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Lst>
  <p:sldSz cy="6858000" cx="9902825"/>
  <p:notesSz cx="6858000" cy="9144000"/>
  <p:embeddedFontLst>
    <p:embeddedFont>
      <p:font typeface="Raleway"/>
      <p:regular r:id="rId528"/>
      <p:bold r:id="rId529"/>
      <p:italic r:id="rId530"/>
      <p:boldItalic r:id="rId531"/>
    </p:embeddedFont>
    <p:embeddedFont>
      <p:font typeface="Lato"/>
      <p:regular r:id="rId532"/>
      <p:bold r:id="rId533"/>
      <p:italic r:id="rId534"/>
      <p:boldItalic r:id="rId535"/>
    </p:embeddedFont>
    <p:embeddedFont>
      <p:font typeface="Cambria Math"/>
      <p:regular r:id="rId5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4">
          <p15:clr>
            <a:srgbClr val="A4A3A4"/>
          </p15:clr>
        </p15:guide>
        <p15:guide id="2" orient="horz" pos="1023">
          <p15:clr>
            <a:srgbClr val="A4A3A4"/>
          </p15:clr>
        </p15:guide>
        <p15:guide id="3" pos="3119">
          <p15:clr>
            <a:srgbClr val="A4A3A4"/>
          </p15:clr>
        </p15:guide>
        <p15:guide id="4" orient="horz" pos="565">
          <p15:clr>
            <a:srgbClr val="747775"/>
          </p15:clr>
        </p15:guide>
      </p15:sldGuideLst>
    </p:ext>
    <p:ext uri="GoogleSlidesCustomDataVersion2">
      <go:slidesCustomData xmlns:go="http://customooxmlschemas.google.com/" r:id="rId537" roundtripDataSignature="AMtx7mhqaXLTaVukBWz1o00X1PcOASlg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C49009-C438-494D-9E98-4586609C15DF}">
  <a:tblStyle styleId="{0BC49009-C438-494D-9E98-4586609C15DF}"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5E1C93C-6241-46B1-A81D-51B033A41605}"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59C379-BF19-4C5B-81C3-5E4D584AEE0C}"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4" orient="horz"/>
        <p:guide pos="1023" orient="horz"/>
        <p:guide pos="3119"/>
        <p:guide pos="565" orient="horz"/>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495" Type="http://schemas.openxmlformats.org/officeDocument/2006/relationships/slide" Target="slides/slide489.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494" Type="http://schemas.openxmlformats.org/officeDocument/2006/relationships/slide" Target="slides/slide488.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493" Type="http://schemas.openxmlformats.org/officeDocument/2006/relationships/slide" Target="slides/slide487.xml"/><Relationship Id="rId250" Type="http://schemas.openxmlformats.org/officeDocument/2006/relationships/slide" Target="slides/slide244.xml"/><Relationship Id="rId371" Type="http://schemas.openxmlformats.org/officeDocument/2006/relationships/slide" Target="slides/slide365.xml"/><Relationship Id="rId492" Type="http://schemas.openxmlformats.org/officeDocument/2006/relationships/slide" Target="slides/slide486.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499" Type="http://schemas.openxmlformats.org/officeDocument/2006/relationships/slide" Target="slides/slide493.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498" Type="http://schemas.openxmlformats.org/officeDocument/2006/relationships/slide" Target="slides/slide492.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497" Type="http://schemas.openxmlformats.org/officeDocument/2006/relationships/slide" Target="slides/slide491.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496" Type="http://schemas.openxmlformats.org/officeDocument/2006/relationships/slide" Target="slides/slide490.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503" Type="http://schemas.openxmlformats.org/officeDocument/2006/relationships/slide" Target="slides/slide497.xml"/><Relationship Id="rId502" Type="http://schemas.openxmlformats.org/officeDocument/2006/relationships/slide" Target="slides/slide496.xml"/><Relationship Id="rId501" Type="http://schemas.openxmlformats.org/officeDocument/2006/relationships/slide" Target="slides/slide495.xml"/><Relationship Id="rId500" Type="http://schemas.openxmlformats.org/officeDocument/2006/relationships/slide" Target="slides/slide494.xml"/><Relationship Id="rId507" Type="http://schemas.openxmlformats.org/officeDocument/2006/relationships/slide" Target="slides/slide501.xml"/><Relationship Id="rId506" Type="http://schemas.openxmlformats.org/officeDocument/2006/relationships/slide" Target="slides/slide500.xml"/><Relationship Id="rId505" Type="http://schemas.openxmlformats.org/officeDocument/2006/relationships/slide" Target="slides/slide499.xml"/><Relationship Id="rId504" Type="http://schemas.openxmlformats.org/officeDocument/2006/relationships/slide" Target="slides/slide498.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525" Type="http://schemas.openxmlformats.org/officeDocument/2006/relationships/slide" Target="slides/slide519.xml"/><Relationship Id="rId403" Type="http://schemas.openxmlformats.org/officeDocument/2006/relationships/slide" Target="slides/slide397.xml"/><Relationship Id="rId524" Type="http://schemas.openxmlformats.org/officeDocument/2006/relationships/slide" Target="slides/slide518.xml"/><Relationship Id="rId402" Type="http://schemas.openxmlformats.org/officeDocument/2006/relationships/slide" Target="slides/slide396.xml"/><Relationship Id="rId523" Type="http://schemas.openxmlformats.org/officeDocument/2006/relationships/slide" Target="slides/slide517.xml"/><Relationship Id="rId401" Type="http://schemas.openxmlformats.org/officeDocument/2006/relationships/slide" Target="slides/slide395.xml"/><Relationship Id="rId522" Type="http://schemas.openxmlformats.org/officeDocument/2006/relationships/slide" Target="slides/slide516.xml"/><Relationship Id="rId408" Type="http://schemas.openxmlformats.org/officeDocument/2006/relationships/slide" Target="slides/slide402.xml"/><Relationship Id="rId529" Type="http://schemas.openxmlformats.org/officeDocument/2006/relationships/font" Target="fonts/Raleway-bold.fntdata"/><Relationship Id="rId407" Type="http://schemas.openxmlformats.org/officeDocument/2006/relationships/slide" Target="slides/slide401.xml"/><Relationship Id="rId528" Type="http://schemas.openxmlformats.org/officeDocument/2006/relationships/font" Target="fonts/Raleway-regular.fntdata"/><Relationship Id="rId406" Type="http://schemas.openxmlformats.org/officeDocument/2006/relationships/slide" Target="slides/slide400.xml"/><Relationship Id="rId527" Type="http://schemas.openxmlformats.org/officeDocument/2006/relationships/slide" Target="slides/slide521.xml"/><Relationship Id="rId405" Type="http://schemas.openxmlformats.org/officeDocument/2006/relationships/slide" Target="slides/slide399.xml"/><Relationship Id="rId526" Type="http://schemas.openxmlformats.org/officeDocument/2006/relationships/slide" Target="slides/slide520.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521" Type="http://schemas.openxmlformats.org/officeDocument/2006/relationships/slide" Target="slides/slide515.xml"/><Relationship Id="rId29" Type="http://schemas.openxmlformats.org/officeDocument/2006/relationships/slide" Target="slides/slide23.xml"/><Relationship Id="rId520" Type="http://schemas.openxmlformats.org/officeDocument/2006/relationships/slide" Target="slides/slide5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513" Type="http://schemas.openxmlformats.org/officeDocument/2006/relationships/slide" Target="slides/slide507.xml"/><Relationship Id="rId512" Type="http://schemas.openxmlformats.org/officeDocument/2006/relationships/slide" Target="slides/slide506.xml"/><Relationship Id="rId511" Type="http://schemas.openxmlformats.org/officeDocument/2006/relationships/slide" Target="slides/slide505.xml"/><Relationship Id="rId518" Type="http://schemas.openxmlformats.org/officeDocument/2006/relationships/slide" Target="slides/slide512.xml"/><Relationship Id="rId517" Type="http://schemas.openxmlformats.org/officeDocument/2006/relationships/slide" Target="slides/slide511.xml"/><Relationship Id="rId516" Type="http://schemas.openxmlformats.org/officeDocument/2006/relationships/slide" Target="slides/slide510.xml"/><Relationship Id="rId515" Type="http://schemas.openxmlformats.org/officeDocument/2006/relationships/slide" Target="slides/slide509.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469" Type="http://schemas.openxmlformats.org/officeDocument/2006/relationships/slide" Target="slides/slide463.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468" Type="http://schemas.openxmlformats.org/officeDocument/2006/relationships/slide" Target="slides/slide462.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467" Type="http://schemas.openxmlformats.org/officeDocument/2006/relationships/slide" Target="slides/slide461.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462" Type="http://schemas.openxmlformats.org/officeDocument/2006/relationships/slide" Target="slides/slide456.xml"/><Relationship Id="rId340" Type="http://schemas.openxmlformats.org/officeDocument/2006/relationships/slide" Target="slides/slide334.xml"/><Relationship Id="rId461" Type="http://schemas.openxmlformats.org/officeDocument/2006/relationships/slide" Target="slides/slide455.xml"/><Relationship Id="rId460" Type="http://schemas.openxmlformats.org/officeDocument/2006/relationships/slide" Target="slides/slide45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466" Type="http://schemas.openxmlformats.org/officeDocument/2006/relationships/slide" Target="slides/slide460.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465" Type="http://schemas.openxmlformats.org/officeDocument/2006/relationships/slide" Target="slides/slide459.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464" Type="http://schemas.openxmlformats.org/officeDocument/2006/relationships/slide" Target="slides/slide458.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463" Type="http://schemas.openxmlformats.org/officeDocument/2006/relationships/slide" Target="slides/slide457.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slide" Target="slides/slide453.xml"/><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slide" Target="slides/slide452.xml"/><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slide" Target="slides/slide451.xml"/><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slide" Target="slides/slide450.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slide" Target="slides/slide445.xml"/><Relationship Id="rId450" Type="http://schemas.openxmlformats.org/officeDocument/2006/relationships/slide" Target="slides/slide444.xml"/><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slide" Target="slides/slide449.xml"/><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slide" Target="slides/slide448.xml"/><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slide" Target="slides/slide447.xml"/><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slide" Target="slides/slide446.xml"/><Relationship Id="rId370" Type="http://schemas.openxmlformats.org/officeDocument/2006/relationships/slide" Target="slides/slide364.xml"/><Relationship Id="rId491" Type="http://schemas.openxmlformats.org/officeDocument/2006/relationships/slide" Target="slides/slide485.xml"/><Relationship Id="rId490" Type="http://schemas.openxmlformats.org/officeDocument/2006/relationships/slide" Target="slides/slide48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489" Type="http://schemas.openxmlformats.org/officeDocument/2006/relationships/slide" Target="slides/slide483.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484" Type="http://schemas.openxmlformats.org/officeDocument/2006/relationships/slide" Target="slides/slide478.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483" Type="http://schemas.openxmlformats.org/officeDocument/2006/relationships/slide" Target="slides/slide477.xml"/><Relationship Id="rId240" Type="http://schemas.openxmlformats.org/officeDocument/2006/relationships/slide" Target="slides/slide234.xml"/><Relationship Id="rId361" Type="http://schemas.openxmlformats.org/officeDocument/2006/relationships/slide" Target="slides/slide355.xml"/><Relationship Id="rId482" Type="http://schemas.openxmlformats.org/officeDocument/2006/relationships/slide" Target="slides/slide476.xml"/><Relationship Id="rId360" Type="http://schemas.openxmlformats.org/officeDocument/2006/relationships/slide" Target="slides/slide354.xml"/><Relationship Id="rId481" Type="http://schemas.openxmlformats.org/officeDocument/2006/relationships/slide" Target="slides/slide475.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488" Type="http://schemas.openxmlformats.org/officeDocument/2006/relationships/slide" Target="slides/slide482.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487" Type="http://schemas.openxmlformats.org/officeDocument/2006/relationships/slide" Target="slides/slide481.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486" Type="http://schemas.openxmlformats.org/officeDocument/2006/relationships/slide" Target="slides/slide480.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485" Type="http://schemas.openxmlformats.org/officeDocument/2006/relationships/slide" Target="slides/slide479.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480" Type="http://schemas.openxmlformats.org/officeDocument/2006/relationships/slide" Target="slides/slide474.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479" Type="http://schemas.openxmlformats.org/officeDocument/2006/relationships/slide" Target="slides/slide473.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478" Type="http://schemas.openxmlformats.org/officeDocument/2006/relationships/slide" Target="slides/slide472.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473" Type="http://schemas.openxmlformats.org/officeDocument/2006/relationships/slide" Target="slides/slide467.xml"/><Relationship Id="rId230" Type="http://schemas.openxmlformats.org/officeDocument/2006/relationships/slide" Target="slides/slide224.xml"/><Relationship Id="rId351" Type="http://schemas.openxmlformats.org/officeDocument/2006/relationships/slide" Target="slides/slide345.xml"/><Relationship Id="rId472" Type="http://schemas.openxmlformats.org/officeDocument/2006/relationships/slide" Target="slides/slide466.xml"/><Relationship Id="rId350" Type="http://schemas.openxmlformats.org/officeDocument/2006/relationships/slide" Target="slides/slide344.xml"/><Relationship Id="rId471" Type="http://schemas.openxmlformats.org/officeDocument/2006/relationships/slide" Target="slides/slide465.xml"/><Relationship Id="rId470" Type="http://schemas.openxmlformats.org/officeDocument/2006/relationships/slide" Target="slides/slide46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477" Type="http://schemas.openxmlformats.org/officeDocument/2006/relationships/slide" Target="slides/slide471.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476" Type="http://schemas.openxmlformats.org/officeDocument/2006/relationships/slide" Target="slides/slide470.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475" Type="http://schemas.openxmlformats.org/officeDocument/2006/relationships/slide" Target="slides/slide469.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474" Type="http://schemas.openxmlformats.org/officeDocument/2006/relationships/slide" Target="slides/slide468.xml"/><Relationship Id="rId305" Type="http://schemas.openxmlformats.org/officeDocument/2006/relationships/slide" Target="slides/slide299.xml"/><Relationship Id="rId426" Type="http://schemas.openxmlformats.org/officeDocument/2006/relationships/slide" Target="slides/slide420.xml"/><Relationship Id="rId304" Type="http://schemas.openxmlformats.org/officeDocument/2006/relationships/slide" Target="slides/slide298.xml"/><Relationship Id="rId425" Type="http://schemas.openxmlformats.org/officeDocument/2006/relationships/slide" Target="slides/slide419.xml"/><Relationship Id="rId303" Type="http://schemas.openxmlformats.org/officeDocument/2006/relationships/slide" Target="slides/slide297.xml"/><Relationship Id="rId424" Type="http://schemas.openxmlformats.org/officeDocument/2006/relationships/slide" Target="slides/slide418.xml"/><Relationship Id="rId302" Type="http://schemas.openxmlformats.org/officeDocument/2006/relationships/slide" Target="slides/slide296.xml"/><Relationship Id="rId423" Type="http://schemas.openxmlformats.org/officeDocument/2006/relationships/slide" Target="slides/slide417.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306" Type="http://schemas.openxmlformats.org/officeDocument/2006/relationships/slide" Target="slides/slide300.xml"/><Relationship Id="rId427" Type="http://schemas.openxmlformats.org/officeDocument/2006/relationships/slide" Target="slides/slide421.xml"/><Relationship Id="rId301" Type="http://schemas.openxmlformats.org/officeDocument/2006/relationships/slide" Target="slides/slide295.xml"/><Relationship Id="rId422" Type="http://schemas.openxmlformats.org/officeDocument/2006/relationships/slide" Target="slides/slide416.xml"/><Relationship Id="rId300" Type="http://schemas.openxmlformats.org/officeDocument/2006/relationships/slide" Target="slides/slide294.xml"/><Relationship Id="rId421" Type="http://schemas.openxmlformats.org/officeDocument/2006/relationships/slide" Target="slides/slide415.xml"/><Relationship Id="rId420" Type="http://schemas.openxmlformats.org/officeDocument/2006/relationships/slide" Target="slides/slide414.xml"/><Relationship Id="rId415" Type="http://schemas.openxmlformats.org/officeDocument/2006/relationships/slide" Target="slides/slide409.xml"/><Relationship Id="rId536" Type="http://schemas.openxmlformats.org/officeDocument/2006/relationships/font" Target="fonts/CambriaMath-regular.fntdata"/><Relationship Id="rId414" Type="http://schemas.openxmlformats.org/officeDocument/2006/relationships/slide" Target="slides/slide408.xml"/><Relationship Id="rId535" Type="http://schemas.openxmlformats.org/officeDocument/2006/relationships/font" Target="fonts/Lato-boldItalic.fntdata"/><Relationship Id="rId413" Type="http://schemas.openxmlformats.org/officeDocument/2006/relationships/slide" Target="slides/slide407.xml"/><Relationship Id="rId534" Type="http://schemas.openxmlformats.org/officeDocument/2006/relationships/font" Target="fonts/Lato-italic.fntdata"/><Relationship Id="rId412" Type="http://schemas.openxmlformats.org/officeDocument/2006/relationships/slide" Target="slides/slide406.xml"/><Relationship Id="rId533" Type="http://schemas.openxmlformats.org/officeDocument/2006/relationships/font" Target="fonts/Lato-bold.fntdata"/><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537" Type="http://customschemas.google.com/relationships/presentationmetadata" Target="metadata"/><Relationship Id="rId411" Type="http://schemas.openxmlformats.org/officeDocument/2006/relationships/slide" Target="slides/slide405.xml"/><Relationship Id="rId532" Type="http://schemas.openxmlformats.org/officeDocument/2006/relationships/font" Target="fonts/Lato-regular.fntdata"/><Relationship Id="rId410" Type="http://schemas.openxmlformats.org/officeDocument/2006/relationships/slide" Target="slides/slide404.xml"/><Relationship Id="rId531" Type="http://schemas.openxmlformats.org/officeDocument/2006/relationships/font" Target="fonts/Raleway-boldItalic.fntdata"/><Relationship Id="rId530" Type="http://schemas.openxmlformats.org/officeDocument/2006/relationships/font" Target="fonts/Raleway-italic.fntdata"/><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slide" Target="slides/slide443.xml"/><Relationship Id="rId440" Type="http://schemas.openxmlformats.org/officeDocument/2006/relationships/slide" Target="slides/slide43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320" Type="http://schemas.openxmlformats.org/officeDocument/2006/relationships/slide" Target="slides/slide314.xml"/><Relationship Id="rId441" Type="http://schemas.openxmlformats.org/officeDocument/2006/relationships/slide" Target="slides/slide435.xml"/><Relationship Id="rId316" Type="http://schemas.openxmlformats.org/officeDocument/2006/relationships/slide" Target="slides/slide310.xml"/><Relationship Id="rId437" Type="http://schemas.openxmlformats.org/officeDocument/2006/relationships/slide" Target="slides/slide431.xml"/><Relationship Id="rId315" Type="http://schemas.openxmlformats.org/officeDocument/2006/relationships/slide" Target="slides/slide309.xml"/><Relationship Id="rId436" Type="http://schemas.openxmlformats.org/officeDocument/2006/relationships/slide" Target="slides/slide430.xml"/><Relationship Id="rId314" Type="http://schemas.openxmlformats.org/officeDocument/2006/relationships/slide" Target="slides/slide308.xml"/><Relationship Id="rId435" Type="http://schemas.openxmlformats.org/officeDocument/2006/relationships/slide" Target="slides/slide429.xml"/><Relationship Id="rId313" Type="http://schemas.openxmlformats.org/officeDocument/2006/relationships/slide" Target="slides/slide307.xml"/><Relationship Id="rId434" Type="http://schemas.openxmlformats.org/officeDocument/2006/relationships/slide" Target="slides/slide428.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312" Type="http://schemas.openxmlformats.org/officeDocument/2006/relationships/slide" Target="slides/slide306.xml"/><Relationship Id="rId433" Type="http://schemas.openxmlformats.org/officeDocument/2006/relationships/slide" Target="slides/slide427.xml"/><Relationship Id="rId311" Type="http://schemas.openxmlformats.org/officeDocument/2006/relationships/slide" Target="slides/slide305.xml"/><Relationship Id="rId432" Type="http://schemas.openxmlformats.org/officeDocument/2006/relationships/slide" Target="slides/slide426.xml"/><Relationship Id="rId310" Type="http://schemas.openxmlformats.org/officeDocument/2006/relationships/slide" Target="slides/slide304.xml"/><Relationship Id="rId431" Type="http://schemas.openxmlformats.org/officeDocument/2006/relationships/slide" Target="slides/slide425.xml"/><Relationship Id="rId430" Type="http://schemas.openxmlformats.org/officeDocument/2006/relationships/slide" Target="slides/slide42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1-DD15-436F-9C13-DA3F9C804E98}"/>
              </c:ext>
            </c:extLst>
          </c:dPt>
          <c:dPt>
            <c:idx val="1"/>
            <c:bubble3D val="0"/>
            <c:spPr>
              <a:solidFill>
                <a:srgbClr val="D4D9DA"/>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3-DD15-436F-9C13-DA3F9C804E98}"/>
              </c:ext>
            </c:extLst>
          </c:dPt>
          <c:dPt>
            <c:idx val="2"/>
            <c:bubble3D val="0"/>
            <c:spPr>
              <a:solidFill>
                <a:srgbClr val="B4BBBD"/>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5-DD15-436F-9C13-DA3F9C804E98}"/>
              </c:ext>
            </c:extLst>
          </c:dPt>
          <c:dPt>
            <c:idx val="3"/>
            <c:bubble3D val="0"/>
            <c:spPr>
              <a:solidFill>
                <a:srgbClr val="9FA8A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7-DD15-436F-9C13-DA3F9C804E98}"/>
              </c:ext>
            </c:extLst>
          </c:dPt>
          <c:dPt>
            <c:idx val="4"/>
            <c:bubble3D val="0"/>
            <c:spPr>
              <a:solidFill>
                <a:srgbClr val="8D989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8-DD15-436F-9C13-DA3F9C804E98}"/>
              </c:ext>
            </c:extLst>
          </c:dPt>
          <c:dPt>
            <c:idx val="5"/>
            <c:bubble3D val="0"/>
            <c:spPr>
              <a:solidFill>
                <a:srgbClr val="0077C8"/>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9-DD15-436F-9C13-DA3F9C804E98}"/>
              </c:ext>
            </c:extLst>
          </c:dPt>
          <c:cat>
            <c:strRef>
              <c:f>Sheet1!$A$2:$A$7</c:f>
              <c:strCache>
                <c:ptCount val="3"/>
                <c:pt idx="0">
                  <c:v>Spring</c:v>
                </c:pt>
                <c:pt idx="1">
                  <c:v>Summer</c:v>
                </c:pt>
                <c:pt idx="2">
                  <c:v>Autumn</c:v>
                </c:pt>
              </c:strCache>
            </c:strRef>
          </c:cat>
          <c:val>
            <c:numRef>
              <c:f>Sheet1!$B$2:$B$7</c:f>
              <c:numCache>
                <c:formatCode>General</c:formatCode>
                <c:ptCount val="6"/>
                <c:pt idx="0">
                  <c:v>60</c:v>
                </c:pt>
                <c:pt idx="1">
                  <c:v>5</c:v>
                </c:pt>
                <c:pt idx="2">
                  <c:v>3</c:v>
                </c:pt>
                <c:pt idx="3">
                  <c:v>4</c:v>
                </c:pt>
                <c:pt idx="4">
                  <c:v>9</c:v>
                </c:pt>
                <c:pt idx="5">
                  <c:v>19</c:v>
                </c:pt>
              </c:numCache>
            </c:numRef>
          </c:val>
          <c:extLst>
            <c:ext xmlns:c16="http://schemas.microsoft.com/office/drawing/2014/chart" uri="{C3380CC4-5D6E-409C-BE32-E72D297353CC}">
              <c16:uniqueId val="{00000006-DD15-436F-9C13-DA3F9C804E9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V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1-1F51-4D1D-B348-0FEE8F1FD211}"/>
              </c:ext>
            </c:extLst>
          </c:dPt>
          <c:dPt>
            <c:idx val="1"/>
            <c:bubble3D val="0"/>
            <c:spPr>
              <a:solidFill>
                <a:srgbClr val="D4D9DA"/>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3-1F51-4D1D-B348-0FEE8F1FD211}"/>
              </c:ext>
            </c:extLst>
          </c:dPt>
          <c:dPt>
            <c:idx val="2"/>
            <c:bubble3D val="0"/>
            <c:spPr>
              <a:solidFill>
                <a:srgbClr val="B4BBBD"/>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5-1F51-4D1D-B348-0FEE8F1FD211}"/>
              </c:ext>
            </c:extLst>
          </c:dPt>
          <c:dPt>
            <c:idx val="3"/>
            <c:bubble3D val="0"/>
            <c:spPr>
              <a:solidFill>
                <a:srgbClr val="9FA8A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7-1F51-4D1D-B348-0FEE8F1FD211}"/>
              </c:ext>
            </c:extLst>
          </c:dPt>
          <c:dPt>
            <c:idx val="4"/>
            <c:bubble3D val="0"/>
            <c:spPr>
              <a:solidFill>
                <a:srgbClr val="8D989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9-1F51-4D1D-B348-0FEE8F1FD211}"/>
              </c:ext>
            </c:extLst>
          </c:dPt>
          <c:dPt>
            <c:idx val="5"/>
            <c:bubble3D val="0"/>
            <c:spPr>
              <a:solidFill>
                <a:srgbClr val="0077C8"/>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B-1F51-4D1D-B348-0FEE8F1FD211}"/>
              </c:ext>
            </c:extLst>
          </c:dPt>
          <c:cat>
            <c:strRef>
              <c:f>Sheet1!$A$2:$A$7</c:f>
              <c:strCache>
                <c:ptCount val="3"/>
                <c:pt idx="0">
                  <c:v>Spring</c:v>
                </c:pt>
                <c:pt idx="1">
                  <c:v>Summer</c:v>
                </c:pt>
                <c:pt idx="2">
                  <c:v>Autumn</c:v>
                </c:pt>
              </c:strCache>
            </c:strRef>
          </c:cat>
          <c:val>
            <c:numRef>
              <c:f>Sheet1!$B$2:$B$7</c:f>
              <c:numCache>
                <c:formatCode>General</c:formatCode>
                <c:ptCount val="6"/>
                <c:pt idx="0">
                  <c:v>57</c:v>
                </c:pt>
                <c:pt idx="1">
                  <c:v>5</c:v>
                </c:pt>
                <c:pt idx="2">
                  <c:v>10</c:v>
                </c:pt>
                <c:pt idx="3">
                  <c:v>4</c:v>
                </c:pt>
                <c:pt idx="4">
                  <c:v>3</c:v>
                </c:pt>
                <c:pt idx="5">
                  <c:v>19</c:v>
                </c:pt>
              </c:numCache>
            </c:numRef>
          </c:val>
          <c:extLst>
            <c:ext xmlns:c16="http://schemas.microsoft.com/office/drawing/2014/chart" uri="{C3380CC4-5D6E-409C-BE32-E72D297353CC}">
              <c16:uniqueId val="{0000000C-1F51-4D1D-B348-0FEE8F1FD21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V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판매</c:v>
                </c:pt>
              </c:strCache>
            </c:strRef>
          </c:tx>
          <c:dPt>
            <c:idx val="0"/>
            <c:bubble3D val="0"/>
            <c:spPr>
              <a:solidFill>
                <a:schemeClr val="bg1">
                  <a:lumMod val="65000"/>
                </a:schemeClr>
              </a:solidFill>
              <a:ln w="25400">
                <a:noFill/>
              </a:ln>
              <a:effectLst/>
              <a:sp3d/>
            </c:spPr>
            <c:extLst>
              <c:ext xmlns:c16="http://schemas.microsoft.com/office/drawing/2014/chart" uri="{C3380CC4-5D6E-409C-BE32-E72D297353CC}">
                <c16:uniqueId val="{00000001-97E9-49FC-AED9-735BA98E5D9A}"/>
              </c:ext>
            </c:extLst>
          </c:dPt>
          <c:dPt>
            <c:idx val="1"/>
            <c:bubble3D val="0"/>
            <c:spPr>
              <a:solidFill>
                <a:schemeClr val="bg1">
                  <a:lumMod val="75000"/>
                </a:schemeClr>
              </a:solidFill>
              <a:ln w="25400">
                <a:noFill/>
              </a:ln>
              <a:effectLst/>
              <a:sp3d/>
            </c:spPr>
            <c:extLst>
              <c:ext xmlns:c16="http://schemas.microsoft.com/office/drawing/2014/chart" uri="{C3380CC4-5D6E-409C-BE32-E72D297353CC}">
                <c16:uniqueId val="{00000003-97E9-49FC-AED9-735BA98E5D9A}"/>
              </c:ext>
            </c:extLst>
          </c:dPt>
          <c:dPt>
            <c:idx val="2"/>
            <c:bubble3D val="0"/>
            <c:spPr>
              <a:solidFill>
                <a:schemeClr val="bg1">
                  <a:lumMod val="85000"/>
                </a:schemeClr>
              </a:solidFill>
              <a:ln w="25400">
                <a:noFill/>
              </a:ln>
              <a:effectLst/>
              <a:sp3d/>
            </c:spPr>
            <c:extLst>
              <c:ext xmlns:c16="http://schemas.microsoft.com/office/drawing/2014/chart" uri="{C3380CC4-5D6E-409C-BE32-E72D297353CC}">
                <c16:uniqueId val="{00000005-97E9-49FC-AED9-735BA98E5D9A}"/>
              </c:ext>
            </c:extLst>
          </c:dPt>
          <c:dPt>
            <c:idx val="3"/>
            <c:bubble3D val="0"/>
            <c:spPr>
              <a:solidFill>
                <a:srgbClr val="193EB0"/>
              </a:solidFill>
              <a:ln w="25400">
                <a:noFill/>
              </a:ln>
              <a:effectLst/>
              <a:sp3d/>
            </c:spPr>
            <c:extLst>
              <c:ext xmlns:c16="http://schemas.microsoft.com/office/drawing/2014/chart" uri="{C3380CC4-5D6E-409C-BE32-E72D297353CC}">
                <c16:uniqueId val="{00000007-97E9-49FC-AED9-735BA98E5D9A}"/>
              </c:ext>
            </c:extLst>
          </c:dPt>
          <c:dPt>
            <c:idx val="4"/>
            <c:bubble3D val="0"/>
            <c:spPr>
              <a:solidFill>
                <a:schemeClr val="bg1">
                  <a:lumMod val="50000"/>
                </a:schemeClr>
              </a:solidFill>
              <a:ln w="25400">
                <a:noFill/>
              </a:ln>
              <a:effectLst/>
              <a:sp3d/>
            </c:spPr>
            <c:extLst>
              <c:ext xmlns:c16="http://schemas.microsoft.com/office/drawing/2014/chart" uri="{C3380CC4-5D6E-409C-BE32-E72D297353CC}">
                <c16:uniqueId val="{00000009-97E9-49FC-AED9-735BA98E5D9A}"/>
              </c:ext>
            </c:extLst>
          </c:dPt>
          <c:cat>
            <c:numRef>
              <c:f>Sheet1!$A$2:$A$6</c:f>
              <c:numCache>
                <c:formatCode>General</c:formatCode>
                <c:ptCount val="5"/>
              </c:numCache>
            </c:numRef>
          </c:cat>
          <c:val>
            <c:numRef>
              <c:f>Sheet1!$B$2:$B$6</c:f>
              <c:numCache>
                <c:formatCode>0.00%</c:formatCode>
                <c:ptCount val="5"/>
                <c:pt idx="0">
                  <c:v>8.8999999999999996E-2</c:v>
                </c:pt>
                <c:pt idx="1">
                  <c:v>4.7E-2</c:v>
                </c:pt>
                <c:pt idx="2">
                  <c:v>5.3999999999999999E-2</c:v>
                </c:pt>
                <c:pt idx="3">
                  <c:v>0.38</c:v>
                </c:pt>
                <c:pt idx="4">
                  <c:v>0.43099999999999999</c:v>
                </c:pt>
              </c:numCache>
            </c:numRef>
          </c:val>
          <c:extLst>
            <c:ext xmlns:c16="http://schemas.microsoft.com/office/drawing/2014/chart" uri="{C3380CC4-5D6E-409C-BE32-E72D297353CC}">
              <c16:uniqueId val="{0000000A-97E9-49FC-AED9-735BA98E5D9A}"/>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3" name="Google Shape;27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2" name="Google Shape;2082;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83" name="Google Shape;2083;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Google Shape;209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97" name="Google Shape;209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0" name="Google Shape;2110;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11" name="Google Shape;2111;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0" name="Google Shape;213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31" name="Google Shape;2131;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1" name="Google Shape;2151;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52" name="Google Shape;2152;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5" name="Google Shape;216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66" name="Google Shape;216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9" name="Google Shape;217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180" name="Google Shape;218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5" name="Google Shape;2205;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06" name="Google Shape;2206;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6" name="Google Shape;221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수학부분에서 이미 자세히 다루었다.</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17" name="Google Shape;221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7" name="Google Shape;2227;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28" name="Google Shape;2228;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 name="Google Shape;28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1" name="Google Shape;2241;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42" name="Google Shape;2242;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56" name="Google Shape;2256;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9" name="Google Shape;2269;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270" name="Google Shape;2270;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7" name="Google Shape;2287;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học cách tạo các mảng NumPy và xử lý các thuộc tính của chúng.</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nút </a:t>
            </a:r>
            <a:r>
              <a:rPr b="1" lang="en-US" sz="1200">
                <a:solidFill>
                  <a:srgbClr val="000000"/>
                </a:solidFill>
                <a:latin typeface="Arial"/>
                <a:ea typeface="Arial"/>
                <a:cs typeface="Arial"/>
                <a:sym typeface="Arial"/>
              </a:rPr>
              <a:t>Window</a:t>
            </a:r>
            <a:r>
              <a:rPr lang="en-US" sz="1200">
                <a:solidFill>
                  <a:srgbClr val="000000"/>
                </a:solidFill>
                <a:latin typeface="Arial"/>
                <a:ea typeface="Arial"/>
                <a:cs typeface="Arial"/>
                <a:sym typeface="Arial"/>
              </a:rPr>
              <a:t>.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Tìm kiếm “</a:t>
            </a:r>
            <a:r>
              <a:rPr b="1" lang="en-US" sz="1200">
                <a:solidFill>
                  <a:srgbClr val="000000"/>
                </a:solidFill>
                <a:latin typeface="Arial"/>
                <a:ea typeface="Arial"/>
                <a:cs typeface="Arial"/>
                <a:sym typeface="Arial"/>
              </a:rPr>
              <a:t>anaconda prompt</a:t>
            </a:r>
            <a:r>
              <a:rPr lang="en-US" sz="1200">
                <a:solidFill>
                  <a:srgbClr val="000000"/>
                </a:solidFill>
                <a:latin typeface="Arial"/>
                <a:ea typeface="Arial"/>
                <a:cs typeface="Arial"/>
                <a:sym typeface="Arial"/>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Gõ lệnh "</a:t>
            </a:r>
            <a:r>
              <a:rPr b="1" lang="en-US" sz="1200">
                <a:solidFill>
                  <a:srgbClr val="000000"/>
                </a:solidFill>
                <a:latin typeface="Arial"/>
                <a:ea typeface="Arial"/>
                <a:cs typeface="Arial"/>
                <a:sym typeface="Arial"/>
              </a:rPr>
              <a:t>jupyter notebook</a:t>
            </a:r>
            <a:r>
              <a:rPr lang="en-US" sz="1200">
                <a:solidFill>
                  <a:srgbClr val="000000"/>
                </a:solidFill>
                <a:latin typeface="Arial"/>
                <a:ea typeface="Arial"/>
                <a:cs typeface="Arial"/>
                <a:sym typeface="Arial"/>
              </a:rPr>
              <a:t>" và ấn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Trong Jupyter Notebook, tới thư mục chứa các tệp thực hành.</a:t>
            </a:r>
            <a:r>
              <a:rPr lang="en-US" sz="1000">
                <a:latin typeface="Arial"/>
                <a:ea typeface="Arial"/>
                <a:cs typeface="Arial"/>
                <a:sym typeface="Arial"/>
              </a:rPr>
              <a:t> </a:t>
            </a:r>
            <a:r>
              <a:rPr lang="en-US" sz="1200">
                <a:solidFill>
                  <a:srgbClr val="000000"/>
                </a:solidFill>
                <a:latin typeface="Arial"/>
                <a:ea typeface="Arial"/>
                <a:cs typeface="Arial"/>
                <a:sym typeface="Arial"/>
              </a:rPr>
              <a:t>(Nếu bạn chưa có tệp thực hành, hãy hỏi giáo viên hướng dẫn)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thư mục </a:t>
            </a:r>
            <a:r>
              <a:rPr b="1" lang="en-US" sz="1200">
                <a:solidFill>
                  <a:srgbClr val="000000"/>
                </a:solidFill>
                <a:latin typeface="Arial"/>
                <a:ea typeface="Arial"/>
                <a:cs typeface="Arial"/>
                <a:sym typeface="Arial"/>
              </a:rPr>
              <a:t>Coding Exercise</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tệp </a:t>
            </a:r>
            <a:r>
              <a:rPr b="1" lang="en-US" sz="1200">
                <a:solidFill>
                  <a:srgbClr val="000000"/>
                </a:solidFill>
                <a:latin typeface="Arial"/>
                <a:ea typeface="Arial"/>
                <a:cs typeface="Arial"/>
                <a:sym typeface="Arial"/>
              </a:rPr>
              <a:t> ex_0101.ipynb</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Arial"/>
                <a:ea typeface="Arial"/>
                <a:cs typeface="Arial"/>
                <a:sym typeface="Arial"/>
              </a:rPr>
              <a:t>Xem lại các ví dụ về các chủ đề ở dưới đây:</a:t>
            </a:r>
            <a:br>
              <a:rPr i="0" lang="en-US" sz="1000">
                <a:solidFill>
                  <a:srgbClr val="FF0000"/>
                </a:solidFill>
                <a:highlight>
                  <a:srgbClr val="FF0000"/>
                </a:highlight>
                <a:latin typeface="Arial"/>
                <a:ea typeface="Arial"/>
                <a:cs typeface="Arial"/>
                <a:sym typeface="Arial"/>
              </a:rPr>
            </a:br>
            <a:endParaRPr i="0" sz="1000">
              <a:solidFill>
                <a:srgbClr val="FF0000"/>
              </a:solidFill>
              <a:highlight>
                <a:srgbClr val="FF0000"/>
              </a:highlight>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Thư viện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Sơ lược về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Lập chỉ mục và cắt lát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thuộc tính của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Sửa đổi các mảng NumPy.</a:t>
            </a:r>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2288" name="Google Shape;2288;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2" name="Google Shape;2302;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học cách tạo các mảng NumPy và xử lý các thuộc tính của chúng.</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nút </a:t>
            </a:r>
            <a:r>
              <a:rPr b="1" lang="en-US" sz="1200">
                <a:solidFill>
                  <a:srgbClr val="000000"/>
                </a:solidFill>
                <a:latin typeface="Arial"/>
                <a:ea typeface="Arial"/>
                <a:cs typeface="Arial"/>
                <a:sym typeface="Arial"/>
              </a:rPr>
              <a:t>Window</a:t>
            </a:r>
            <a:r>
              <a:rPr lang="en-US" sz="1200">
                <a:solidFill>
                  <a:srgbClr val="000000"/>
                </a:solidFill>
                <a:latin typeface="Arial"/>
                <a:ea typeface="Arial"/>
                <a:cs typeface="Arial"/>
                <a:sym typeface="Arial"/>
              </a:rPr>
              <a:t>.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Tìm kiếm “</a:t>
            </a:r>
            <a:r>
              <a:rPr b="1" lang="en-US" sz="1200">
                <a:solidFill>
                  <a:srgbClr val="000000"/>
                </a:solidFill>
                <a:latin typeface="Arial"/>
                <a:ea typeface="Arial"/>
                <a:cs typeface="Arial"/>
                <a:sym typeface="Arial"/>
              </a:rPr>
              <a:t>anaconda prompt</a:t>
            </a:r>
            <a:r>
              <a:rPr lang="en-US" sz="1200">
                <a:solidFill>
                  <a:srgbClr val="000000"/>
                </a:solidFill>
                <a:latin typeface="Arial"/>
                <a:ea typeface="Arial"/>
                <a:cs typeface="Arial"/>
                <a:sym typeface="Arial"/>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Gõ lệnh "</a:t>
            </a:r>
            <a:r>
              <a:rPr b="1" lang="en-US" sz="1200">
                <a:solidFill>
                  <a:srgbClr val="000000"/>
                </a:solidFill>
                <a:latin typeface="Arial"/>
                <a:ea typeface="Arial"/>
                <a:cs typeface="Arial"/>
                <a:sym typeface="Arial"/>
              </a:rPr>
              <a:t>jupyter notebook</a:t>
            </a:r>
            <a:r>
              <a:rPr lang="en-US" sz="1200">
                <a:solidFill>
                  <a:srgbClr val="000000"/>
                </a:solidFill>
                <a:latin typeface="Arial"/>
                <a:ea typeface="Arial"/>
                <a:cs typeface="Arial"/>
                <a:sym typeface="Arial"/>
              </a:rPr>
              <a:t>" và ấn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Trong Jupyter Notebook, tới thư mục chứa các tệp thực hành.</a:t>
            </a:r>
            <a:r>
              <a:rPr lang="en-US" sz="1000">
                <a:latin typeface="Arial"/>
                <a:ea typeface="Arial"/>
                <a:cs typeface="Arial"/>
                <a:sym typeface="Arial"/>
              </a:rPr>
              <a:t> </a:t>
            </a:r>
            <a:r>
              <a:rPr lang="en-US" sz="1200">
                <a:solidFill>
                  <a:srgbClr val="000000"/>
                </a:solidFill>
                <a:latin typeface="Arial"/>
                <a:ea typeface="Arial"/>
                <a:cs typeface="Arial"/>
                <a:sym typeface="Arial"/>
              </a:rPr>
              <a:t>(Nếu bạn chưa có tệp thực hành, hãy hỏi giáo viên hướng dẫn)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thư mục </a:t>
            </a:r>
            <a:r>
              <a:rPr b="1" lang="en-US" sz="1200">
                <a:solidFill>
                  <a:srgbClr val="000000"/>
                </a:solidFill>
                <a:latin typeface="Arial"/>
                <a:ea typeface="Arial"/>
                <a:cs typeface="Arial"/>
                <a:sym typeface="Arial"/>
              </a:rPr>
              <a:t>Coding Exercise</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tệp </a:t>
            </a:r>
            <a:r>
              <a:rPr b="1" lang="en-US" sz="1200">
                <a:solidFill>
                  <a:srgbClr val="000000"/>
                </a:solidFill>
                <a:latin typeface="Arial"/>
                <a:ea typeface="Arial"/>
                <a:cs typeface="Arial"/>
                <a:sym typeface="Arial"/>
              </a:rPr>
              <a:t> ex_0102.ipynb</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Arial"/>
                <a:ea typeface="Arial"/>
                <a:cs typeface="Arial"/>
                <a:sym typeface="Arial"/>
              </a:rPr>
              <a:t>Xem lại các ví dụ về các chủ đề ở dưới đây:</a:t>
            </a:r>
            <a:br>
              <a:rPr i="0" lang="en-US" sz="1000">
                <a:solidFill>
                  <a:srgbClr val="FF0000"/>
                </a:solidFill>
                <a:highlight>
                  <a:srgbClr val="FF0000"/>
                </a:highlight>
                <a:latin typeface="Arial"/>
                <a:ea typeface="Arial"/>
                <a:cs typeface="Arial"/>
                <a:sym typeface="Arial"/>
              </a:rPr>
            </a:br>
            <a:endParaRPr i="0" sz="1000">
              <a:solidFill>
                <a:srgbClr val="FF0000"/>
              </a:solidFill>
              <a:highlight>
                <a:srgbClr val="FF0000"/>
              </a:highlight>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Thư viện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Sơ lược về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Lập chỉ mục và cắt lát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thuộc tính của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Sửa đổi các mảng NumPy.</a:t>
            </a:r>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2303" name="Google Shape;2303;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7" name="Google Shape;231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318" name="Google Shape;2318;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8" name="Google Shape;2328;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29" name="Google Shape;2329;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8" name="Google Shape;2348;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49" name="Google Shape;2349;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2" name="Google Shape;2362;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63" name="Google Shape;2363;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2" name="Google Shape;2382;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83" name="Google Shape;2383;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6" name="Google Shape;2396;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397" name="Google Shape;2397;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0" name="Google Shape;2410;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11" name="Google Shape;2411;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0" name="Google Shape;2430;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31" name="Google Shape;2431;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4" name="Google Shape;244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45" name="Google Shape;2445;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2" name="Google Shape;246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463" name="Google Shape;246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0" name="Google Shape;2480;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FF1414"/>
              </a:solidFill>
              <a:latin typeface="Arial"/>
              <a:ea typeface="Arial"/>
              <a:cs typeface="Arial"/>
              <a:sym typeface="Arial"/>
            </a:endParaRPr>
          </a:p>
        </p:txBody>
      </p:sp>
      <p:sp>
        <p:nvSpPr>
          <p:cNvPr id="2481" name="Google Shape;2481;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1" name="Google Shape;2501;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02" name="Google Shape;2502;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4" name="Google Shape;2524;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25" name="Google Shape;2525;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8" name="Google Shape;2538;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39" name="Google Shape;2539;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2" name="Google Shape;2552;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53" name="Google Shape;2553;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1" name="Google Shape;34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6" name="Google Shape;257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77" name="Google Shape;257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5" name="Google Shape;2595;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596" name="Google Shape;2596;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3" name="Google Shape;2613;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14" name="Google Shape;2614;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7" name="Google Shape;2627;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28" name="Google Shape;2628;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7" name="Google Shape;2647;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48" name="Google Shape;2648;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0" name="Google Shape;2660;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61" name="Google Shape;2661;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8" name="Google Shape;2678;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79" name="Google Shape;2679;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4" name="Google Shape;269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695" name="Google Shape;2695;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9" name="Google Shape;2709;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710" name="Google Shape;2710;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0" name="Google Shape;2720;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21" name="Google Shape;2721;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6" name="Google Shape;3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3" name="Google Shape;2733;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34" name="Google Shape;2734;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ebbec644b4_0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ebbec644b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g2ebbec644b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2" name="Google Shape;2752;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53" name="Google Shape;2753;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6" name="Google Shape;2766;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Bạn có thể kiểm tra phần bên trong của ma trận tại Bài 4 của Chương 2.</a:t>
            </a:r>
            <a:endParaRPr sz="1200">
              <a:solidFill>
                <a:srgbClr val="262626"/>
              </a:solidFill>
              <a:latin typeface="Arial"/>
              <a:ea typeface="Arial"/>
              <a:cs typeface="Arial"/>
              <a:sym typeface="Arial"/>
            </a:endParaRPr>
          </a:p>
        </p:txBody>
      </p:sp>
      <p:sp>
        <p:nvSpPr>
          <p:cNvPr id="2767" name="Google Shape;2767;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0" name="Google Shape;2780;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81" name="Google Shape;2781;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4" name="Google Shape;2794;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795" name="Google Shape;2795;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4" name="Google Shape;2814;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15" name="Google Shape;2815;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32" name="Google Shape;2832;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5" name="Google Shape;2845;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46" name="Google Shape;2846;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7" name="Google Shape;2857;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học cách tạo các mảng NumPy và xử lý các thuộc tính của chúng.</a:t>
            </a:r>
            <a:endParaRPr/>
          </a:p>
          <a:p>
            <a:pPr indent="0" lvl="0" marL="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nút </a:t>
            </a:r>
            <a:r>
              <a:rPr b="1" lang="en-US" sz="1200">
                <a:solidFill>
                  <a:srgbClr val="000000"/>
                </a:solidFill>
                <a:latin typeface="Arial"/>
                <a:ea typeface="Arial"/>
                <a:cs typeface="Arial"/>
                <a:sym typeface="Arial"/>
              </a:rPr>
              <a:t>Window</a:t>
            </a:r>
            <a:r>
              <a:rPr lang="en-US" sz="1200">
                <a:solidFill>
                  <a:srgbClr val="000000"/>
                </a:solidFill>
                <a:latin typeface="Arial"/>
                <a:ea typeface="Arial"/>
                <a:cs typeface="Arial"/>
                <a:sym typeface="Arial"/>
              </a:rPr>
              <a:t>.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Tìm kiếm “</a:t>
            </a:r>
            <a:r>
              <a:rPr b="1" lang="en-US" sz="1200">
                <a:solidFill>
                  <a:srgbClr val="000000"/>
                </a:solidFill>
                <a:latin typeface="Arial"/>
                <a:ea typeface="Arial"/>
                <a:cs typeface="Arial"/>
                <a:sym typeface="Arial"/>
              </a:rPr>
              <a:t>anaconda prompt</a:t>
            </a:r>
            <a:r>
              <a:rPr lang="en-US" sz="1200">
                <a:solidFill>
                  <a:srgbClr val="000000"/>
                </a:solidFill>
                <a:latin typeface="Arial"/>
                <a:ea typeface="Arial"/>
                <a:cs typeface="Arial"/>
                <a:sym typeface="Arial"/>
              </a:rPr>
              <a:t>” và chạy.</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Gõ lệnh "</a:t>
            </a:r>
            <a:r>
              <a:rPr b="1" lang="en-US" sz="1200">
                <a:solidFill>
                  <a:srgbClr val="000000"/>
                </a:solidFill>
                <a:latin typeface="Arial"/>
                <a:ea typeface="Arial"/>
                <a:cs typeface="Arial"/>
                <a:sym typeface="Arial"/>
              </a:rPr>
              <a:t>jupyter notebook</a:t>
            </a:r>
            <a:r>
              <a:rPr lang="en-US" sz="1200">
                <a:solidFill>
                  <a:srgbClr val="000000"/>
                </a:solidFill>
                <a:latin typeface="Arial"/>
                <a:ea typeface="Arial"/>
                <a:cs typeface="Arial"/>
                <a:sym typeface="Arial"/>
              </a:rPr>
              <a:t>" và ấn Enter. </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Trong Jupyter Notebook, tới thư mục chứa các tệp thực hành.</a:t>
            </a:r>
            <a:r>
              <a:rPr lang="en-US" sz="1000">
                <a:latin typeface="Arial"/>
                <a:ea typeface="Arial"/>
                <a:cs typeface="Arial"/>
                <a:sym typeface="Arial"/>
              </a:rPr>
              <a:t> </a:t>
            </a:r>
            <a:r>
              <a:rPr lang="en-US" sz="1200">
                <a:solidFill>
                  <a:srgbClr val="000000"/>
                </a:solidFill>
                <a:latin typeface="Arial"/>
                <a:ea typeface="Arial"/>
                <a:cs typeface="Arial"/>
                <a:sym typeface="Arial"/>
              </a:rPr>
              <a:t>(Nếu bạn chưa có tệp thực hành, hãy hỏi giáo viên hướng dẫn)</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thư mục </a:t>
            </a:r>
            <a:r>
              <a:rPr b="1" lang="en-US" sz="1200">
                <a:solidFill>
                  <a:srgbClr val="000000"/>
                </a:solidFill>
                <a:latin typeface="Arial"/>
                <a:ea typeface="Arial"/>
                <a:cs typeface="Arial"/>
                <a:sym typeface="Arial"/>
              </a:rPr>
              <a:t>Coding Exercise</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Nhấp vào tệp </a:t>
            </a:r>
            <a:r>
              <a:rPr b="1" lang="en-US" sz="1200">
                <a:solidFill>
                  <a:srgbClr val="000000"/>
                </a:solidFill>
                <a:latin typeface="Arial"/>
                <a:ea typeface="Arial"/>
                <a:cs typeface="Arial"/>
                <a:sym typeface="Arial"/>
              </a:rPr>
              <a:t> ex_0103.ipynb</a:t>
            </a:r>
            <a:r>
              <a:rPr lang="en-US" sz="1200">
                <a:solidFill>
                  <a:srgbClr val="000000"/>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highlight>
                  <a:srgbClr val="FF0000"/>
                </a:highlight>
                <a:latin typeface="Arial"/>
                <a:ea typeface="Arial"/>
                <a:cs typeface="Arial"/>
                <a:sym typeface="Arial"/>
              </a:rPr>
              <a:t>Xem lại các ví dụ về các chủ đề ở dưới đây:</a:t>
            </a:r>
            <a:br>
              <a:rPr i="0" lang="en-US" sz="1000">
                <a:solidFill>
                  <a:srgbClr val="FF0000"/>
                </a:solidFill>
                <a:highlight>
                  <a:srgbClr val="FF0000"/>
                </a:highlight>
                <a:latin typeface="Arial"/>
                <a:ea typeface="Arial"/>
                <a:cs typeface="Arial"/>
                <a:sym typeface="Arial"/>
              </a:rPr>
            </a:br>
            <a:endParaRPr i="0" sz="1000">
              <a:solidFill>
                <a:srgbClr val="FF0000"/>
              </a:solidFill>
              <a:highlight>
                <a:srgbClr val="FF0000"/>
              </a:highlight>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Thư viện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Sơ lược về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Lập chỉ mục và cắt lát các mảng NumPy.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thuộc tính của NumPy và định hình lại.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Sửa đổi các mảng NumPy.</a:t>
            </a:r>
            <a:endParaRPr/>
          </a:p>
          <a:p>
            <a:pPr indent="-279400" lvl="0" marL="342900" rtl="0" algn="l">
              <a:spcBef>
                <a:spcPts val="800"/>
              </a:spcBef>
              <a:spcAft>
                <a:spcPts val="0"/>
              </a:spcAft>
              <a:buClr>
                <a:schemeClr val="dk1"/>
              </a:buClr>
              <a:buSzPts val="1000"/>
              <a:buFont typeface="Malgun Gothic"/>
              <a:buNone/>
            </a:pPr>
            <a:r>
              <a:t/>
            </a: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sz="1000">
              <a:solidFill>
                <a:schemeClr val="dk1"/>
              </a:solidFill>
              <a:latin typeface="Malgun Gothic"/>
              <a:ea typeface="Malgun Gothic"/>
              <a:cs typeface="Malgun Gothic"/>
              <a:sym typeface="Malgun Gothic"/>
            </a:endParaRPr>
          </a:p>
        </p:txBody>
      </p:sp>
      <p:sp>
        <p:nvSpPr>
          <p:cNvPr id="2858" name="Google Shape;2858;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5" name="Google Shape;41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1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2" name="Google Shape;2872;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873" name="Google Shape;2873;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3" name="Google Shape;2883;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84" name="Google Shape;2884;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5" name="Google Shape;2895;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896" name="Google Shape;2896;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p1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2" name="Google Shape;2952;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953" name="Google Shape;2953;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3" name="Google Shape;2963;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pandas is a must have library when dealing with data.</a:t>
            </a:r>
            <a:endParaRPr/>
          </a:p>
          <a:p>
            <a:pPr indent="0" lvl="0" marL="0" marR="0" rtl="0" algn="l">
              <a:lnSpc>
                <a:spcPct val="100000"/>
              </a:lnSpc>
              <a:spcBef>
                <a:spcPts val="0"/>
              </a:spcBef>
              <a:spcAft>
                <a:spcPts val="0"/>
              </a:spcAft>
              <a:buClr>
                <a:schemeClr val="dk1"/>
              </a:buClr>
              <a:buSzPts val="1200"/>
              <a:buFont typeface="Malgun Gothic"/>
              <a:buNone/>
            </a:pPr>
            <a:r>
              <a:rPr lang="en-US"/>
              <a:t>It is versatile and powerful. It is packed full of useful features. </a:t>
            </a:r>
            <a:endParaRPr/>
          </a:p>
          <a:p>
            <a:pPr indent="0" lvl="0" marL="0" marR="0" rtl="0" algn="l">
              <a:lnSpc>
                <a:spcPct val="100000"/>
              </a:lnSpc>
              <a:spcBef>
                <a:spcPts val="0"/>
              </a:spcBef>
              <a:spcAft>
                <a:spcPts val="0"/>
              </a:spcAft>
              <a:buClr>
                <a:schemeClr val="dk1"/>
              </a:buClr>
              <a:buSzPts val="1200"/>
              <a:buFont typeface="Malgun Gothic"/>
              <a:buNone/>
            </a:pPr>
            <a:r>
              <a:rPr lang="en-US"/>
              <a:t>It is no overstatement to say that you begin our journey in data science with the pandas library!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64" name="Google Shape;2964;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4" name="Google Shape;2974;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75" name="Google Shape;297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5" name="Google Shape;2985;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986" name="Google Shape;2986;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9" name="Google Shape;3009;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10" name="Google Shape;3010;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p1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1" name="Google Shape;3021;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22" name="Google Shape;3022;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7" name="Google Shape;3037;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38" name="Google Shape;3038;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1" name="Google Shape;44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3" name="Google Shape;3053;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54" name="Google Shape;3054;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4" name="Google Shape;3074;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75" name="Google Shape;3075;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0" name="Google Shape;3090;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091" name="Google Shape;3091;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2" name="Google Shape;3102;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03" name="Google Shape;3103;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0" name="Google Shape;3120;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21" name="Google Shape;3121;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9" name="Google Shape;3139;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40" name="Google Shape;3140;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1" name="Google Shape;3151;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52" name="Google Shape;3152;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5" name="Google Shape;3165;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66" name="Google Shape;3166;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8" name="Google Shape;3178;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79" name="Google Shape;3179;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0" name="Google Shape;3190;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191" name="Google Shape;3191;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8" name="Google Shape;47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9" name="Google Shape;3209;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10" name="Google Shape;3210;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p1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8" name="Google Shape;3228;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29" name="Google Shape;3229;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7" name="Google Shape;3247;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48" name="Google Shape;3248;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3" name="Google Shape;3263;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64" name="Google Shape;3264;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4" name="Google Shape;3284;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85" name="Google Shape;3285;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6" name="Google Shape;3296;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297" name="Google Shape;3297;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0" name="Google Shape;3310;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11" name="Google Shape;3311;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0" name="Google Shape;3330;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31" name="Google Shape;3331;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4" name="Google Shape;3344;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45" name="Google Shape;3345;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7" name="Google Shape;3367;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68" name="Google Shape;3368;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22" name="Google Shape;52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1" name="Google Shape;3381;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82" name="Google Shape;3382;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p1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5" name="Google Shape;3395;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396" name="Google Shape;3396;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p1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0" name="Google Shape;3410;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11" name="Google Shape;3411;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p1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5" name="Google Shape;3425;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26" name="Google Shape;3426;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1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9" name="Google Shape;3439;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40" name="Google Shape;3440;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1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3" name="Google Shape;3453;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54" name="Google Shape;3454;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p1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7" name="Google Shape;3467;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468" name="Google Shape;3468;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p1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2" name="Google Shape;3492;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93" name="Google Shape;3493;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1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7" name="Google Shape;3507;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08" name="Google Shape;3508;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9" name="Shape 3519"/>
        <p:cNvGrpSpPr/>
        <p:nvPr/>
      </p:nvGrpSpPr>
      <p:grpSpPr>
        <a:xfrm>
          <a:off x="0" y="0"/>
          <a:ext cx="0" cy="0"/>
          <a:chOff x="0" y="0"/>
          <a:chExt cx="0" cy="0"/>
        </a:xfrm>
      </p:grpSpPr>
      <p:sp>
        <p:nvSpPr>
          <p:cNvPr id="3520" name="Google Shape;3520;p1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1" name="Google Shape;3521;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22" name="Google Shape;3522;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40" name="Google Shape;54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p1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3" name="Google Shape;3533;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34" name="Google Shape;3534;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p1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7" name="Google Shape;3547;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48" name="Google Shape;3548;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p1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2" name="Google Shape;3562;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63" name="Google Shape;3563;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p1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9" name="Google Shape;3579;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80" name="Google Shape;3580;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1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6" name="Google Shape;3596;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597" name="Google Shape;3597;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1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3" name="Google Shape;3613;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14" name="Google Shape;3614;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p1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0" name="Google Shape;3630;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31" name="Google Shape;3631;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p1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0" name="Google Shape;3650;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51" name="Google Shape;3651;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p1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4" name="Google Shape;3664;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65" name="Google Shape;3665;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p1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6" name="Google Shape;3676;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77" name="Google Shape;3677;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59" name="Google Shape;55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p1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8" name="Google Shape;3688;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689" name="Google Shape;3689;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p2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4" name="Google Shape;3704;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05" name="Google Shape;3705;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p2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6" name="Google Shape;3716;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17" name="Google Shape;3717;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p2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0" name="Google Shape;3730;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31" name="Google Shape;3731;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p2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2" name="Google Shape;3742;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43" name="Google Shape;3743;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p2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6" name="Google Shape;3756;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57" name="Google Shape;3757;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2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7" name="Google Shape;3767;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68" name="Google Shape;3768;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p2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9" name="Google Shape;3779;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80" name="Google Shape;3780;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3" name="Shape 3793"/>
        <p:cNvGrpSpPr/>
        <p:nvPr/>
      </p:nvGrpSpPr>
      <p:grpSpPr>
        <a:xfrm>
          <a:off x="0" y="0"/>
          <a:ext cx="0" cy="0"/>
          <a:chOff x="0" y="0"/>
          <a:chExt cx="0" cy="0"/>
        </a:xfrm>
      </p:grpSpPr>
      <p:sp>
        <p:nvSpPr>
          <p:cNvPr id="3794" name="Google Shape;3794;p2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5" name="Google Shape;3795;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796" name="Google Shape;3796;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p2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9" name="Google Shape;3809;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10" name="Google Shape;3810;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19" name="Google Shape;61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2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3" name="Google Shape;3823;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24" name="Google Shape;3824;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2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2" name="Google Shape;3842;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43" name="Google Shape;3843;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2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7" name="Google Shape;3857;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58" name="Google Shape;3858;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p2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9" name="Google Shape;3869;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70" name="Google Shape;3870;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p2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7" name="Google Shape;3887;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888" name="Google Shape;3888;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p2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1" name="Google Shape;3901;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02" name="Google Shape;3902;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2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0" name="Google Shape;3920;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21" name="Google Shape;3921;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p2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6" name="Google Shape;3936;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37" name="Google Shape;3937;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p2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0" name="Google Shape;3950;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51" name="Google Shape;3951;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p2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6" name="Google Shape;3966;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67" name="Google Shape;3967;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681" name="Google Shape;68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8" name="Shape 3988"/>
        <p:cNvGrpSpPr/>
        <p:nvPr/>
      </p:nvGrpSpPr>
      <p:grpSpPr>
        <a:xfrm>
          <a:off x="0" y="0"/>
          <a:ext cx="0" cy="0"/>
          <a:chOff x="0" y="0"/>
          <a:chExt cx="0" cy="0"/>
        </a:xfrm>
      </p:grpSpPr>
      <p:sp>
        <p:nvSpPr>
          <p:cNvPr id="3989" name="Google Shape;3989;p2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0" name="Google Shape;3990;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3991" name="Google Shape;3991;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p2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4" name="Google Shape;4004;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05" name="Google Shape;4005;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p2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8" name="Google Shape;4018;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19" name="Google Shape;4019;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p2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5" name="Google Shape;4035;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36" name="Google Shape;4036;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p2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2" name="Google Shape;4052;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53" name="Google Shape;4053;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p2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6" name="Google Shape;4066;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67" name="Google Shape;4067;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p2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0" name="Google Shape;4080;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81" name="Google Shape;4081;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2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2" name="Google Shape;4092;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093" name="Google Shape;4093;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2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2" name="Google Shape;4112;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13" name="Google Shape;4113;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7" name="Shape 4127"/>
        <p:cNvGrpSpPr/>
        <p:nvPr/>
      </p:nvGrpSpPr>
      <p:grpSpPr>
        <a:xfrm>
          <a:off x="0" y="0"/>
          <a:ext cx="0" cy="0"/>
          <a:chOff x="0" y="0"/>
          <a:chExt cx="0" cy="0"/>
        </a:xfrm>
      </p:grpSpPr>
      <p:sp>
        <p:nvSpPr>
          <p:cNvPr id="4128" name="Google Shape;4128;p2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9" name="Google Shape;4129;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30" name="Google Shape;4130;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43" name="Google Shape;74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p2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6" name="Google Shape;4146;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47" name="Google Shape;4147;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1" name="Shape 4161"/>
        <p:cNvGrpSpPr/>
        <p:nvPr/>
      </p:nvGrpSpPr>
      <p:grpSpPr>
        <a:xfrm>
          <a:off x="0" y="0"/>
          <a:ext cx="0" cy="0"/>
          <a:chOff x="0" y="0"/>
          <a:chExt cx="0" cy="0"/>
        </a:xfrm>
      </p:grpSpPr>
      <p:sp>
        <p:nvSpPr>
          <p:cNvPr id="4162" name="Google Shape;4162;p2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3" name="Google Shape;4163;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64" name="Google Shape;4164;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p2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0" name="Google Shape;4180;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81" name="Google Shape;4181;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p2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2" name="Google Shape;4192;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193" name="Google Shape;4193;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7" name="Shape 4207"/>
        <p:cNvGrpSpPr/>
        <p:nvPr/>
      </p:nvGrpSpPr>
      <p:grpSpPr>
        <a:xfrm>
          <a:off x="0" y="0"/>
          <a:ext cx="0" cy="0"/>
          <a:chOff x="0" y="0"/>
          <a:chExt cx="0" cy="0"/>
        </a:xfrm>
      </p:grpSpPr>
      <p:sp>
        <p:nvSpPr>
          <p:cNvPr id="4208" name="Google Shape;4208;p2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9" name="Google Shape;4209;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10" name="Google Shape;4210;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p2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1" name="Google Shape;4221;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22" name="Google Shape;4222;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2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3" name="Google Shape;4233;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34" name="Google Shape;4234;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3" name="Shape 4243"/>
        <p:cNvGrpSpPr/>
        <p:nvPr/>
      </p:nvGrpSpPr>
      <p:grpSpPr>
        <a:xfrm>
          <a:off x="0" y="0"/>
          <a:ext cx="0" cy="0"/>
          <a:chOff x="0" y="0"/>
          <a:chExt cx="0" cy="0"/>
        </a:xfrm>
      </p:grpSpPr>
      <p:sp>
        <p:nvSpPr>
          <p:cNvPr id="4244" name="Google Shape;4244;p2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5" name="Google Shape;4245;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46" name="Google Shape;4246;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p2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2" name="Google Shape;4262;p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63" name="Google Shape;4263;p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2" name="Shape 4272"/>
        <p:cNvGrpSpPr/>
        <p:nvPr/>
      </p:nvGrpSpPr>
      <p:grpSpPr>
        <a:xfrm>
          <a:off x="0" y="0"/>
          <a:ext cx="0" cy="0"/>
          <a:chOff x="0" y="0"/>
          <a:chExt cx="0" cy="0"/>
        </a:xfrm>
      </p:grpSpPr>
      <p:sp>
        <p:nvSpPr>
          <p:cNvPr id="4273" name="Google Shape;4273;p2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4" name="Google Shape;4274;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75" name="Google Shape;4275;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787" name="Google Shape;78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9" name="Shape 4289"/>
        <p:cNvGrpSpPr/>
        <p:nvPr/>
      </p:nvGrpSpPr>
      <p:grpSpPr>
        <a:xfrm>
          <a:off x="0" y="0"/>
          <a:ext cx="0" cy="0"/>
          <a:chOff x="0" y="0"/>
          <a:chExt cx="0" cy="0"/>
        </a:xfrm>
      </p:grpSpPr>
      <p:sp>
        <p:nvSpPr>
          <p:cNvPr id="4290" name="Google Shape;4290;p2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1" name="Google Shape;4291;p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292" name="Google Shape;4292;p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p2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8" name="Google Shape;4308;p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09" name="Google Shape;4309;p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p2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0" name="Google Shape;4320;p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21" name="Google Shape;4321;p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2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4" name="Google Shape;4334;p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35" name="Google Shape;4335;p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4" name="Shape 4344"/>
        <p:cNvGrpSpPr/>
        <p:nvPr/>
      </p:nvGrpSpPr>
      <p:grpSpPr>
        <a:xfrm>
          <a:off x="0" y="0"/>
          <a:ext cx="0" cy="0"/>
          <a:chOff x="0" y="0"/>
          <a:chExt cx="0" cy="0"/>
        </a:xfrm>
      </p:grpSpPr>
      <p:sp>
        <p:nvSpPr>
          <p:cNvPr id="4345" name="Google Shape;4345;p2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6" name="Google Shape;4346;p2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47" name="Google Shape;4347;p2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2" name="Shape 4362"/>
        <p:cNvGrpSpPr/>
        <p:nvPr/>
      </p:nvGrpSpPr>
      <p:grpSpPr>
        <a:xfrm>
          <a:off x="0" y="0"/>
          <a:ext cx="0" cy="0"/>
          <a:chOff x="0" y="0"/>
          <a:chExt cx="0" cy="0"/>
        </a:xfrm>
      </p:grpSpPr>
      <p:sp>
        <p:nvSpPr>
          <p:cNvPr id="4363" name="Google Shape;4363;p2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4" name="Google Shape;4364;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65" name="Google Shape;4365;p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5" name="Shape 4375"/>
        <p:cNvGrpSpPr/>
        <p:nvPr/>
      </p:nvGrpSpPr>
      <p:grpSpPr>
        <a:xfrm>
          <a:off x="0" y="0"/>
          <a:ext cx="0" cy="0"/>
          <a:chOff x="0" y="0"/>
          <a:chExt cx="0" cy="0"/>
        </a:xfrm>
      </p:grpSpPr>
      <p:sp>
        <p:nvSpPr>
          <p:cNvPr id="4376" name="Google Shape;4376;p2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7" name="Google Shape;4377;p2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78" name="Google Shape;4378;p2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p2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4" name="Google Shape;4394;p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395" name="Google Shape;4395;p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p2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0" name="Google Shape;4410;p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11" name="Google Shape;4411;p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p2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2" name="Google Shape;4422;p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23" name="Google Shape;4423;p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Trong các slide trước, trước tiên chúng tôi xin nhắc lại những ưu nhược điểm của mảng và danh sách trong khoa học máy tính, đồng thời hướng dẫn tìm hiểu khái niệm mảng và danh sách trong Python.</a:t>
            </a:r>
            <a:endParaRPr sz="1200">
              <a:solidFill>
                <a:srgbClr val="262626"/>
              </a:solidFill>
              <a:latin typeface="Arial"/>
              <a:ea typeface="Arial"/>
              <a:cs typeface="Arial"/>
              <a:sym typeface="Arial"/>
            </a:endParaRPr>
          </a:p>
        </p:txBody>
      </p:sp>
      <p:sp>
        <p:nvSpPr>
          <p:cNvPr id="798" name="Google Shape;79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2" name="Shape 4432"/>
        <p:cNvGrpSpPr/>
        <p:nvPr/>
      </p:nvGrpSpPr>
      <p:grpSpPr>
        <a:xfrm>
          <a:off x="0" y="0"/>
          <a:ext cx="0" cy="0"/>
          <a:chOff x="0" y="0"/>
          <a:chExt cx="0" cy="0"/>
        </a:xfrm>
      </p:grpSpPr>
      <p:sp>
        <p:nvSpPr>
          <p:cNvPr id="4433" name="Google Shape;4433;p2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4" name="Google Shape;4434;p2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35" name="Google Shape;4435;p2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p2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1" name="Google Shape;4451;p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52" name="Google Shape;4452;p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p2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3" name="Google Shape;4463;p2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64" name="Google Shape;4464;p2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3" name="Shape 4473"/>
        <p:cNvGrpSpPr/>
        <p:nvPr/>
      </p:nvGrpSpPr>
      <p:grpSpPr>
        <a:xfrm>
          <a:off x="0" y="0"/>
          <a:ext cx="0" cy="0"/>
          <a:chOff x="0" y="0"/>
          <a:chExt cx="0" cy="0"/>
        </a:xfrm>
      </p:grpSpPr>
      <p:sp>
        <p:nvSpPr>
          <p:cNvPr id="4474" name="Google Shape;4474;p2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5" name="Google Shape;4475;p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76" name="Google Shape;4476;p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0" name="Shape 4490"/>
        <p:cNvGrpSpPr/>
        <p:nvPr/>
      </p:nvGrpSpPr>
      <p:grpSpPr>
        <a:xfrm>
          <a:off x="0" y="0"/>
          <a:ext cx="0" cy="0"/>
          <a:chOff x="0" y="0"/>
          <a:chExt cx="0" cy="0"/>
        </a:xfrm>
      </p:grpSpPr>
      <p:sp>
        <p:nvSpPr>
          <p:cNvPr id="4491" name="Google Shape;4491;p2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2" name="Google Shape;4492;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493" name="Google Shape;4493;p2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p2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9" name="Google Shape;4509;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10" name="Google Shape;4510;p2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p2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6" name="Google Shape;4526;p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27" name="Google Shape;4527;p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6" name="Shape 4536"/>
        <p:cNvGrpSpPr/>
        <p:nvPr/>
      </p:nvGrpSpPr>
      <p:grpSpPr>
        <a:xfrm>
          <a:off x="0" y="0"/>
          <a:ext cx="0" cy="0"/>
          <a:chOff x="0" y="0"/>
          <a:chExt cx="0" cy="0"/>
        </a:xfrm>
      </p:grpSpPr>
      <p:sp>
        <p:nvSpPr>
          <p:cNvPr id="4537" name="Google Shape;4537;p2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8" name="Google Shape;4538;p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39" name="Google Shape;4539;p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3" name="Shape 4553"/>
        <p:cNvGrpSpPr/>
        <p:nvPr/>
      </p:nvGrpSpPr>
      <p:grpSpPr>
        <a:xfrm>
          <a:off x="0" y="0"/>
          <a:ext cx="0" cy="0"/>
          <a:chOff x="0" y="0"/>
          <a:chExt cx="0" cy="0"/>
        </a:xfrm>
      </p:grpSpPr>
      <p:sp>
        <p:nvSpPr>
          <p:cNvPr id="4554" name="Google Shape;4554;p2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5" name="Google Shape;4555;p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56" name="Google Shape;4556;p2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4" name="Shape 4574"/>
        <p:cNvGrpSpPr/>
        <p:nvPr/>
      </p:nvGrpSpPr>
      <p:grpSpPr>
        <a:xfrm>
          <a:off x="0" y="0"/>
          <a:ext cx="0" cy="0"/>
          <a:chOff x="0" y="0"/>
          <a:chExt cx="0" cy="0"/>
        </a:xfrm>
      </p:grpSpPr>
      <p:sp>
        <p:nvSpPr>
          <p:cNvPr id="4575" name="Google Shape;4575;p2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6" name="Google Shape;4576;p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77" name="Google Shape;4577;p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Dạy mảng/danh sách của Python đồng thời nhắc lại những ưu điểm và nhược điểm của mảng/danh sách trong lập trình máy tính mà bạn đã dạy.</a:t>
            </a:r>
            <a:endParaRPr sz="1200">
              <a:solidFill>
                <a:srgbClr val="262626"/>
              </a:solidFill>
              <a:latin typeface="Arial"/>
              <a:ea typeface="Arial"/>
              <a:cs typeface="Arial"/>
              <a:sym typeface="Arial"/>
            </a:endParaRPr>
          </a:p>
        </p:txBody>
      </p:sp>
      <p:sp>
        <p:nvSpPr>
          <p:cNvPr id="808" name="Google Shape;80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p2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3" name="Google Shape;4593;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594" name="Google Shape;4594;p2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p2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0" name="Google Shape;4610;p2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11" name="Google Shape;4611;p2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p2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1" name="Google Shape;4631;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32" name="Google Shape;4632;p2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p2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8" name="Google Shape;4648;p2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49" name="Google Shape;4649;p2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7" name="Shape 4667"/>
        <p:cNvGrpSpPr/>
        <p:nvPr/>
      </p:nvGrpSpPr>
      <p:grpSpPr>
        <a:xfrm>
          <a:off x="0" y="0"/>
          <a:ext cx="0" cy="0"/>
          <a:chOff x="0" y="0"/>
          <a:chExt cx="0" cy="0"/>
        </a:xfrm>
      </p:grpSpPr>
      <p:sp>
        <p:nvSpPr>
          <p:cNvPr id="4668" name="Google Shape;4668;p2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9" name="Google Shape;4669;p2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70" name="Google Shape;4670;p2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p2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6" name="Google Shape;4686;p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687" name="Google Shape;4687;p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p2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6" name="Google Shape;4706;p2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07" name="Google Shape;4707;p2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1" name="Shape 4721"/>
        <p:cNvGrpSpPr/>
        <p:nvPr/>
      </p:nvGrpSpPr>
      <p:grpSpPr>
        <a:xfrm>
          <a:off x="0" y="0"/>
          <a:ext cx="0" cy="0"/>
          <a:chOff x="0" y="0"/>
          <a:chExt cx="0" cy="0"/>
        </a:xfrm>
      </p:grpSpPr>
      <p:sp>
        <p:nvSpPr>
          <p:cNvPr id="4722" name="Google Shape;4722;p2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3" name="Google Shape;4723;p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i="0" sz="1200" u="none" strike="noStrike">
              <a:solidFill>
                <a:schemeClr val="dk1"/>
              </a:solidFill>
              <a:latin typeface="Malgun Gothic"/>
              <a:ea typeface="Malgun Gothic"/>
              <a:cs typeface="Malgun Gothic"/>
              <a:sym typeface="Malgun Gothic"/>
            </a:endParaRPr>
          </a:p>
        </p:txBody>
      </p:sp>
      <p:sp>
        <p:nvSpPr>
          <p:cNvPr id="4724" name="Google Shape;4724;p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p2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8" name="Google Shape;4738;p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39" name="Google Shape;4739;p2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p2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1" name="Google Shape;4761;p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62" name="Google Shape;4762;p2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18" name="Google Shape;81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p2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0" name="Google Shape;4790;p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791" name="Google Shape;4791;p2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6" name="Shape 4816"/>
        <p:cNvGrpSpPr/>
        <p:nvPr/>
      </p:nvGrpSpPr>
      <p:grpSpPr>
        <a:xfrm>
          <a:off x="0" y="0"/>
          <a:ext cx="0" cy="0"/>
          <a:chOff x="0" y="0"/>
          <a:chExt cx="0" cy="0"/>
        </a:xfrm>
      </p:grpSpPr>
      <p:sp>
        <p:nvSpPr>
          <p:cNvPr id="4817" name="Google Shape;4817;p2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8" name="Google Shape;4818;p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19" name="Google Shape;4819;p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p2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6" name="Google Shape;4846;p2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47" name="Google Shape;4847;p2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1" name="Shape 4871"/>
        <p:cNvGrpSpPr/>
        <p:nvPr/>
      </p:nvGrpSpPr>
      <p:grpSpPr>
        <a:xfrm>
          <a:off x="0" y="0"/>
          <a:ext cx="0" cy="0"/>
          <a:chOff x="0" y="0"/>
          <a:chExt cx="0" cy="0"/>
        </a:xfrm>
      </p:grpSpPr>
      <p:sp>
        <p:nvSpPr>
          <p:cNvPr id="4872" name="Google Shape;4872;p2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3" name="Google Shape;4873;p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874" name="Google Shape;4874;p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9" name="Shape 4899"/>
        <p:cNvGrpSpPr/>
        <p:nvPr/>
      </p:nvGrpSpPr>
      <p:grpSpPr>
        <a:xfrm>
          <a:off x="0" y="0"/>
          <a:ext cx="0" cy="0"/>
          <a:chOff x="0" y="0"/>
          <a:chExt cx="0" cy="0"/>
        </a:xfrm>
      </p:grpSpPr>
      <p:sp>
        <p:nvSpPr>
          <p:cNvPr id="4900" name="Google Shape;4900;p2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1" name="Google Shape;4901;p2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02" name="Google Shape;4902;p2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6" name="Shape 4926"/>
        <p:cNvGrpSpPr/>
        <p:nvPr/>
      </p:nvGrpSpPr>
      <p:grpSpPr>
        <a:xfrm>
          <a:off x="0" y="0"/>
          <a:ext cx="0" cy="0"/>
          <a:chOff x="0" y="0"/>
          <a:chExt cx="0" cy="0"/>
        </a:xfrm>
      </p:grpSpPr>
      <p:sp>
        <p:nvSpPr>
          <p:cNvPr id="4927" name="Google Shape;4927;p2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8" name="Google Shape;4928;p2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pandas là thư viện bắt buộc phải có khi xử lý dữ liệu.</a:t>
            </a:r>
            <a:endParaRPr/>
          </a:p>
          <a:p>
            <a:pPr indent="0" lvl="0" marL="0" marR="0" rtl="0" algn="l">
              <a:lnSpc>
                <a:spcPct val="100000"/>
              </a:lnSpc>
              <a:spcBef>
                <a:spcPts val="0"/>
              </a:spcBef>
              <a:spcAft>
                <a:spcPts val="0"/>
              </a:spcAft>
              <a:buClr>
                <a:schemeClr val="dk1"/>
              </a:buClr>
              <a:buSzPts val="1200"/>
              <a:buFont typeface="Malgun Gothic"/>
              <a:buNone/>
            </a:pPr>
            <a:r>
              <a:rPr lang="en-US"/>
              <a:t>Nó là linh hoạt và mạnh mẽ. Nó được đóng gói đầy đủ các tính năng hữu ích.</a:t>
            </a:r>
            <a:endParaRPr/>
          </a:p>
          <a:p>
            <a:pPr indent="0" lvl="0" marL="0" marR="0" rtl="0" algn="l">
              <a:lnSpc>
                <a:spcPct val="100000"/>
              </a:lnSpc>
              <a:spcBef>
                <a:spcPts val="0"/>
              </a:spcBef>
              <a:spcAft>
                <a:spcPts val="0"/>
              </a:spcAft>
              <a:buClr>
                <a:schemeClr val="dk1"/>
              </a:buClr>
              <a:buSzPts val="1200"/>
              <a:buFont typeface="Malgun Gothic"/>
              <a:buNone/>
            </a:pPr>
            <a:r>
              <a:rPr lang="en-US"/>
              <a:t>Không quá lời khi nói rằng bạn bắt đầu hành trình của chúng tôi trong lĩnh vực khoa học dữ liệu với thư viện pandas!</a:t>
            </a:r>
            <a:endParaRPr/>
          </a:p>
        </p:txBody>
      </p:sp>
      <p:sp>
        <p:nvSpPr>
          <p:cNvPr id="4929" name="Google Shape;4929;p2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p2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9" name="Google Shape;4939;p2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40" name="Google Shape;4940;p2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6" name="Shape 4956"/>
        <p:cNvGrpSpPr/>
        <p:nvPr/>
      </p:nvGrpSpPr>
      <p:grpSpPr>
        <a:xfrm>
          <a:off x="0" y="0"/>
          <a:ext cx="0" cy="0"/>
          <a:chOff x="0" y="0"/>
          <a:chExt cx="0" cy="0"/>
        </a:xfrm>
      </p:grpSpPr>
      <p:sp>
        <p:nvSpPr>
          <p:cNvPr id="4957" name="Google Shape;4957;p2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8" name="Google Shape;4958;p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59" name="Google Shape;4959;p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7" name="Shape 4977"/>
        <p:cNvGrpSpPr/>
        <p:nvPr/>
      </p:nvGrpSpPr>
      <p:grpSpPr>
        <a:xfrm>
          <a:off x="0" y="0"/>
          <a:ext cx="0" cy="0"/>
          <a:chOff x="0" y="0"/>
          <a:chExt cx="0" cy="0"/>
        </a:xfrm>
      </p:grpSpPr>
      <p:sp>
        <p:nvSpPr>
          <p:cNvPr id="4978" name="Google Shape;4978;p2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9" name="Google Shape;4979;p2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4980" name="Google Shape;4980;p2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7" name="Shape 4997"/>
        <p:cNvGrpSpPr/>
        <p:nvPr/>
      </p:nvGrpSpPr>
      <p:grpSpPr>
        <a:xfrm>
          <a:off x="0" y="0"/>
          <a:ext cx="0" cy="0"/>
          <a:chOff x="0" y="0"/>
          <a:chExt cx="0" cy="0"/>
        </a:xfrm>
      </p:grpSpPr>
      <p:sp>
        <p:nvSpPr>
          <p:cNvPr id="4998" name="Google Shape;4998;p2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9" name="Google Shape;4999;p2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00" name="Google Shape;5000;p2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35" name="Google Shape;83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p2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8" name="Google Shape;5018;p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19" name="Google Shape;5019;p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p2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5" name="Google Shape;5035;p2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5036" name="Google Shape;5036;p2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p2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6" name="Google Shape;5056;p2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được giới thiệu về thư viện Pandas. Cụ thể, bạn sẽ tạo các đối tượng Series rồi thực hiện một số</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phép toán cơ bản với chúng. Ngoài ra, bạn cũng sẽ thử một số phương thức hữu ích đi cùng các đối tượng Series.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a:t>
            </a:r>
            <a:endParaRPr sz="1200">
              <a:solidFill>
                <a:srgbClr val="000000"/>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Jupyter Notebook, nhấp vào tệp </a:t>
            </a:r>
            <a:r>
              <a:rPr b="1" lang="en-US" sz="1200">
                <a:solidFill>
                  <a:schemeClr val="dk1"/>
                </a:solidFill>
                <a:latin typeface="Arial"/>
                <a:ea typeface="Arial"/>
                <a:cs typeface="Arial"/>
                <a:sym typeface="Arial"/>
              </a:rPr>
              <a:t>ex_0104.ipynb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r>
              <a:rPr lang="en-US" sz="1200">
                <a:solidFill>
                  <a:schemeClr val="dk1"/>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lang="en-US" sz="1200">
                <a:solidFill>
                  <a:srgbClr val="FF0000"/>
                </a:solidFill>
                <a:latin typeface="Arial"/>
                <a:ea typeface="Arial"/>
                <a:cs typeface="Arial"/>
                <a:sym typeface="Arial"/>
              </a:rPr>
            </a:br>
            <a:endParaRPr sz="1200">
              <a:solidFill>
                <a:srgbClr val="FF0000"/>
              </a:solidFill>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Series của Pandas.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các đối tượng Series.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thuộc tính của Series và lập chỉ mục.</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phép toán Series.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phương thức Series.</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5057" name="Google Shape;5057;p2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9" name="Shape 5069"/>
        <p:cNvGrpSpPr/>
        <p:nvPr/>
      </p:nvGrpSpPr>
      <p:grpSpPr>
        <a:xfrm>
          <a:off x="0" y="0"/>
          <a:ext cx="0" cy="0"/>
          <a:chOff x="0" y="0"/>
          <a:chExt cx="0" cy="0"/>
        </a:xfrm>
      </p:grpSpPr>
      <p:sp>
        <p:nvSpPr>
          <p:cNvPr id="5070" name="Google Shape;5070;p2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1" name="Google Shape;5071;p2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thử thực hiện các phép toán cơ bản bằng DataFrame của Pandas.</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(Tham khảo bước 1-3 của </a:t>
            </a:r>
            <a:r>
              <a:rPr b="1" lang="en-US" sz="1200">
                <a:solidFill>
                  <a:srgbClr val="000000"/>
                </a:solidFill>
                <a:latin typeface="Arial"/>
                <a:ea typeface="Arial"/>
                <a:cs typeface="Arial"/>
                <a:sym typeface="Arial"/>
              </a:rPr>
              <a:t>Bài tập Coding số 0201</a:t>
            </a:r>
            <a:r>
              <a:rPr lang="en-US" sz="1200">
                <a:solidFill>
                  <a:srgbClr val="000000"/>
                </a:solidFill>
                <a:latin typeface="Arial"/>
                <a:ea typeface="Arial"/>
                <a:cs typeface="Arial"/>
                <a:sym typeface="Arial"/>
              </a:rPr>
              <a:t>.)</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Jupyter Notebook, nhấp vào tệp </a:t>
            </a:r>
            <a:r>
              <a:rPr b="1" lang="en-US" sz="1200">
                <a:solidFill>
                  <a:schemeClr val="dk1"/>
                </a:solidFill>
                <a:latin typeface="Arial"/>
                <a:ea typeface="Arial"/>
                <a:cs typeface="Arial"/>
                <a:sym typeface="Arial"/>
              </a:rPr>
              <a:t>ex_0105_Edited.ipynb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r>
              <a:rPr lang="en-US" sz="1200">
                <a:solidFill>
                  <a:schemeClr val="dk1"/>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lang="en-US" sz="1200">
                <a:solidFill>
                  <a:srgbClr val="FF0000"/>
                </a:solidFill>
                <a:latin typeface="Arial"/>
                <a:ea typeface="Arial"/>
                <a:cs typeface="Arial"/>
                <a:sym typeface="Arial"/>
              </a:rPr>
            </a:br>
            <a:endParaRPr sz="1200">
              <a:solidFill>
                <a:srgbClr val="FF0000"/>
              </a:solidFill>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Sơ lược về DataFrame của Pandas.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một DataFrame mới.</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Đọc dữ liệu vào DataFrame.</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Lập chỉ mục và cắt lát DataFrames.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Đọc và ghi tập tin.</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5072" name="Google Shape;5072;p2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2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6" name="Google Shape;5086;p2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087" name="Google Shape;5087;p2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5" name="Shape 5095"/>
        <p:cNvGrpSpPr/>
        <p:nvPr/>
      </p:nvGrpSpPr>
      <p:grpSpPr>
        <a:xfrm>
          <a:off x="0" y="0"/>
          <a:ext cx="0" cy="0"/>
          <a:chOff x="0" y="0"/>
          <a:chExt cx="0" cy="0"/>
        </a:xfrm>
      </p:grpSpPr>
      <p:sp>
        <p:nvSpPr>
          <p:cNvPr id="5096" name="Google Shape;5096;p2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7" name="Google Shape;5097;p2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Giả sử rằng bạn có hai bảng dữ liệu hoặc DataFrame.</a:t>
            </a:r>
            <a:endParaRPr/>
          </a:p>
          <a:p>
            <a:pPr indent="0" lvl="0" marL="0" marR="0" rtl="0" algn="l">
              <a:lnSpc>
                <a:spcPct val="100000"/>
              </a:lnSpc>
              <a:spcBef>
                <a:spcPts val="0"/>
              </a:spcBef>
              <a:spcAft>
                <a:spcPts val="0"/>
              </a:spcAft>
              <a:buClr>
                <a:schemeClr val="dk1"/>
              </a:buClr>
              <a:buSzPts val="1200"/>
              <a:buFont typeface="Malgun Gothic"/>
              <a:buNone/>
            </a:pPr>
            <a:r>
              <a:rPr lang="en-US"/>
              <a:t>Bạn muốn hợp nhất (nối) chúng cạnh nhau.</a:t>
            </a:r>
            <a:endParaRPr/>
          </a:p>
        </p:txBody>
      </p:sp>
      <p:sp>
        <p:nvSpPr>
          <p:cNvPr id="5098" name="Google Shape;5098;p2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3" name="Shape 5113"/>
        <p:cNvGrpSpPr/>
        <p:nvPr/>
      </p:nvGrpSpPr>
      <p:grpSpPr>
        <a:xfrm>
          <a:off x="0" y="0"/>
          <a:ext cx="0" cy="0"/>
          <a:chOff x="0" y="0"/>
          <a:chExt cx="0" cy="0"/>
        </a:xfrm>
      </p:grpSpPr>
      <p:sp>
        <p:nvSpPr>
          <p:cNvPr id="5114" name="Google Shape;5114;p2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5" name="Google Shape;5115;p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hợp nhất các DataFrame bằng một biến khóa thông thường.</a:t>
            </a:r>
            <a:endParaRPr/>
          </a:p>
          <a:p>
            <a:pPr indent="0" lvl="0" marL="0" marR="0" rtl="0" algn="l">
              <a:lnSpc>
                <a:spcPct val="100000"/>
              </a:lnSpc>
              <a:spcBef>
                <a:spcPts val="0"/>
              </a:spcBef>
              <a:spcAft>
                <a:spcPts val="0"/>
              </a:spcAft>
              <a:buClr>
                <a:schemeClr val="dk1"/>
              </a:buClr>
              <a:buSzPts val="1200"/>
              <a:buFont typeface="Malgun Gothic"/>
              <a:buNone/>
            </a:pPr>
            <a:r>
              <a:rPr lang="en-US"/>
              <a:t>Trong ví dụ này, “Tên” chính là biến chung của DataFrame A (bên trái) và B (bên phải).</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xác định các hàng (dòng số liệu) nơi biến khóa có cùng giá trị. </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5116" name="Google Shape;5116;p2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0" name="Shape 5130"/>
        <p:cNvGrpSpPr/>
        <p:nvPr/>
      </p:nvGrpSpPr>
      <p:grpSpPr>
        <a:xfrm>
          <a:off x="0" y="0"/>
          <a:ext cx="0" cy="0"/>
          <a:chOff x="0" y="0"/>
          <a:chExt cx="0" cy="0"/>
        </a:xfrm>
      </p:grpSpPr>
      <p:sp>
        <p:nvSpPr>
          <p:cNvPr id="5131" name="Google Shape;5131;p2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2" name="Google Shape;5132;p2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Kết nối nội tức là hợp nhất các DataFrame chỉ dành cho các hàng (dòng số liệu) nơi biến khóa có cùng giá trị.</a:t>
            </a:r>
            <a:endParaRPr/>
          </a:p>
        </p:txBody>
      </p:sp>
      <p:sp>
        <p:nvSpPr>
          <p:cNvPr id="5133" name="Google Shape;5133;p2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4" name="Shape 5154"/>
        <p:cNvGrpSpPr/>
        <p:nvPr/>
      </p:nvGrpSpPr>
      <p:grpSpPr>
        <a:xfrm>
          <a:off x="0" y="0"/>
          <a:ext cx="0" cy="0"/>
          <a:chOff x="0" y="0"/>
          <a:chExt cx="0" cy="0"/>
        </a:xfrm>
      </p:grpSpPr>
      <p:sp>
        <p:nvSpPr>
          <p:cNvPr id="5155" name="Google Shape;5155;p2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6" name="Google Shape;5156;p2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Sau khi kết nối nội, DataFrame kết quả bao gồm giao điểm của A và B.</a:t>
            </a:r>
            <a:endParaRPr/>
          </a:p>
        </p:txBody>
      </p:sp>
      <p:sp>
        <p:nvSpPr>
          <p:cNvPr id="5157" name="Google Shape;5157;p2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p2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1" name="Google Shape;5171;p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Đối với kết nối trái, tất cả các hàng của A (bên trái) đều được giữ lại. </a:t>
            </a:r>
            <a:endParaRPr/>
          </a:p>
          <a:p>
            <a:pPr indent="0" lvl="0" marL="0" marR="0" rtl="0" algn="l">
              <a:lnSpc>
                <a:spcPct val="100000"/>
              </a:lnSpc>
              <a:spcBef>
                <a:spcPts val="0"/>
              </a:spcBef>
              <a:spcAft>
                <a:spcPts val="0"/>
              </a:spcAft>
              <a:buClr>
                <a:schemeClr val="dk1"/>
              </a:buClr>
              <a:buSzPts val="1200"/>
              <a:buFont typeface="Malgun Gothic"/>
              <a:buNone/>
            </a:pPr>
            <a:r>
              <a:rPr lang="en-US"/>
              <a:t>Trong khi đó từ B (bên phải), chỉ phép giao (theo biến khóa) mới được đem đi hợp nhất.</a:t>
            </a:r>
            <a:endParaRPr/>
          </a:p>
        </p:txBody>
      </p:sp>
      <p:sp>
        <p:nvSpPr>
          <p:cNvPr id="5172" name="Google Shape;5172;p2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845" name="Google Shape;84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0" name="Shape 5190"/>
        <p:cNvGrpSpPr/>
        <p:nvPr/>
      </p:nvGrpSpPr>
      <p:grpSpPr>
        <a:xfrm>
          <a:off x="0" y="0"/>
          <a:ext cx="0" cy="0"/>
          <a:chOff x="0" y="0"/>
          <a:chExt cx="0" cy="0"/>
        </a:xfrm>
      </p:grpSpPr>
      <p:sp>
        <p:nvSpPr>
          <p:cNvPr id="5191" name="Google Shape;5191;p2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2" name="Google Shape;5192;p2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Sau khi nối bên trái, DataFrame kết quả có thể thiếu các giá trị ở bên phải.</a:t>
            </a:r>
            <a:endParaRPr/>
          </a:p>
        </p:txBody>
      </p:sp>
      <p:sp>
        <p:nvSpPr>
          <p:cNvPr id="5193" name="Google Shape;5193;p2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p2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5" name="Google Shape;5205;p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Đối với kết nối phải, tất cả các hàng của B (bên phải) đều được giữ lại. </a:t>
            </a:r>
            <a:endParaRPr/>
          </a:p>
          <a:p>
            <a:pPr indent="0" lvl="0" marL="0" marR="0" rtl="0" algn="l">
              <a:lnSpc>
                <a:spcPct val="100000"/>
              </a:lnSpc>
              <a:spcBef>
                <a:spcPts val="0"/>
              </a:spcBef>
              <a:spcAft>
                <a:spcPts val="0"/>
              </a:spcAft>
              <a:buClr>
                <a:schemeClr val="dk1"/>
              </a:buClr>
              <a:buSzPts val="1200"/>
              <a:buFont typeface="Malgun Gothic"/>
              <a:buNone/>
            </a:pPr>
            <a:r>
              <a:rPr lang="en-US"/>
              <a:t>Trong khi đó từ A (bên trái), chỉ phép giao (theo biến khóa) mới được đem đi hợp nhất.</a:t>
            </a:r>
            <a:endParaRPr/>
          </a:p>
        </p:txBody>
      </p:sp>
      <p:sp>
        <p:nvSpPr>
          <p:cNvPr id="5206" name="Google Shape;5206;p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5" name="Shape 5225"/>
        <p:cNvGrpSpPr/>
        <p:nvPr/>
      </p:nvGrpSpPr>
      <p:grpSpPr>
        <a:xfrm>
          <a:off x="0" y="0"/>
          <a:ext cx="0" cy="0"/>
          <a:chOff x="0" y="0"/>
          <a:chExt cx="0" cy="0"/>
        </a:xfrm>
      </p:grpSpPr>
      <p:sp>
        <p:nvSpPr>
          <p:cNvPr id="5226" name="Google Shape;5226;p2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7" name="Google Shape;5227;p2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Sau khi nối phải, DataFrame kết quả có thể thiếu các giá trị ở phía bên trái.</a:t>
            </a:r>
            <a:endParaRPr/>
          </a:p>
        </p:txBody>
      </p:sp>
      <p:sp>
        <p:nvSpPr>
          <p:cNvPr id="5228" name="Google Shape;5228;p2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8" name="Shape 5238"/>
        <p:cNvGrpSpPr/>
        <p:nvPr/>
      </p:nvGrpSpPr>
      <p:grpSpPr>
        <a:xfrm>
          <a:off x="0" y="0"/>
          <a:ext cx="0" cy="0"/>
          <a:chOff x="0" y="0"/>
          <a:chExt cx="0" cy="0"/>
        </a:xfrm>
      </p:grpSpPr>
      <p:sp>
        <p:nvSpPr>
          <p:cNvPr id="5239" name="Google Shape;5239;p2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0" name="Google Shape;5240;p2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Đối với kết nối ngoài đầy đủ, tất cả các hàng của A (trái) và B (phải) được giữ lại.</a:t>
            </a:r>
            <a:endParaRPr/>
          </a:p>
        </p:txBody>
      </p:sp>
      <p:sp>
        <p:nvSpPr>
          <p:cNvPr id="5241" name="Google Shape;5241;p2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p2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9" name="Google Shape;5259;p2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Sau khi kết nối ngoài đầy đủ, kết quả DataFrame có thể sẽ mất giá trị ở bên trái cũng như bên phải.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60" name="Google Shape;5260;p2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0" name="Shape 5270"/>
        <p:cNvGrpSpPr/>
        <p:nvPr/>
      </p:nvGrpSpPr>
      <p:grpSpPr>
        <a:xfrm>
          <a:off x="0" y="0"/>
          <a:ext cx="0" cy="0"/>
          <a:chOff x="0" y="0"/>
          <a:chExt cx="0" cy="0"/>
        </a:xfrm>
      </p:grpSpPr>
      <p:sp>
        <p:nvSpPr>
          <p:cNvPr id="5271" name="Google Shape;5271;p2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2" name="Google Shape;5272;p2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73" name="Google Shape;5273;p2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4" name="Shape 5304"/>
        <p:cNvGrpSpPr/>
        <p:nvPr/>
      </p:nvGrpSpPr>
      <p:grpSpPr>
        <a:xfrm>
          <a:off x="0" y="0"/>
          <a:ext cx="0" cy="0"/>
          <a:chOff x="0" y="0"/>
          <a:chExt cx="0" cy="0"/>
        </a:xfrm>
      </p:grpSpPr>
      <p:sp>
        <p:nvSpPr>
          <p:cNvPr id="5305" name="Google Shape;5305;p2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6" name="Google Shape;5306;p2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07" name="Google Shape;5307;p2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p2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9" name="Google Shape;5329;p2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30" name="Google Shape;5330;p2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p2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0" name="Google Shape;5340;p2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41" name="Google Shape;5341;p2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p2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2" name="Google Shape;5352;p2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53" name="Google Shape;5353;p2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5" name="Google Shape;85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p2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4" name="Google Shape;5364;p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65" name="Google Shape;5365;p2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6" name="Shape 5376"/>
        <p:cNvGrpSpPr/>
        <p:nvPr/>
      </p:nvGrpSpPr>
      <p:grpSpPr>
        <a:xfrm>
          <a:off x="0" y="0"/>
          <a:ext cx="0" cy="0"/>
          <a:chOff x="0" y="0"/>
          <a:chExt cx="0" cy="0"/>
        </a:xfrm>
      </p:grpSpPr>
      <p:sp>
        <p:nvSpPr>
          <p:cNvPr id="5377" name="Google Shape;5377;p3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8" name="Google Shape;5378;p3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79" name="Google Shape;5379;p3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0" name="Shape 5390"/>
        <p:cNvGrpSpPr/>
        <p:nvPr/>
      </p:nvGrpSpPr>
      <p:grpSpPr>
        <a:xfrm>
          <a:off x="0" y="0"/>
          <a:ext cx="0" cy="0"/>
          <a:chOff x="0" y="0"/>
          <a:chExt cx="0" cy="0"/>
        </a:xfrm>
      </p:grpSpPr>
      <p:sp>
        <p:nvSpPr>
          <p:cNvPr id="5391" name="Google Shape;5391;p3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2" name="Google Shape;5392;p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93" name="Google Shape;5393;p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4" name="Shape 5404"/>
        <p:cNvGrpSpPr/>
        <p:nvPr/>
      </p:nvGrpSpPr>
      <p:grpSpPr>
        <a:xfrm>
          <a:off x="0" y="0"/>
          <a:ext cx="0" cy="0"/>
          <a:chOff x="0" y="0"/>
          <a:chExt cx="0" cy="0"/>
        </a:xfrm>
      </p:grpSpPr>
      <p:sp>
        <p:nvSpPr>
          <p:cNvPr id="5405" name="Google Shape;5405;p3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6" name="Google Shape;5406;p3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07" name="Google Shape;5407;p3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9" name="Shape 5419"/>
        <p:cNvGrpSpPr/>
        <p:nvPr/>
      </p:nvGrpSpPr>
      <p:grpSpPr>
        <a:xfrm>
          <a:off x="0" y="0"/>
          <a:ext cx="0" cy="0"/>
          <a:chOff x="0" y="0"/>
          <a:chExt cx="0" cy="0"/>
        </a:xfrm>
      </p:grpSpPr>
      <p:sp>
        <p:nvSpPr>
          <p:cNvPr id="5420" name="Google Shape;5420;p3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1" name="Google Shape;5421;p3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22" name="Google Shape;5422;p3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4" name="Shape 5444"/>
        <p:cNvGrpSpPr/>
        <p:nvPr/>
      </p:nvGrpSpPr>
      <p:grpSpPr>
        <a:xfrm>
          <a:off x="0" y="0"/>
          <a:ext cx="0" cy="0"/>
          <a:chOff x="0" y="0"/>
          <a:chExt cx="0" cy="0"/>
        </a:xfrm>
      </p:grpSpPr>
      <p:sp>
        <p:nvSpPr>
          <p:cNvPr id="5445" name="Google Shape;5445;p3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6" name="Google Shape;5446;p3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47" name="Google Shape;5447;p3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p3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3" name="Google Shape;5463;p3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64" name="Google Shape;5464;p3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p3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7" name="Google Shape;5487;p3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88" name="Google Shape;5488;p3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8" name="Shape 5508"/>
        <p:cNvGrpSpPr/>
        <p:nvPr/>
      </p:nvGrpSpPr>
      <p:grpSpPr>
        <a:xfrm>
          <a:off x="0" y="0"/>
          <a:ext cx="0" cy="0"/>
          <a:chOff x="0" y="0"/>
          <a:chExt cx="0" cy="0"/>
        </a:xfrm>
      </p:grpSpPr>
      <p:sp>
        <p:nvSpPr>
          <p:cNvPr id="5509" name="Google Shape;5509;p3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0" name="Google Shape;5510;p3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11" name="Google Shape;5511;p3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2" name="Shape 5522"/>
        <p:cNvGrpSpPr/>
        <p:nvPr/>
      </p:nvGrpSpPr>
      <p:grpSpPr>
        <a:xfrm>
          <a:off x="0" y="0"/>
          <a:ext cx="0" cy="0"/>
          <a:chOff x="0" y="0"/>
          <a:chExt cx="0" cy="0"/>
        </a:xfrm>
      </p:grpSpPr>
      <p:sp>
        <p:nvSpPr>
          <p:cNvPr id="5523" name="Google Shape;5523;p3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4" name="Google Shape;5524;p3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25" name="Google Shape;5525;p3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Mảng NumPy có thể được tạo theo nhiều cách khác nhau.</a:t>
            </a:r>
            <a:endParaRPr/>
          </a:p>
          <a:p>
            <a:pPr indent="0" lvl="0" marL="0" marR="0" rtl="0" algn="l">
              <a:lnSpc>
                <a:spcPct val="100000"/>
              </a:lnSpc>
              <a:spcBef>
                <a:spcPts val="0"/>
              </a:spcBef>
              <a:spcAft>
                <a:spcPts val="0"/>
              </a:spcAft>
              <a:buClr>
                <a:schemeClr val="dk1"/>
              </a:buClr>
              <a:buSzPts val="1200"/>
              <a:buFont typeface="Malgun Gothic"/>
              <a:buNone/>
            </a:pPr>
            <a:r>
              <a:rPr lang="en-US"/>
              <a:t>Hãy cẩn thận để tránh các nhiệm vụ đơn giản. Bạn không tạo đối tượng mới.</a:t>
            </a:r>
            <a:endParaRPr/>
          </a:p>
          <a:p>
            <a:pPr indent="0" lvl="0" marL="0" marR="0" rtl="0" algn="l">
              <a:lnSpc>
                <a:spcPct val="100000"/>
              </a:lnSpc>
              <a:spcBef>
                <a:spcPts val="0"/>
              </a:spcBef>
              <a:spcAft>
                <a:spcPts val="0"/>
              </a:spcAft>
              <a:buClr>
                <a:schemeClr val="dk1"/>
              </a:buClr>
              <a:buSzPts val="1200"/>
              <a:buFont typeface="Malgun Gothic"/>
              <a:buNone/>
            </a:pPr>
            <a:r>
              <a:rPr lang="en-US"/>
              <a:t>Thay vào đó, bạn đang tạo một tên khác cho cùng một đối tượng.</a:t>
            </a:r>
            <a:endParaRPr/>
          </a:p>
        </p:txBody>
      </p:sp>
      <p:sp>
        <p:nvSpPr>
          <p:cNvPr id="878" name="Google Shape;87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6" name="Shape 5546"/>
        <p:cNvGrpSpPr/>
        <p:nvPr/>
      </p:nvGrpSpPr>
      <p:grpSpPr>
        <a:xfrm>
          <a:off x="0" y="0"/>
          <a:ext cx="0" cy="0"/>
          <a:chOff x="0" y="0"/>
          <a:chExt cx="0" cy="0"/>
        </a:xfrm>
      </p:grpSpPr>
      <p:sp>
        <p:nvSpPr>
          <p:cNvPr id="5547" name="Google Shape;5547;p3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8" name="Google Shape;5548;p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49" name="Google Shape;5549;p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7" name="Shape 5557"/>
        <p:cNvGrpSpPr/>
        <p:nvPr/>
      </p:nvGrpSpPr>
      <p:grpSpPr>
        <a:xfrm>
          <a:off x="0" y="0"/>
          <a:ext cx="0" cy="0"/>
          <a:chOff x="0" y="0"/>
          <a:chExt cx="0" cy="0"/>
        </a:xfrm>
      </p:grpSpPr>
      <p:sp>
        <p:nvSpPr>
          <p:cNvPr id="5558" name="Google Shape;5558;p3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9" name="Google Shape;5559;p3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60" name="Google Shape;5560;p3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4" name="Shape 5584"/>
        <p:cNvGrpSpPr/>
        <p:nvPr/>
      </p:nvGrpSpPr>
      <p:grpSpPr>
        <a:xfrm>
          <a:off x="0" y="0"/>
          <a:ext cx="0" cy="0"/>
          <a:chOff x="0" y="0"/>
          <a:chExt cx="0" cy="0"/>
        </a:xfrm>
      </p:grpSpPr>
      <p:sp>
        <p:nvSpPr>
          <p:cNvPr id="5585" name="Google Shape;5585;p3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6" name="Google Shape;5586;p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87" name="Google Shape;5587;p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6" name="Shape 5616"/>
        <p:cNvGrpSpPr/>
        <p:nvPr/>
      </p:nvGrpSpPr>
      <p:grpSpPr>
        <a:xfrm>
          <a:off x="0" y="0"/>
          <a:ext cx="0" cy="0"/>
          <a:chOff x="0" y="0"/>
          <a:chExt cx="0" cy="0"/>
        </a:xfrm>
      </p:grpSpPr>
      <p:sp>
        <p:nvSpPr>
          <p:cNvPr id="5617" name="Google Shape;5617;p3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8" name="Google Shape;5618;p3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19" name="Google Shape;5619;p3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3" name="Shape 5643"/>
        <p:cNvGrpSpPr/>
        <p:nvPr/>
      </p:nvGrpSpPr>
      <p:grpSpPr>
        <a:xfrm>
          <a:off x="0" y="0"/>
          <a:ext cx="0" cy="0"/>
          <a:chOff x="0" y="0"/>
          <a:chExt cx="0" cy="0"/>
        </a:xfrm>
      </p:grpSpPr>
      <p:sp>
        <p:nvSpPr>
          <p:cNvPr id="5644" name="Google Shape;5644;p3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5" name="Google Shape;5645;p3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46" name="Google Shape;5646;p3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3" name="Shape 5683"/>
        <p:cNvGrpSpPr/>
        <p:nvPr/>
      </p:nvGrpSpPr>
      <p:grpSpPr>
        <a:xfrm>
          <a:off x="0" y="0"/>
          <a:ext cx="0" cy="0"/>
          <a:chOff x="0" y="0"/>
          <a:chExt cx="0" cy="0"/>
        </a:xfrm>
      </p:grpSpPr>
      <p:sp>
        <p:nvSpPr>
          <p:cNvPr id="5684" name="Google Shape;5684;p3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5" name="Google Shape;5685;p3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br>
              <a:rPr b="1" lang="en-US" sz="1200">
                <a:latin typeface="Times New Roman"/>
                <a:ea typeface="Times New Roman"/>
                <a:cs typeface="Times New Roman"/>
                <a:sym typeface="Times New Roman"/>
              </a:rPr>
            </a:b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học cách chuyển đổi DataFrames. Bạn có thể định hình lại, sắp xếp lại và hợp nhất theo nhiều cách khác nhau.</a:t>
            </a:r>
            <a:endParaRPr/>
          </a:p>
          <a:p>
            <a:pPr indent="0" lvl="0" marL="0" rtl="0" algn="l">
              <a:spcBef>
                <a:spcPts val="0"/>
              </a:spcBef>
              <a:spcAft>
                <a:spcPts val="0"/>
              </a:spcAft>
              <a:buNone/>
            </a:pPr>
            <a:r>
              <a:t/>
            </a:r>
            <a:endParaRPr b="1"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Khởi động Jupyter Notebook.</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ex_0107.ipynb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ví dụ về các chủ để dưới đây:</a:t>
            </a:r>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Chuyển đổi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Thêm và loại bỏ các cột.</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Hợp nhất DataFrames.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Liên kết DataFrames.</a:t>
            </a:r>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5686" name="Google Shape;5686;p3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p3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0" name="Google Shape;5700;p3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học cách chuyển đổi DataFrames. Bạn có thể định hình lại, sắp xếp lại và hợp nhất theo nhiều cách khác nhau.</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Khởi động Jupyter Notebook.</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ex_0107.ipynb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ví dụ về các chủ để dưới đây:</a:t>
            </a:r>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Chuyển đổi DataFrames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Thêm và loại bỏ các cột.</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Hợp nhất DataFrames.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Liên kết DataFrames.</a:t>
            </a:r>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5701" name="Google Shape;5701;p3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3" name="Shape 5713"/>
        <p:cNvGrpSpPr/>
        <p:nvPr/>
      </p:nvGrpSpPr>
      <p:grpSpPr>
        <a:xfrm>
          <a:off x="0" y="0"/>
          <a:ext cx="0" cy="0"/>
          <a:chOff x="0" y="0"/>
          <a:chExt cx="0" cy="0"/>
        </a:xfrm>
      </p:grpSpPr>
      <p:sp>
        <p:nvSpPr>
          <p:cNvPr id="5714" name="Google Shape;5714;p3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5" name="Google Shape;5715;p3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716" name="Google Shape;5716;p3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4" name="Shape 5724"/>
        <p:cNvGrpSpPr/>
        <p:nvPr/>
      </p:nvGrpSpPr>
      <p:grpSpPr>
        <a:xfrm>
          <a:off x="0" y="0"/>
          <a:ext cx="0" cy="0"/>
          <a:chOff x="0" y="0"/>
          <a:chExt cx="0" cy="0"/>
        </a:xfrm>
      </p:grpSpPr>
      <p:sp>
        <p:nvSpPr>
          <p:cNvPr id="5725" name="Google Shape;5725;p3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6" name="Google Shape;5726;p3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Lưu ý:</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sắp xếp một DataFrame bằng phương thức sort_values().</a:t>
            </a:r>
            <a:endParaRPr/>
          </a:p>
          <a:p>
            <a:pPr indent="0" lvl="0" marL="0" marR="0" rtl="0" algn="l">
              <a:lnSpc>
                <a:spcPct val="100000"/>
              </a:lnSpc>
              <a:spcBef>
                <a:spcPts val="0"/>
              </a:spcBef>
              <a:spcAft>
                <a:spcPts val="0"/>
              </a:spcAft>
              <a:buClr>
                <a:schemeClr val="dk1"/>
              </a:buClr>
              <a:buSzPts val="1200"/>
              <a:buFont typeface="Malgun Gothic"/>
              <a:buNone/>
            </a:pPr>
            <a:r>
              <a:rPr lang="en-US"/>
              <a:t>Trong ví dụ này, bạn sẽ được tìm hiểu về các trường hợp.</a:t>
            </a:r>
            <a:endParaRPr/>
          </a:p>
        </p:txBody>
      </p:sp>
      <p:sp>
        <p:nvSpPr>
          <p:cNvPr id="5727" name="Google Shape;5727;p3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6" name="Shape 5756"/>
        <p:cNvGrpSpPr/>
        <p:nvPr/>
      </p:nvGrpSpPr>
      <p:grpSpPr>
        <a:xfrm>
          <a:off x="0" y="0"/>
          <a:ext cx="0" cy="0"/>
          <a:chOff x="0" y="0"/>
          <a:chExt cx="0" cy="0"/>
        </a:xfrm>
      </p:grpSpPr>
      <p:sp>
        <p:nvSpPr>
          <p:cNvPr id="5757" name="Google Shape;5757;p3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8" name="Google Shape;5758;p3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Pandas hỗ trợ lập chỉ mục phân cấp qua MultiIndex. </a:t>
            </a:r>
            <a:endParaRPr/>
          </a:p>
          <a:p>
            <a:pPr indent="0" lvl="0" marL="0" marR="0" rtl="0" algn="l">
              <a:lnSpc>
                <a:spcPct val="100000"/>
              </a:lnSpc>
              <a:spcBef>
                <a:spcPts val="0"/>
              </a:spcBef>
              <a:spcAft>
                <a:spcPts val="0"/>
              </a:spcAft>
              <a:buClr>
                <a:schemeClr val="dk1"/>
              </a:buClr>
              <a:buSzPts val="1200"/>
              <a:buFont typeface="Malgun Gothic"/>
              <a:buNone/>
            </a:pPr>
            <a:r>
              <a:rPr lang="en-US"/>
              <a:t>Ví dụ này cho thấy từng bước tạo một đối tượng MultiIndex. </a:t>
            </a:r>
            <a:endParaRPr/>
          </a:p>
          <a:p>
            <a:pPr indent="0" lvl="0" marL="0" marR="0" rtl="0" algn="l">
              <a:lnSpc>
                <a:spcPct val="100000"/>
              </a:lnSpc>
              <a:spcBef>
                <a:spcPts val="0"/>
              </a:spcBef>
              <a:spcAft>
                <a:spcPts val="0"/>
              </a:spcAft>
              <a:buClr>
                <a:schemeClr val="dk1"/>
              </a:buClr>
              <a:buSzPts val="1200"/>
              <a:buFont typeface="Malgun Gothic"/>
              <a:buNone/>
            </a:pPr>
            <a:r>
              <a:rPr lang="en-US"/>
              <a:t>Đối tượng này có thể được truyền làm giá trị cho đối số </a:t>
            </a:r>
            <a:r>
              <a:rPr b="1" lang="en-US"/>
              <a:t>index</a:t>
            </a:r>
            <a:r>
              <a:rPr lang="en-US"/>
              <a:t> khi tạo một DataFrame.</a:t>
            </a:r>
            <a:endParaRPr/>
          </a:p>
        </p:txBody>
      </p:sp>
      <p:sp>
        <p:nvSpPr>
          <p:cNvPr id="5759" name="Google Shape;5759;p3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893" name="Google Shape;89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1" name="Shape 5781"/>
        <p:cNvGrpSpPr/>
        <p:nvPr/>
      </p:nvGrpSpPr>
      <p:grpSpPr>
        <a:xfrm>
          <a:off x="0" y="0"/>
          <a:ext cx="0" cy="0"/>
          <a:chOff x="0" y="0"/>
          <a:chExt cx="0" cy="0"/>
        </a:xfrm>
      </p:grpSpPr>
      <p:sp>
        <p:nvSpPr>
          <p:cNvPr id="5782" name="Google Shape;5782;p3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3" name="Google Shape;5783;p3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84" name="Google Shape;5784;p3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9" name="Shape 5809"/>
        <p:cNvGrpSpPr/>
        <p:nvPr/>
      </p:nvGrpSpPr>
      <p:grpSpPr>
        <a:xfrm>
          <a:off x="0" y="0"/>
          <a:ext cx="0" cy="0"/>
          <a:chOff x="0" y="0"/>
          <a:chExt cx="0" cy="0"/>
        </a:xfrm>
      </p:grpSpPr>
      <p:sp>
        <p:nvSpPr>
          <p:cNvPr id="5810" name="Google Shape;5810;p3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1" name="Google Shape;5811;p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12" name="Google Shape;5812;p3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1" name="Shape 5821"/>
        <p:cNvGrpSpPr/>
        <p:nvPr/>
      </p:nvGrpSpPr>
      <p:grpSpPr>
        <a:xfrm>
          <a:off x="0" y="0"/>
          <a:ext cx="0" cy="0"/>
          <a:chOff x="0" y="0"/>
          <a:chExt cx="0" cy="0"/>
        </a:xfrm>
      </p:grpSpPr>
      <p:sp>
        <p:nvSpPr>
          <p:cNvPr id="5822" name="Google Shape;5822;p3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3" name="Google Shape;5823;p3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824" name="Google Shape;5824;p3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2" name="Shape 5832"/>
        <p:cNvGrpSpPr/>
        <p:nvPr/>
      </p:nvGrpSpPr>
      <p:grpSpPr>
        <a:xfrm>
          <a:off x="0" y="0"/>
          <a:ext cx="0" cy="0"/>
          <a:chOff x="0" y="0"/>
          <a:chExt cx="0" cy="0"/>
        </a:xfrm>
      </p:grpSpPr>
      <p:sp>
        <p:nvSpPr>
          <p:cNvPr id="5833" name="Google Shape;5833;p3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4" name="Google Shape;5834;p3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i="0" sz="1200" u="none" strike="noStrike">
              <a:solidFill>
                <a:schemeClr val="dk1"/>
              </a:solidFill>
              <a:latin typeface="Malgun Gothic"/>
              <a:ea typeface="Malgun Gothic"/>
              <a:cs typeface="Malgun Gothic"/>
              <a:sym typeface="Malgun Gothic"/>
            </a:endParaRPr>
          </a:p>
        </p:txBody>
      </p:sp>
      <p:sp>
        <p:nvSpPr>
          <p:cNvPr id="5835" name="Google Shape;5835;p3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5" name="Shape 5845"/>
        <p:cNvGrpSpPr/>
        <p:nvPr/>
      </p:nvGrpSpPr>
      <p:grpSpPr>
        <a:xfrm>
          <a:off x="0" y="0"/>
          <a:ext cx="0" cy="0"/>
          <a:chOff x="0" y="0"/>
          <a:chExt cx="0" cy="0"/>
        </a:xfrm>
      </p:grpSpPr>
      <p:sp>
        <p:nvSpPr>
          <p:cNvPr id="5846" name="Google Shape;5846;p3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7" name="Google Shape;5847;p3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48" name="Google Shape;5848;p3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p3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1" name="Google Shape;5861;p3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62" name="Google Shape;5862;p3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3" name="Shape 5873"/>
        <p:cNvGrpSpPr/>
        <p:nvPr/>
      </p:nvGrpSpPr>
      <p:grpSpPr>
        <a:xfrm>
          <a:off x="0" y="0"/>
          <a:ext cx="0" cy="0"/>
          <a:chOff x="0" y="0"/>
          <a:chExt cx="0" cy="0"/>
        </a:xfrm>
      </p:grpSpPr>
      <p:sp>
        <p:nvSpPr>
          <p:cNvPr id="5874" name="Google Shape;5874;p3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5" name="Google Shape;5875;p3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76" name="Google Shape;5876;p3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5" name="Shape 5885"/>
        <p:cNvGrpSpPr/>
        <p:nvPr/>
      </p:nvGrpSpPr>
      <p:grpSpPr>
        <a:xfrm>
          <a:off x="0" y="0"/>
          <a:ext cx="0" cy="0"/>
          <a:chOff x="0" y="0"/>
          <a:chExt cx="0" cy="0"/>
        </a:xfrm>
      </p:grpSpPr>
      <p:sp>
        <p:nvSpPr>
          <p:cNvPr id="5886" name="Google Shape;5886;p3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7" name="Google Shape;5887;p3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88" name="Google Shape;5888;p3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9" name="Shape 5899"/>
        <p:cNvGrpSpPr/>
        <p:nvPr/>
      </p:nvGrpSpPr>
      <p:grpSpPr>
        <a:xfrm>
          <a:off x="0" y="0"/>
          <a:ext cx="0" cy="0"/>
          <a:chOff x="0" y="0"/>
          <a:chExt cx="0" cy="0"/>
        </a:xfrm>
      </p:grpSpPr>
      <p:sp>
        <p:nvSpPr>
          <p:cNvPr id="5900" name="Google Shape;5900;p3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1" name="Google Shape;5901;p3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02" name="Google Shape;5902;p3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3" name="Shape 5913"/>
        <p:cNvGrpSpPr/>
        <p:nvPr/>
      </p:nvGrpSpPr>
      <p:grpSpPr>
        <a:xfrm>
          <a:off x="0" y="0"/>
          <a:ext cx="0" cy="0"/>
          <a:chOff x="0" y="0"/>
          <a:chExt cx="0" cy="0"/>
        </a:xfrm>
      </p:grpSpPr>
      <p:sp>
        <p:nvSpPr>
          <p:cNvPr id="5914" name="Google Shape;5914;p3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5" name="Google Shape;5915;p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16" name="Google Shape;5916;p3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Giúp học sinh không bị nhầm lẫn vì nhìn thấy địa chỉ khác nhau trên màn hình máy tính.</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Mỗi máy tính có một địa chỉ duy nhất. Vì vậy, học sinh sẽ thấy địa chỉ khác nhau trên màn hình máy tính của họ.</a:t>
            </a:r>
            <a:endParaRPr/>
          </a:p>
        </p:txBody>
      </p:sp>
      <p:sp>
        <p:nvSpPr>
          <p:cNvPr id="909" name="Google Shape;90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7" name="Shape 5927"/>
        <p:cNvGrpSpPr/>
        <p:nvPr/>
      </p:nvGrpSpPr>
      <p:grpSpPr>
        <a:xfrm>
          <a:off x="0" y="0"/>
          <a:ext cx="0" cy="0"/>
          <a:chOff x="0" y="0"/>
          <a:chExt cx="0" cy="0"/>
        </a:xfrm>
      </p:grpSpPr>
      <p:sp>
        <p:nvSpPr>
          <p:cNvPr id="5928" name="Google Shape;5928;p3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9" name="Google Shape;5929;p3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30" name="Google Shape;5930;p3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p3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9" name="Google Shape;5949;p3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50" name="Google Shape;5950;p3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1" name="Shape 5961"/>
        <p:cNvGrpSpPr/>
        <p:nvPr/>
      </p:nvGrpSpPr>
      <p:grpSpPr>
        <a:xfrm>
          <a:off x="0" y="0"/>
          <a:ext cx="0" cy="0"/>
          <a:chOff x="0" y="0"/>
          <a:chExt cx="0" cy="0"/>
        </a:xfrm>
      </p:grpSpPr>
      <p:sp>
        <p:nvSpPr>
          <p:cNvPr id="5962" name="Google Shape;5962;p3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3" name="Google Shape;5963;p3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64" name="Google Shape;5964;p3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5" name="Shape 5975"/>
        <p:cNvGrpSpPr/>
        <p:nvPr/>
      </p:nvGrpSpPr>
      <p:grpSpPr>
        <a:xfrm>
          <a:off x="0" y="0"/>
          <a:ext cx="0" cy="0"/>
          <a:chOff x="0" y="0"/>
          <a:chExt cx="0" cy="0"/>
        </a:xfrm>
      </p:grpSpPr>
      <p:sp>
        <p:nvSpPr>
          <p:cNvPr id="5976" name="Google Shape;5976;p3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7" name="Google Shape;5977;p3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78" name="Google Shape;5978;p3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9" name="Shape 5989"/>
        <p:cNvGrpSpPr/>
        <p:nvPr/>
      </p:nvGrpSpPr>
      <p:grpSpPr>
        <a:xfrm>
          <a:off x="0" y="0"/>
          <a:ext cx="0" cy="0"/>
          <a:chOff x="0" y="0"/>
          <a:chExt cx="0" cy="0"/>
        </a:xfrm>
      </p:grpSpPr>
      <p:sp>
        <p:nvSpPr>
          <p:cNvPr id="5990" name="Google Shape;5990;p3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1" name="Google Shape;5991;p3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92" name="Google Shape;5992;p3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3" name="Shape 6003"/>
        <p:cNvGrpSpPr/>
        <p:nvPr/>
      </p:nvGrpSpPr>
      <p:grpSpPr>
        <a:xfrm>
          <a:off x="0" y="0"/>
          <a:ext cx="0" cy="0"/>
          <a:chOff x="0" y="0"/>
          <a:chExt cx="0" cy="0"/>
        </a:xfrm>
      </p:grpSpPr>
      <p:sp>
        <p:nvSpPr>
          <p:cNvPr id="6004" name="Google Shape;6004;p3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5" name="Google Shape;6005;p3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Đối tượng DataFrame đi kèm với bộ phương pháp thống kê tiêu chuẩn như sum(), mean(), count(), corr(), v.v.</a:t>
            </a:r>
            <a:endParaRPr/>
          </a:p>
        </p:txBody>
      </p:sp>
      <p:sp>
        <p:nvSpPr>
          <p:cNvPr id="6006" name="Google Shape;6006;p3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6" name="Shape 6036"/>
        <p:cNvGrpSpPr/>
        <p:nvPr/>
      </p:nvGrpSpPr>
      <p:grpSpPr>
        <a:xfrm>
          <a:off x="0" y="0"/>
          <a:ext cx="0" cy="0"/>
          <a:chOff x="0" y="0"/>
          <a:chExt cx="0" cy="0"/>
        </a:xfrm>
      </p:grpSpPr>
      <p:sp>
        <p:nvSpPr>
          <p:cNvPr id="6037" name="Google Shape;6037;p3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8" name="Google Shape;6038;p3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039" name="Google Shape;6039;p3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9" name="Shape 6069"/>
        <p:cNvGrpSpPr/>
        <p:nvPr/>
      </p:nvGrpSpPr>
      <p:grpSpPr>
        <a:xfrm>
          <a:off x="0" y="0"/>
          <a:ext cx="0" cy="0"/>
          <a:chOff x="0" y="0"/>
          <a:chExt cx="0" cy="0"/>
        </a:xfrm>
      </p:grpSpPr>
      <p:sp>
        <p:nvSpPr>
          <p:cNvPr id="6070" name="Google Shape;6070;p3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1" name="Google Shape;6071;p3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các phương thức hữu ích với đối tượng DataFrame để phát hiện và xử lý các giá trị bị thiếu.</a:t>
            </a:r>
            <a:endParaRPr/>
          </a:p>
          <a:p>
            <a:pPr indent="0" lvl="0" marL="0" marR="0" rtl="0" algn="l">
              <a:lnSpc>
                <a:spcPct val="100000"/>
              </a:lnSpc>
              <a:spcBef>
                <a:spcPts val="0"/>
              </a:spcBef>
              <a:spcAft>
                <a:spcPts val="0"/>
              </a:spcAft>
              <a:buClr>
                <a:schemeClr val="dk1"/>
              </a:buClr>
              <a:buSzPts val="1200"/>
              <a:buFont typeface="Malgun Gothic"/>
              <a:buNone/>
            </a:pPr>
            <a:r>
              <a:rPr lang="en-US"/>
              <a:t>Những ví dụ này đã chứng minh rất rõ ràng. </a:t>
            </a:r>
            <a:endParaRPr/>
          </a:p>
        </p:txBody>
      </p:sp>
      <p:sp>
        <p:nvSpPr>
          <p:cNvPr id="6072" name="Google Shape;6072;p3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p3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4" name="Google Shape;6104;p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105" name="Google Shape;6105;p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0" name="Shape 6130"/>
        <p:cNvGrpSpPr/>
        <p:nvPr/>
      </p:nvGrpSpPr>
      <p:grpSpPr>
        <a:xfrm>
          <a:off x="0" y="0"/>
          <a:ext cx="0" cy="0"/>
          <a:chOff x="0" y="0"/>
          <a:chExt cx="0" cy="0"/>
        </a:xfrm>
      </p:grpSpPr>
      <p:sp>
        <p:nvSpPr>
          <p:cNvPr id="6131" name="Google Shape;6131;p3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2" name="Google Shape;6132;p3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bạn sẽ học cách thực hiện thống kê mô tả bằng Pandas. Bên cạnh đó, bạn sẽ học cách xử lý các giá trị còn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thiếu đúng cách. </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a:t>
            </a:r>
            <a:endParaRPr sz="1200">
              <a:solidFill>
                <a:srgbClr val="000000"/>
              </a:solidFill>
              <a:latin typeface="Arial"/>
              <a:ea typeface="Arial"/>
              <a:cs typeface="Arial"/>
              <a:sym typeface="Arial"/>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Jupyter Notebook, nhấp vào tệp </a:t>
            </a:r>
            <a:r>
              <a:rPr b="1" lang="en-US" sz="1200">
                <a:solidFill>
                  <a:schemeClr val="dk1"/>
                </a:solidFill>
                <a:latin typeface="Arial"/>
                <a:ea typeface="Arial"/>
                <a:cs typeface="Arial"/>
                <a:sym typeface="Arial"/>
              </a:rPr>
              <a:t>ex_0108.ipynb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r>
              <a:rPr lang="en-US" sz="1200">
                <a:solidFill>
                  <a:schemeClr val="dk1"/>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lang="en-US" sz="1200">
                <a:solidFill>
                  <a:srgbClr val="FF0000"/>
                </a:solidFill>
                <a:latin typeface="Arial"/>
                <a:ea typeface="Arial"/>
                <a:cs typeface="Arial"/>
                <a:sym typeface="Arial"/>
              </a:rPr>
            </a:br>
            <a:endParaRPr sz="1200">
              <a:solidFill>
                <a:srgbClr val="FF0000"/>
              </a:solidFill>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Thống kê bằng Pandas.</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Đọc dữ liệu vào DataFrame.</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Thống kê bằng các phương thức DataFrame.</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Cắt lát rồi áp dụng một phương thức thống kê.</a:t>
            </a:r>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Các giá trị bị thiếu.</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Thống kê các giá trị bị thiếu.</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Phát hiện và xử lý các giá trị bị thiếu.</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Điền các giá trị bị thiếu.</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6133" name="Google Shape;6133;p3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36" name="Google Shape;93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5" name="Shape 6145"/>
        <p:cNvGrpSpPr/>
        <p:nvPr/>
      </p:nvGrpSpPr>
      <p:grpSpPr>
        <a:xfrm>
          <a:off x="0" y="0"/>
          <a:ext cx="0" cy="0"/>
          <a:chOff x="0" y="0"/>
          <a:chExt cx="0" cy="0"/>
        </a:xfrm>
      </p:grpSpPr>
      <p:sp>
        <p:nvSpPr>
          <p:cNvPr id="6146" name="Google Shape;6146;p3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7" name="Google Shape;6147;p3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latin typeface="Arial"/>
                <a:ea typeface="Arial"/>
                <a:cs typeface="Arial"/>
                <a:sym typeface="Arial"/>
              </a:rPr>
              <a:t>MỤC ĐÍCH CỦA PHẦN THỰC HÀNH NÀY</a:t>
            </a:r>
            <a:endParaRPr/>
          </a:p>
          <a:p>
            <a:pPr indent="0" lvl="0" marL="0" rtl="0" algn="l">
              <a:spcBef>
                <a:spcPts val="0"/>
              </a:spcBef>
              <a:spcAft>
                <a:spcPts val="0"/>
              </a:spcAft>
              <a:buNone/>
            </a:pPr>
            <a:r>
              <a:rPr lang="en-US" sz="1200">
                <a:solidFill>
                  <a:schemeClr val="dk1"/>
                </a:solidFill>
                <a:latin typeface="Arial"/>
                <a:ea typeface="Arial"/>
                <a:cs typeface="Arial"/>
                <a:sym typeface="Arial"/>
              </a:rPr>
              <a:t>Trong phần thực hành này, chúng ta sẽ học về MultiIndex, một tính năng nâng cao của DataFrame. Bạn sẽ học về các hàm và phương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thức hữu ích để tổng hợp dữ liệu.</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HƯỚNG DẪN THỰC HÀNH</a:t>
            </a:r>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Arial"/>
                <a:ea typeface="Arial"/>
                <a:cs typeface="Arial"/>
                <a:sym typeface="Arial"/>
              </a:rPr>
              <a:t>Khởi chạy Jupyter Notebook. </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Trong Jupyter Notebook, nhấp vào tệp </a:t>
            </a:r>
            <a:r>
              <a:rPr b="1" lang="en-US" sz="1200">
                <a:solidFill>
                  <a:schemeClr val="dk1"/>
                </a:solidFill>
                <a:latin typeface="Arial"/>
                <a:ea typeface="Arial"/>
                <a:cs typeface="Arial"/>
                <a:sym typeface="Arial"/>
              </a:rPr>
              <a:t>ex_0109.ipynb</a:t>
            </a:r>
            <a:r>
              <a:rPr lang="en-US" sz="1200">
                <a:solidFill>
                  <a:schemeClr val="dk1"/>
                </a:solidFill>
                <a:latin typeface="Arial"/>
                <a:ea typeface="Arial"/>
                <a:cs typeface="Arial"/>
                <a:sym typeface="Arial"/>
              </a:rPr>
              <a:t> trong thư mục </a:t>
            </a:r>
            <a:r>
              <a:rPr b="1" lang="en-US" sz="1200">
                <a:solidFill>
                  <a:schemeClr val="dk1"/>
                </a:solidFill>
                <a:latin typeface="Arial"/>
                <a:ea typeface="Arial"/>
                <a:cs typeface="Arial"/>
                <a:sym typeface="Arial"/>
              </a:rPr>
              <a:t>Coding Exercise</a:t>
            </a:r>
            <a:r>
              <a:rPr lang="en-US" sz="1200">
                <a:solidFill>
                  <a:schemeClr val="dk1"/>
                </a:solidFill>
                <a:latin typeface="Arial"/>
                <a:ea typeface="Arial"/>
                <a:cs typeface="Arial"/>
                <a:sym typeface="Arial"/>
              </a:rPr>
              <a:t>.</a:t>
            </a:r>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Arial"/>
                <a:ea typeface="Arial"/>
                <a:cs typeface="Arial"/>
                <a:sym typeface="Arial"/>
              </a:rPr>
              <a:t>Xem lại các ví dụ về các chủ đề ở dưới đây:</a:t>
            </a:r>
            <a:br>
              <a:rPr lang="en-US" sz="1200">
                <a:solidFill>
                  <a:srgbClr val="FF0000"/>
                </a:solidFill>
                <a:latin typeface="Arial"/>
                <a:ea typeface="Arial"/>
                <a:cs typeface="Arial"/>
                <a:sym typeface="Arial"/>
              </a:rPr>
            </a:br>
            <a:endParaRPr sz="1200">
              <a:solidFill>
                <a:srgbClr val="FF0000"/>
              </a:solidFill>
              <a:latin typeface="Arial"/>
              <a:ea typeface="Arial"/>
              <a:cs typeface="Arial"/>
              <a:sym typeface="Arial"/>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MultiIndex.</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Tạo một DataFrame bằng MultiIndex.</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Lập chỉ mục và cắt lát DataFrame bằng MultiIndex.</a:t>
            </a:r>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Arial"/>
                <a:ea typeface="Arial"/>
                <a:cs typeface="Arial"/>
                <a:sym typeface="Arial"/>
              </a:rPr>
              <a:t>Tổng hợp DataFrame.</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Phương thức GroupBy.</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Các phương thức DataFrame.</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Arial"/>
                <a:ea typeface="Arial"/>
                <a:cs typeface="Arial"/>
                <a:sym typeface="Arial"/>
              </a:rPr>
              <a:t>Xoay vòng.</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Arial"/>
                <a:ea typeface="Arial"/>
                <a:cs typeface="Arial"/>
                <a:sym typeface="Arial"/>
              </a:rPr>
              <a:t>(Không bắt buộc) Sử dụng ô trống ở dưới để tùy ý thực hành riêng.</a:t>
            </a:r>
            <a:endParaRPr/>
          </a:p>
        </p:txBody>
      </p:sp>
      <p:sp>
        <p:nvSpPr>
          <p:cNvPr id="6148" name="Google Shape;6148;p3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0" name="Shape 6160"/>
        <p:cNvGrpSpPr/>
        <p:nvPr/>
      </p:nvGrpSpPr>
      <p:grpSpPr>
        <a:xfrm>
          <a:off x="0" y="0"/>
          <a:ext cx="0" cy="0"/>
          <a:chOff x="0" y="0"/>
          <a:chExt cx="0" cy="0"/>
        </a:xfrm>
      </p:grpSpPr>
      <p:sp>
        <p:nvSpPr>
          <p:cNvPr id="6161" name="Google Shape;6161;p34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2" name="Google Shape;6162;p3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163" name="Google Shape;6163;p3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1" name="Shape 6171"/>
        <p:cNvGrpSpPr/>
        <p:nvPr/>
      </p:nvGrpSpPr>
      <p:grpSpPr>
        <a:xfrm>
          <a:off x="0" y="0"/>
          <a:ext cx="0" cy="0"/>
          <a:chOff x="0" y="0"/>
          <a:chExt cx="0" cy="0"/>
        </a:xfrm>
      </p:grpSpPr>
      <p:sp>
        <p:nvSpPr>
          <p:cNvPr id="6172" name="Google Shape;6172;p3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3" name="Google Shape;6173;p3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Theo khảo sát, nhà khoa học dữ liệu dành phần lớn (80%) thời gian cho các công việc liên quan đến chuẩn bị dữ liệu.</a:t>
            </a:r>
            <a:endParaRPr/>
          </a:p>
          <a:p>
            <a:pPr indent="0" lvl="0" marL="0" marR="0" rtl="0" algn="l">
              <a:lnSpc>
                <a:spcPct val="100000"/>
              </a:lnSpc>
              <a:spcBef>
                <a:spcPts val="0"/>
              </a:spcBef>
              <a:spcAft>
                <a:spcPts val="0"/>
              </a:spcAft>
              <a:buClr>
                <a:schemeClr val="dk1"/>
              </a:buClr>
              <a:buSzPts val="1200"/>
              <a:buFont typeface="Malgun Gothic"/>
              <a:buNone/>
            </a:pPr>
            <a:r>
              <a:rPr lang="en-US"/>
              <a:t>Tuy nhiên, họ chỉ dành một lượng ít thời gian để học máy và lập mô hình. </a:t>
            </a:r>
            <a:endParaRPr/>
          </a:p>
        </p:txBody>
      </p:sp>
      <p:sp>
        <p:nvSpPr>
          <p:cNvPr id="6174" name="Google Shape;6174;p3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8" name="Shape 6198"/>
        <p:cNvGrpSpPr/>
        <p:nvPr/>
      </p:nvGrpSpPr>
      <p:grpSpPr>
        <a:xfrm>
          <a:off x="0" y="0"/>
          <a:ext cx="0" cy="0"/>
          <a:chOff x="0" y="0"/>
          <a:chExt cx="0" cy="0"/>
        </a:xfrm>
      </p:grpSpPr>
      <p:sp>
        <p:nvSpPr>
          <p:cNvPr id="6199" name="Google Shape;6199;p3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0" name="Google Shape;6200;p3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Công việc chuẩn bị dữ liệu thực tế được xem là kém “hấp dẫn” hơn đối với hầu hết các nhà khoa học dữ liệu.</a:t>
            </a:r>
            <a:endParaRPr/>
          </a:p>
          <a:p>
            <a:pPr indent="0" lvl="0" marL="0" marR="0" rtl="0" algn="l">
              <a:lnSpc>
                <a:spcPct val="100000"/>
              </a:lnSpc>
              <a:spcBef>
                <a:spcPts val="0"/>
              </a:spcBef>
              <a:spcAft>
                <a:spcPts val="0"/>
              </a:spcAft>
              <a:buClr>
                <a:schemeClr val="dk1"/>
              </a:buClr>
              <a:buSzPts val="1200"/>
              <a:buFont typeface="Malgun Gothic"/>
              <a:buNone/>
            </a:pPr>
            <a:r>
              <a:rPr lang="en-US"/>
              <a:t>Tuy vậy, tầm quan trọng của việc chuẩn bị dữ liệu là không thể bàn cãi (tiền xử lý, kỹ thuật tính năng, v.v.)</a:t>
            </a:r>
            <a:endParaRPr/>
          </a:p>
          <a:p>
            <a:pPr indent="0" lvl="0" marL="0" marR="0" rtl="0" algn="l">
              <a:lnSpc>
                <a:spcPct val="100000"/>
              </a:lnSpc>
              <a:spcBef>
                <a:spcPts val="0"/>
              </a:spcBef>
              <a:spcAft>
                <a:spcPts val="0"/>
              </a:spcAft>
              <a:buClr>
                <a:schemeClr val="dk1"/>
              </a:buClr>
              <a:buSzPts val="1200"/>
              <a:buFont typeface="Malgun Gothic"/>
              <a:buNone/>
            </a:pPr>
            <a:r>
              <a:rPr lang="en-US"/>
              <a:t>Hiệu suất học máy chủ yếu phụ thuộc vào độ kỹ càng của việc chuẩn bị dữ liệu đầu vào.</a:t>
            </a:r>
            <a:endParaRPr/>
          </a:p>
          <a:p>
            <a:pPr indent="0" lvl="0" marL="0" marR="0" rtl="0" algn="l">
              <a:lnSpc>
                <a:spcPct val="100000"/>
              </a:lnSpc>
              <a:spcBef>
                <a:spcPts val="0"/>
              </a:spcBef>
              <a:spcAft>
                <a:spcPts val="0"/>
              </a:spcAft>
              <a:buClr>
                <a:schemeClr val="dk1"/>
              </a:buClr>
              <a:buSzPts val="1200"/>
              <a:buFont typeface="Malgun Gothic"/>
              <a:buNone/>
            </a:pPr>
            <a:r>
              <a:rPr lang="en-US"/>
              <a:t>Ghi nhớ, “Nhập vào sai thì Xuất ra sai”, và ngược lại!</a:t>
            </a:r>
            <a:endParaRPr/>
          </a:p>
        </p:txBody>
      </p:sp>
      <p:sp>
        <p:nvSpPr>
          <p:cNvPr id="6201" name="Google Shape;6201;p3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4" name="Shape 6224"/>
        <p:cNvGrpSpPr/>
        <p:nvPr/>
      </p:nvGrpSpPr>
      <p:grpSpPr>
        <a:xfrm>
          <a:off x="0" y="0"/>
          <a:ext cx="0" cy="0"/>
          <a:chOff x="0" y="0"/>
          <a:chExt cx="0" cy="0"/>
        </a:xfrm>
      </p:grpSpPr>
      <p:sp>
        <p:nvSpPr>
          <p:cNvPr id="6225" name="Google Shape;6225;p3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6" name="Google Shape;6226;p3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Tiền xử lý dữ liệu bao gồm một vài tác vụ, trong đó một số tác vụ đã được đề cập trong ngữ cảnh của thư viện Pandas.</a:t>
            </a:r>
            <a:endParaRPr/>
          </a:p>
          <a:p>
            <a:pPr indent="0" lvl="0" marL="0" marR="0" rtl="0" algn="l">
              <a:lnSpc>
                <a:spcPct val="100000"/>
              </a:lnSpc>
              <a:spcBef>
                <a:spcPts val="0"/>
              </a:spcBef>
              <a:spcAft>
                <a:spcPts val="0"/>
              </a:spcAft>
              <a:buClr>
                <a:schemeClr val="dk1"/>
              </a:buClr>
              <a:buSzPts val="1200"/>
              <a:buFont typeface="Malgun Gothic"/>
              <a:buNone/>
            </a:pPr>
            <a:r>
              <a:rPr lang="en-US"/>
              <a:t>+Làm sạch dữ liệu: Loại bỏ các tính năng thừa, lặp lại và không cần thiết. </a:t>
            </a:r>
            <a:endParaRPr/>
          </a:p>
          <a:p>
            <a:pPr indent="0" lvl="0" marL="0" marR="0" rtl="0" algn="l">
              <a:lnSpc>
                <a:spcPct val="100000"/>
              </a:lnSpc>
              <a:spcBef>
                <a:spcPts val="0"/>
              </a:spcBef>
              <a:spcAft>
                <a:spcPts val="0"/>
              </a:spcAft>
              <a:buClr>
                <a:schemeClr val="dk1"/>
              </a:buClr>
              <a:buSzPts val="1200"/>
              <a:buFont typeface="Malgun Gothic"/>
              <a:buNone/>
            </a:pPr>
            <a:r>
              <a:rPr lang="en-US"/>
              <a:t>+Biến đổi dữ liệu: Xoay, tái định hình, v.v.</a:t>
            </a:r>
            <a:endParaRPr/>
          </a:p>
          <a:p>
            <a:pPr indent="0" lvl="0" marL="0" marR="0" rtl="0" algn="l">
              <a:lnSpc>
                <a:spcPct val="100000"/>
              </a:lnSpc>
              <a:spcBef>
                <a:spcPts val="0"/>
              </a:spcBef>
              <a:spcAft>
                <a:spcPts val="0"/>
              </a:spcAft>
              <a:buClr>
                <a:schemeClr val="dk1"/>
              </a:buClr>
              <a:buSzPts val="1200"/>
              <a:buFont typeface="Malgun Gothic"/>
              <a:buNone/>
            </a:pPr>
            <a:r>
              <a:rPr lang="en-US"/>
              <a:t>+Tích hợp và kết hợp dữ liệu: Móc nối, ràng buộc và hợp nhất các bảng, v.v.</a:t>
            </a:r>
            <a:endParaRPr/>
          </a:p>
          <a:p>
            <a:pPr indent="0" lvl="0" marL="0" marR="0" rtl="0" algn="l">
              <a:lnSpc>
                <a:spcPct val="100000"/>
              </a:lnSpc>
              <a:spcBef>
                <a:spcPts val="0"/>
              </a:spcBef>
              <a:spcAft>
                <a:spcPts val="0"/>
              </a:spcAft>
              <a:buClr>
                <a:schemeClr val="dk1"/>
              </a:buClr>
              <a:buSzPts val="1200"/>
              <a:buFont typeface="Malgun Gothic"/>
              <a:buNone/>
            </a:pPr>
            <a:r>
              <a:rPr lang="en-US"/>
              <a:t>&lt;Tiếp tục trong slide tiếp theo.&gt;</a:t>
            </a:r>
            <a:endParaRPr/>
          </a:p>
        </p:txBody>
      </p:sp>
      <p:sp>
        <p:nvSpPr>
          <p:cNvPr id="6227" name="Google Shape;6227;p3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p3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4" name="Google Shape;6254;p3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&lt;Tiếp nối slide trước.&gt;</a:t>
            </a:r>
            <a:endParaRPr/>
          </a:p>
          <a:p>
            <a:pPr indent="0" lvl="0" marL="0" marR="0" rtl="0" algn="l">
              <a:lnSpc>
                <a:spcPct val="100000"/>
              </a:lnSpc>
              <a:spcBef>
                <a:spcPts val="0"/>
              </a:spcBef>
              <a:spcAft>
                <a:spcPts val="0"/>
              </a:spcAft>
              <a:buClr>
                <a:schemeClr val="dk1"/>
              </a:buClr>
              <a:buSzPts val="1200"/>
              <a:buFont typeface="Malgun Gothic"/>
              <a:buNone/>
            </a:pPr>
            <a:r>
              <a:rPr lang="en-US"/>
              <a:t>+Co giãn và chuẩn hóa: đôi khi cần khớp các thang đo biến.</a:t>
            </a:r>
            <a:endParaRPr/>
          </a:p>
          <a:p>
            <a:pPr indent="0" lvl="0" marL="0" marR="0" rtl="0" algn="l">
              <a:lnSpc>
                <a:spcPct val="100000"/>
              </a:lnSpc>
              <a:spcBef>
                <a:spcPts val="0"/>
              </a:spcBef>
              <a:spcAft>
                <a:spcPts val="0"/>
              </a:spcAft>
              <a:buClr>
                <a:schemeClr val="dk1"/>
              </a:buClr>
              <a:buSzPts val="1200"/>
              <a:buFont typeface="Malgun Gothic"/>
              <a:buNone/>
            </a:pPr>
            <a:r>
              <a:rPr lang="en-US"/>
              <a:t>+Quy buộc giá trị thiếu: điền vào thay cho các ký hiệu NA (không có dữ liệu).</a:t>
            </a:r>
            <a:endParaRPr/>
          </a:p>
          <a:p>
            <a:pPr indent="0" lvl="0" marL="0" marR="0" rtl="0" algn="l">
              <a:lnSpc>
                <a:spcPct val="100000"/>
              </a:lnSpc>
              <a:spcBef>
                <a:spcPts val="0"/>
              </a:spcBef>
              <a:spcAft>
                <a:spcPts val="0"/>
              </a:spcAft>
              <a:buClr>
                <a:schemeClr val="dk1"/>
              </a:buClr>
              <a:buSzPts val="1200"/>
              <a:buFont typeface="Malgun Gothic"/>
              <a:buNone/>
            </a:pPr>
            <a:r>
              <a:rPr lang="en-US"/>
              <a:t>+Xử lý dữ liệu ngoại lai: có thể xác định dữ liệu ngoại lai rồi loại bỏ hoặc điều chỉnh (winsorize).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255" name="Google Shape;6255;p3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1" name="Shape 6301"/>
        <p:cNvGrpSpPr/>
        <p:nvPr/>
      </p:nvGrpSpPr>
      <p:grpSpPr>
        <a:xfrm>
          <a:off x="0" y="0"/>
          <a:ext cx="0" cy="0"/>
          <a:chOff x="0" y="0"/>
          <a:chExt cx="0" cy="0"/>
        </a:xfrm>
      </p:grpSpPr>
      <p:sp>
        <p:nvSpPr>
          <p:cNvPr id="6302" name="Google Shape;6302;p3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3" name="Google Shape;6303;p3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cách khái quát, </a:t>
            </a:r>
            <a:r>
              <a:rPr lang="en-US" sz="1200">
                <a:latin typeface="Arial"/>
                <a:ea typeface="Arial"/>
                <a:cs typeface="Arial"/>
                <a:sym typeface="Arial"/>
              </a:rPr>
              <a:t>thuật toán học máy có thể được chia làm “dạng Cây” và “ngoài dạng Cây”.</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Sự khác biệt sẽ rõ hơn khi chúng ta tìm hiểu chi tiết về chúng.</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Hiện tại, chúng ta cần biết rằng thao tác tiền xử lý có thể phụ thuộc vào dạng thuật toán học máy.</a:t>
            </a:r>
            <a:endParaRPr/>
          </a:p>
        </p:txBody>
      </p:sp>
      <p:sp>
        <p:nvSpPr>
          <p:cNvPr id="6304" name="Google Shape;6304;p3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2" name="Shape 6312"/>
        <p:cNvGrpSpPr/>
        <p:nvPr/>
      </p:nvGrpSpPr>
      <p:grpSpPr>
        <a:xfrm>
          <a:off x="0" y="0"/>
          <a:ext cx="0" cy="0"/>
          <a:chOff x="0" y="0"/>
          <a:chExt cx="0" cy="0"/>
        </a:xfrm>
      </p:grpSpPr>
      <p:sp>
        <p:nvSpPr>
          <p:cNvPr id="6313" name="Google Shape;6313;p3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4" name="Google Shape;6314;p3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315" name="Google Shape;6315;p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p3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5" name="Google Shape;6325;p3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26" name="Google Shape;6326;p3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5" name="Shape 6335"/>
        <p:cNvGrpSpPr/>
        <p:nvPr/>
      </p:nvGrpSpPr>
      <p:grpSpPr>
        <a:xfrm>
          <a:off x="0" y="0"/>
          <a:ext cx="0" cy="0"/>
          <a:chOff x="0" y="0"/>
          <a:chExt cx="0" cy="0"/>
        </a:xfrm>
      </p:grpSpPr>
      <p:sp>
        <p:nvSpPr>
          <p:cNvPr id="6336" name="Google Shape;6336;p3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7" name="Google Shape;6337;p3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38" name="Google Shape;6338;p3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54" name="Google Shape;95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6" name="Shape 6346"/>
        <p:cNvGrpSpPr/>
        <p:nvPr/>
      </p:nvGrpSpPr>
      <p:grpSpPr>
        <a:xfrm>
          <a:off x="0" y="0"/>
          <a:ext cx="0" cy="0"/>
          <a:chOff x="0" y="0"/>
          <a:chExt cx="0" cy="0"/>
        </a:xfrm>
      </p:grpSpPr>
      <p:sp>
        <p:nvSpPr>
          <p:cNvPr id="6347" name="Google Shape;6347;p3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8" name="Google Shape;6348;p3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349" name="Google Shape;6349;p3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7" name="Shape 6357"/>
        <p:cNvGrpSpPr/>
        <p:nvPr/>
      </p:nvGrpSpPr>
      <p:grpSpPr>
        <a:xfrm>
          <a:off x="0" y="0"/>
          <a:ext cx="0" cy="0"/>
          <a:chOff x="0" y="0"/>
          <a:chExt cx="0" cy="0"/>
        </a:xfrm>
      </p:grpSpPr>
      <p:sp>
        <p:nvSpPr>
          <p:cNvPr id="6358" name="Google Shape;6358;p3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9" name="Google Shape;6359;p3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60" name="Google Shape;6360;p3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9" name="Shape 6369"/>
        <p:cNvGrpSpPr/>
        <p:nvPr/>
      </p:nvGrpSpPr>
      <p:grpSpPr>
        <a:xfrm>
          <a:off x="0" y="0"/>
          <a:ext cx="0" cy="0"/>
          <a:chOff x="0" y="0"/>
          <a:chExt cx="0" cy="0"/>
        </a:xfrm>
      </p:grpSpPr>
      <p:sp>
        <p:nvSpPr>
          <p:cNvPr id="6370" name="Google Shape;6370;p3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1" name="Google Shape;6371;p3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72" name="Google Shape;6372;p3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2" name="Shape 6392"/>
        <p:cNvGrpSpPr/>
        <p:nvPr/>
      </p:nvGrpSpPr>
      <p:grpSpPr>
        <a:xfrm>
          <a:off x="0" y="0"/>
          <a:ext cx="0" cy="0"/>
          <a:chOff x="0" y="0"/>
          <a:chExt cx="0" cy="0"/>
        </a:xfrm>
      </p:grpSpPr>
      <p:sp>
        <p:nvSpPr>
          <p:cNvPr id="6393" name="Google Shape;6393;p3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4" name="Google Shape;6394;p3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95" name="Google Shape;6395;p3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0" name="Shape 6410"/>
        <p:cNvGrpSpPr/>
        <p:nvPr/>
      </p:nvGrpSpPr>
      <p:grpSpPr>
        <a:xfrm>
          <a:off x="0" y="0"/>
          <a:ext cx="0" cy="0"/>
          <a:chOff x="0" y="0"/>
          <a:chExt cx="0" cy="0"/>
        </a:xfrm>
      </p:grpSpPr>
      <p:sp>
        <p:nvSpPr>
          <p:cNvPr id="6411" name="Google Shape;6411;p3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2" name="Google Shape;6412;p3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413" name="Google Shape;6413;p3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8" name="Shape 6428"/>
        <p:cNvGrpSpPr/>
        <p:nvPr/>
      </p:nvGrpSpPr>
      <p:grpSpPr>
        <a:xfrm>
          <a:off x="0" y="0"/>
          <a:ext cx="0" cy="0"/>
          <a:chOff x="0" y="0"/>
          <a:chExt cx="0" cy="0"/>
        </a:xfrm>
      </p:grpSpPr>
      <p:sp>
        <p:nvSpPr>
          <p:cNvPr id="6429" name="Google Shape;6429;p3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0" name="Google Shape;6430;p3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Count the number of missing data with the isnull() and notnull().</a:t>
            </a:r>
            <a:endParaRPr/>
          </a:p>
        </p:txBody>
      </p:sp>
      <p:sp>
        <p:nvSpPr>
          <p:cNvPr id="6431" name="Google Shape;6431;p3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6" name="Shape 6446"/>
        <p:cNvGrpSpPr/>
        <p:nvPr/>
      </p:nvGrpSpPr>
      <p:grpSpPr>
        <a:xfrm>
          <a:off x="0" y="0"/>
          <a:ext cx="0" cy="0"/>
          <a:chOff x="0" y="0"/>
          <a:chExt cx="0" cy="0"/>
        </a:xfrm>
      </p:grpSpPr>
      <p:sp>
        <p:nvSpPr>
          <p:cNvPr id="6447" name="Google Shape;6447;p3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8" name="Google Shape;6448;p3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Isnull() trả về 1 cho giá trị đúng và 0 cho giá trị sai. Sử dụng isnull() và sum(axis=0) trả về true (1).</a:t>
            </a:r>
            <a:endParaRPr>
              <a:latin typeface="Arial"/>
              <a:ea typeface="Arial"/>
              <a:cs typeface="Arial"/>
              <a:sym typeface="Arial"/>
            </a:endParaRPr>
          </a:p>
        </p:txBody>
      </p:sp>
      <p:sp>
        <p:nvSpPr>
          <p:cNvPr id="6449" name="Google Shape;6449;p3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4" name="Shape 6464"/>
        <p:cNvGrpSpPr/>
        <p:nvPr/>
      </p:nvGrpSpPr>
      <p:grpSpPr>
        <a:xfrm>
          <a:off x="0" y="0"/>
          <a:ext cx="0" cy="0"/>
          <a:chOff x="0" y="0"/>
          <a:chExt cx="0" cy="0"/>
        </a:xfrm>
      </p:grpSpPr>
      <p:sp>
        <p:nvSpPr>
          <p:cNvPr id="6465" name="Google Shape;6465;p3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6" name="Google Shape;6466;p3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tổng số 891 hành khách, 699 deck (‘deck' thô) bị thiếu.</a:t>
            </a:r>
            <a:endParaRPr/>
          </a:p>
          <a:p>
            <a:pPr indent="0" lvl="0" marL="0" marR="0" rtl="0" algn="l">
              <a:lnSpc>
                <a:spcPct val="100000"/>
              </a:lnSpc>
              <a:spcBef>
                <a:spcPts val="0"/>
              </a:spcBef>
              <a:spcAft>
                <a:spcPts val="0"/>
              </a:spcAft>
              <a:buClr>
                <a:schemeClr val="dk1"/>
              </a:buClr>
              <a:buSzPts val="1200"/>
              <a:buFont typeface="Malgun Gothic"/>
              <a:buNone/>
            </a:pPr>
            <a:r>
              <a:rPr lang="en-US"/>
              <a:t>Do tỷ lệ dữ liệu nhiệm vụ cao nên quyết định loại trừ dữ liệu còn thiếu trong phân tích.</a:t>
            </a:r>
            <a:endParaRPr/>
          </a:p>
          <a:p>
            <a:pPr indent="0" lvl="0" marL="0" marR="0" rtl="0" algn="l">
              <a:lnSpc>
                <a:spcPct val="100000"/>
              </a:lnSpc>
              <a:spcBef>
                <a:spcPts val="0"/>
              </a:spcBef>
              <a:spcAft>
                <a:spcPts val="0"/>
              </a:spcAft>
              <a:buClr>
                <a:schemeClr val="dk1"/>
              </a:buClr>
              <a:buSzPts val="1200"/>
              <a:buFont typeface="Malgun Gothic"/>
              <a:buNone/>
            </a:pPr>
            <a:r>
              <a:rPr lang="en-US"/>
              <a:t>Chỉ cột ‘deck' thích hợp bị xóa.</a:t>
            </a:r>
            <a:endParaRPr/>
          </a:p>
        </p:txBody>
      </p:sp>
      <p:sp>
        <p:nvSpPr>
          <p:cNvPr id="6467" name="Google Shape;6467;p3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2" name="Shape 6482"/>
        <p:cNvGrpSpPr/>
        <p:nvPr/>
      </p:nvGrpSpPr>
      <p:grpSpPr>
        <a:xfrm>
          <a:off x="0" y="0"/>
          <a:ext cx="0" cy="0"/>
          <a:chOff x="0" y="0"/>
          <a:chExt cx="0" cy="0"/>
        </a:xfrm>
      </p:grpSpPr>
      <p:sp>
        <p:nvSpPr>
          <p:cNvPr id="6483" name="Google Shape;6483;p3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4" name="Google Shape;6484;p3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Delete the ‘how=any’ option when at least one NaN value exists.</a:t>
            </a:r>
            <a:endParaRPr/>
          </a:p>
        </p:txBody>
      </p:sp>
      <p:sp>
        <p:nvSpPr>
          <p:cNvPr id="6485" name="Google Shape;6485;p3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0" name="Shape 6500"/>
        <p:cNvGrpSpPr/>
        <p:nvPr/>
      </p:nvGrpSpPr>
      <p:grpSpPr>
        <a:xfrm>
          <a:off x="0" y="0"/>
          <a:ext cx="0" cy="0"/>
          <a:chOff x="0" y="0"/>
          <a:chExt cx="0" cy="0"/>
        </a:xfrm>
      </p:grpSpPr>
      <p:sp>
        <p:nvSpPr>
          <p:cNvPr id="6501" name="Google Shape;6501;p3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2" name="Google Shape;6502;p3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u="none"/>
              <a:t>Nếu bạn xóa trong trường hợp thiếu quá nhiều dữ liệu, độ chính xác của phân tích dữ liệu sẽ giảm. Do đó, nên lưu phần còn lại và sử dụng chúng để phân tích dữ liệu mặc dù một phần dữ liệu bị thiếu. Bạn cũng có thể thay thế dữ liệu bị thiếu. Sử dụng giá trị trung bình hoặc chế độ đại diện cho các tính năng phân phối dữ liệu dưới dạng giá trị thay thế.</a:t>
            </a:r>
            <a:endParaRPr u="none"/>
          </a:p>
        </p:txBody>
      </p:sp>
      <p:sp>
        <p:nvSpPr>
          <p:cNvPr id="6503" name="Google Shape;6503;p3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9" name="Shape 6519"/>
        <p:cNvGrpSpPr/>
        <p:nvPr/>
      </p:nvGrpSpPr>
      <p:grpSpPr>
        <a:xfrm>
          <a:off x="0" y="0"/>
          <a:ext cx="0" cy="0"/>
          <a:chOff x="0" y="0"/>
          <a:chExt cx="0" cy="0"/>
        </a:xfrm>
      </p:grpSpPr>
      <p:sp>
        <p:nvSpPr>
          <p:cNvPr id="6520" name="Google Shape;6520;p3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1" name="Google Shape;6521;p3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22" name="Google Shape;6522;p3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2" name="Shape 6542"/>
        <p:cNvGrpSpPr/>
        <p:nvPr/>
      </p:nvGrpSpPr>
      <p:grpSpPr>
        <a:xfrm>
          <a:off x="0" y="0"/>
          <a:ext cx="0" cy="0"/>
          <a:chOff x="0" y="0"/>
          <a:chExt cx="0" cy="0"/>
        </a:xfrm>
      </p:grpSpPr>
      <p:sp>
        <p:nvSpPr>
          <p:cNvPr id="6543" name="Google Shape;6543;p3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4" name="Google Shape;6544;p3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u="none"/>
              <a:t>Kiểm tra các phần của cột 'embark_town' biểu thị các thị trấn bắt đầu.</a:t>
            </a:r>
            <a:endParaRPr/>
          </a:p>
        </p:txBody>
      </p:sp>
      <p:sp>
        <p:nvSpPr>
          <p:cNvPr id="6545" name="Google Shape;6545;p3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7" name="Shape 6567"/>
        <p:cNvGrpSpPr/>
        <p:nvPr/>
      </p:nvGrpSpPr>
      <p:grpSpPr>
        <a:xfrm>
          <a:off x="0" y="0"/>
          <a:ext cx="0" cy="0"/>
          <a:chOff x="0" y="0"/>
          <a:chExt cx="0" cy="0"/>
        </a:xfrm>
      </p:grpSpPr>
      <p:sp>
        <p:nvSpPr>
          <p:cNvPr id="6568" name="Google Shape;6568;p3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9" name="Google Shape;6569;p3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có thể truy xuất số lượng hành khách cho mỗi thị trấn bắt đầu bằng cách sử dụng phương thức value_counts().</a:t>
            </a:r>
            <a:endParaRPr/>
          </a:p>
          <a:p>
            <a:pPr indent="0" lvl="0" marL="0" marR="0" rtl="0" algn="l">
              <a:lnSpc>
                <a:spcPct val="100000"/>
              </a:lnSpc>
              <a:spcBef>
                <a:spcPts val="0"/>
              </a:spcBef>
              <a:spcAft>
                <a:spcPts val="0"/>
              </a:spcAft>
              <a:buClr>
                <a:schemeClr val="dk1"/>
              </a:buClr>
              <a:buSzPts val="1200"/>
              <a:buFont typeface="Malgun Gothic"/>
              <a:buNone/>
            </a:pPr>
            <a:r>
              <a:rPr lang="en-US"/>
              <a:t>Tìm thị trấn có giá trị lớn nhất bằng cách sử dụng phương thức idxmax().</a:t>
            </a:r>
            <a:endParaRPr/>
          </a:p>
          <a:p>
            <a:pPr indent="0" lvl="0" marL="0" marR="0" rtl="0" algn="l">
              <a:lnSpc>
                <a:spcPct val="100000"/>
              </a:lnSpc>
              <a:spcBef>
                <a:spcPts val="0"/>
              </a:spcBef>
              <a:spcAft>
                <a:spcPts val="0"/>
              </a:spcAft>
              <a:buClr>
                <a:schemeClr val="dk1"/>
              </a:buClr>
              <a:buSzPts val="1200"/>
              <a:buFont typeface="Malgun Gothic"/>
              <a:buNone/>
            </a:pPr>
            <a:r>
              <a:rPr lang="en-US"/>
              <a:t>Dữ liệu bị thiếu đã được thay thế bằng mode (Southampton).</a:t>
            </a:r>
            <a:endParaRPr/>
          </a:p>
        </p:txBody>
      </p:sp>
      <p:sp>
        <p:nvSpPr>
          <p:cNvPr id="6570" name="Google Shape;6570;p3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5" name="Shape 6585"/>
        <p:cNvGrpSpPr/>
        <p:nvPr/>
      </p:nvGrpSpPr>
      <p:grpSpPr>
        <a:xfrm>
          <a:off x="0" y="0"/>
          <a:ext cx="0" cy="0"/>
          <a:chOff x="0" y="0"/>
          <a:chExt cx="0" cy="0"/>
        </a:xfrm>
      </p:grpSpPr>
      <p:sp>
        <p:nvSpPr>
          <p:cNvPr id="6586" name="Google Shape;6586;p3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7" name="Google Shape;6587;p3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88" name="Google Shape;6588;p3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2" name="Shape 6602"/>
        <p:cNvGrpSpPr/>
        <p:nvPr/>
      </p:nvGrpSpPr>
      <p:grpSpPr>
        <a:xfrm>
          <a:off x="0" y="0"/>
          <a:ext cx="0" cy="0"/>
          <a:chOff x="0" y="0"/>
          <a:chExt cx="0" cy="0"/>
        </a:xfrm>
      </p:grpSpPr>
      <p:sp>
        <p:nvSpPr>
          <p:cNvPr id="6603" name="Google Shape;6603;p3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4" name="Google Shape;6604;p3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Nếu bạn thêm tùy chọn method=‘ffill’ vào phương thức fillna(), nó sẽ thay đổi giá trị NaN thành giá trị của hàng ngay trước đó.</a:t>
            </a:r>
            <a:endParaRPr/>
          </a:p>
          <a:p>
            <a:pPr indent="0" lvl="0" marL="0" marR="0" rtl="0" algn="l">
              <a:lnSpc>
                <a:spcPct val="100000"/>
              </a:lnSpc>
              <a:spcBef>
                <a:spcPts val="0"/>
              </a:spcBef>
              <a:spcAft>
                <a:spcPts val="0"/>
              </a:spcAft>
              <a:buClr>
                <a:schemeClr val="dk1"/>
              </a:buClr>
              <a:buSzPts val="1200"/>
              <a:buFont typeface="Malgun Gothic"/>
              <a:buNone/>
            </a:pPr>
            <a:r>
              <a:rPr lang="en-US"/>
              <a:t>Tùy chọn method=‘bfill’ thay đổi giá trị NaN thành giá trị của hàng ngay sau đó.</a:t>
            </a:r>
            <a:endParaRPr/>
          </a:p>
        </p:txBody>
      </p:sp>
      <p:sp>
        <p:nvSpPr>
          <p:cNvPr id="6605" name="Google Shape;6605;p3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0" name="Shape 6620"/>
        <p:cNvGrpSpPr/>
        <p:nvPr/>
      </p:nvGrpSpPr>
      <p:grpSpPr>
        <a:xfrm>
          <a:off x="0" y="0"/>
          <a:ext cx="0" cy="0"/>
          <a:chOff x="0" y="0"/>
          <a:chExt cx="0" cy="0"/>
        </a:xfrm>
      </p:grpSpPr>
      <p:sp>
        <p:nvSpPr>
          <p:cNvPr id="6621" name="Google Shape;6621;p3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2" name="Google Shape;6622;p3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623" name="Google Shape;6623;p3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1" name="Shape 6631"/>
        <p:cNvGrpSpPr/>
        <p:nvPr/>
      </p:nvGrpSpPr>
      <p:grpSpPr>
        <a:xfrm>
          <a:off x="0" y="0"/>
          <a:ext cx="0" cy="0"/>
          <a:chOff x="0" y="0"/>
          <a:chExt cx="0" cy="0"/>
        </a:xfrm>
      </p:grpSpPr>
      <p:sp>
        <p:nvSpPr>
          <p:cNvPr id="6632" name="Google Shape;6632;p3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3" name="Google Shape;6633;p3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34" name="Google Shape;6634;p3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0" name="Shape 6650"/>
        <p:cNvGrpSpPr/>
        <p:nvPr/>
      </p:nvGrpSpPr>
      <p:grpSpPr>
        <a:xfrm>
          <a:off x="0" y="0"/>
          <a:ext cx="0" cy="0"/>
          <a:chOff x="0" y="0"/>
          <a:chExt cx="0" cy="0"/>
        </a:xfrm>
      </p:grpSpPr>
      <p:sp>
        <p:nvSpPr>
          <p:cNvPr id="6651" name="Google Shape;6651;p3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2" name="Google Shape;6652;p3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53" name="Google Shape;6653;p3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8" name="Shape 6668"/>
        <p:cNvGrpSpPr/>
        <p:nvPr/>
      </p:nvGrpSpPr>
      <p:grpSpPr>
        <a:xfrm>
          <a:off x="0" y="0"/>
          <a:ext cx="0" cy="0"/>
          <a:chOff x="0" y="0"/>
          <a:chExt cx="0" cy="0"/>
        </a:xfrm>
      </p:grpSpPr>
      <p:sp>
        <p:nvSpPr>
          <p:cNvPr id="6669" name="Google Shape;6669;p3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0" name="Google Shape;6670;p3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Dữ liệu của hàng 0 giống với dữ liệu của hàng 1, nhưng nó là giá trị đầu tiên. Tức là nó trả về giá trị False vì không có dữ liệu để so sánh. Điều đó có nghĩa là nó không bị trùng lặp.</a:t>
            </a:r>
            <a:endParaRPr/>
          </a:p>
        </p:txBody>
      </p:sp>
      <p:sp>
        <p:nvSpPr>
          <p:cNvPr id="6671" name="Google Shape;6671;p3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p3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8" name="Google Shape;6688;p3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Thêm tùy chọn inplace=True để sửa đổi đối tượng ban đầu.</a:t>
            </a:r>
            <a:endParaRPr/>
          </a:p>
        </p:txBody>
      </p:sp>
      <p:sp>
        <p:nvSpPr>
          <p:cNvPr id="6689" name="Google Shape;6689;p3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08" name="Google Shape;100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4" name="Shape 6704"/>
        <p:cNvGrpSpPr/>
        <p:nvPr/>
      </p:nvGrpSpPr>
      <p:grpSpPr>
        <a:xfrm>
          <a:off x="0" y="0"/>
          <a:ext cx="0" cy="0"/>
          <a:chOff x="0" y="0"/>
          <a:chExt cx="0" cy="0"/>
        </a:xfrm>
      </p:grpSpPr>
      <p:sp>
        <p:nvSpPr>
          <p:cNvPr id="6705" name="Google Shape;6705;p3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6" name="Google Shape;6706;p3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07" name="Google Shape;6707;p3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2" name="Shape 6722"/>
        <p:cNvGrpSpPr/>
        <p:nvPr/>
      </p:nvGrpSpPr>
      <p:grpSpPr>
        <a:xfrm>
          <a:off x="0" y="0"/>
          <a:ext cx="0" cy="0"/>
          <a:chOff x="0" y="0"/>
          <a:chExt cx="0" cy="0"/>
        </a:xfrm>
      </p:grpSpPr>
      <p:sp>
        <p:nvSpPr>
          <p:cNvPr id="6723" name="Google Shape;6723;p3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4" name="Google Shape;6724;p3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6725" name="Google Shape;6725;p3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3" name="Shape 6733"/>
        <p:cNvGrpSpPr/>
        <p:nvPr/>
      </p:nvGrpSpPr>
      <p:grpSpPr>
        <a:xfrm>
          <a:off x="0" y="0"/>
          <a:ext cx="0" cy="0"/>
          <a:chOff x="0" y="0"/>
          <a:chExt cx="0" cy="0"/>
        </a:xfrm>
      </p:grpSpPr>
      <p:sp>
        <p:nvSpPr>
          <p:cNvPr id="6734" name="Google Shape;6734;p3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5" name="Google Shape;6735;p3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ta có một ví dụ về biến dẫn xuất.</a:t>
            </a:r>
            <a:endParaRPr/>
          </a:p>
          <a:p>
            <a:pPr indent="0" lvl="0" marL="0" marR="0" rtl="0" algn="l">
              <a:lnSpc>
                <a:spcPct val="100000"/>
              </a:lnSpc>
              <a:spcBef>
                <a:spcPts val="0"/>
              </a:spcBef>
              <a:spcAft>
                <a:spcPts val="0"/>
              </a:spcAft>
              <a:buClr>
                <a:schemeClr val="dk1"/>
              </a:buClr>
              <a:buSzPts val="1200"/>
              <a:buFont typeface="Malgun Gothic"/>
              <a:buNone/>
            </a:pPr>
            <a:r>
              <a:rPr lang="en-US"/>
              <a:t>Tương tự, có thể tạo các biến dẫn xuất từ biến “Thời gian”: có thể tạo biến “Giờ”, Phút”, Giây”. </a:t>
            </a:r>
            <a:endParaRPr/>
          </a:p>
        </p:txBody>
      </p:sp>
      <p:sp>
        <p:nvSpPr>
          <p:cNvPr id="6736" name="Google Shape;6736;p3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0" name="Shape 6750"/>
        <p:cNvGrpSpPr/>
        <p:nvPr/>
      </p:nvGrpSpPr>
      <p:grpSpPr>
        <a:xfrm>
          <a:off x="0" y="0"/>
          <a:ext cx="0" cy="0"/>
          <a:chOff x="0" y="0"/>
          <a:chExt cx="0" cy="0"/>
        </a:xfrm>
      </p:grpSpPr>
      <p:sp>
        <p:nvSpPr>
          <p:cNvPr id="6751" name="Google Shape;6751;p3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2" name="Google Shape;6752;p3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This is another example of derived variables.</a:t>
            </a:r>
            <a:endParaRPr/>
          </a:p>
          <a:p>
            <a:pPr indent="0" lvl="0" marL="0" marR="0" rtl="0" algn="l">
              <a:lnSpc>
                <a:spcPct val="100000"/>
              </a:lnSpc>
              <a:spcBef>
                <a:spcPts val="0"/>
              </a:spcBef>
              <a:spcAft>
                <a:spcPts val="0"/>
              </a:spcAft>
              <a:buClr>
                <a:schemeClr val="dk1"/>
              </a:buClr>
              <a:buSzPts val="1200"/>
              <a:buFont typeface="Malgun Gothic"/>
              <a:buNone/>
            </a:pPr>
            <a:r>
              <a:rPr lang="en-US"/>
              <a:t>Similarly, combining the “Width” and “Height” we can make a derived variable “Size”:</a:t>
            </a:r>
            <a:endParaRPr/>
          </a:p>
          <a:p>
            <a:pPr indent="0" lvl="0" marL="0" marR="0" rtl="0" algn="l">
              <a:lnSpc>
                <a:spcPct val="100000"/>
              </a:lnSpc>
              <a:spcBef>
                <a:spcPts val="0"/>
              </a:spcBef>
              <a:spcAft>
                <a:spcPts val="0"/>
              </a:spcAft>
              <a:buClr>
                <a:schemeClr val="dk1"/>
              </a:buClr>
              <a:buSzPts val="1200"/>
              <a:buFont typeface="Cambria Math"/>
              <a:buNone/>
            </a:pPr>
            <a:r>
              <a:rPr b="0" i="0" lang="en-US" sz="1200">
                <a:latin typeface="Cambria Math"/>
                <a:ea typeface="Cambria Math"/>
                <a:cs typeface="Cambria Math"/>
                <a:sym typeface="Cambria Math"/>
              </a:rPr>
              <a:t>𝑆𝑖𝑧𝑒=√(〖𝑊𝑖𝑑𝑡ℎ〗^2+〖𝐻𝑒𝑖𝑔ℎ𝑡〗^</a:t>
            </a:r>
            <a:r>
              <a:rPr i="0" lang="en-US" sz="1200">
                <a:latin typeface="Cambria Math"/>
                <a:ea typeface="Cambria Math"/>
                <a:cs typeface="Cambria Math"/>
                <a:sym typeface="Cambria Math"/>
              </a:rPr>
              <a:t>2 </a:t>
            </a:r>
            <a:r>
              <a:rPr b="0" i="0" lang="en-US" sz="1200">
                <a:latin typeface="Cambria Math"/>
                <a:ea typeface="Cambria Math"/>
                <a:cs typeface="Cambria Math"/>
                <a:sym typeface="Cambria Math"/>
              </a:rPr>
              <a:t>)</a:t>
            </a:r>
            <a:endParaRPr/>
          </a:p>
        </p:txBody>
      </p:sp>
      <p:sp>
        <p:nvSpPr>
          <p:cNvPr id="6753" name="Google Shape;6753;p3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7" name="Shape 6767"/>
        <p:cNvGrpSpPr/>
        <p:nvPr/>
      </p:nvGrpSpPr>
      <p:grpSpPr>
        <a:xfrm>
          <a:off x="0" y="0"/>
          <a:ext cx="0" cy="0"/>
          <a:chOff x="0" y="0"/>
          <a:chExt cx="0" cy="0"/>
        </a:xfrm>
      </p:grpSpPr>
      <p:sp>
        <p:nvSpPr>
          <p:cNvPr id="6768" name="Google Shape;6768;p3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9" name="Google Shape;6769;p3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“price per area”, “price per Bài”, etc. are common examples of derived variables.</a:t>
            </a:r>
            <a:endParaRPr/>
          </a:p>
          <a:p>
            <a:pPr indent="0" lvl="0" marL="0" marR="0" rtl="0" algn="l">
              <a:lnSpc>
                <a:spcPct val="100000"/>
              </a:lnSpc>
              <a:spcBef>
                <a:spcPts val="0"/>
              </a:spcBef>
              <a:spcAft>
                <a:spcPts val="0"/>
              </a:spcAft>
              <a:buClr>
                <a:schemeClr val="dk1"/>
              </a:buClr>
              <a:buSzPts val="1200"/>
              <a:buFont typeface="Malgun Gothic"/>
              <a:buNone/>
            </a:pPr>
            <a:r>
              <a:rPr lang="en-US"/>
              <a:t>In this context, the body mass index (BMI) would also be a derived variable.</a:t>
            </a:r>
            <a:endParaRPr/>
          </a:p>
          <a:p>
            <a:pPr indent="0" lvl="0" marL="0" marR="0" rtl="0" algn="l">
              <a:lnSpc>
                <a:spcPct val="100000"/>
              </a:lnSpc>
              <a:spcBef>
                <a:spcPts val="0"/>
              </a:spcBef>
              <a:spcAft>
                <a:spcPts val="0"/>
              </a:spcAft>
              <a:buClr>
                <a:schemeClr val="dk1"/>
              </a:buClr>
              <a:buSzPts val="1200"/>
              <a:buFont typeface="Cambria Math"/>
              <a:buNone/>
            </a:pPr>
            <a:r>
              <a:rPr b="0" i="0" lang="en-US">
                <a:latin typeface="Cambria Math"/>
                <a:ea typeface="Cambria Math"/>
                <a:cs typeface="Cambria Math"/>
                <a:sym typeface="Cambria Math"/>
              </a:rPr>
              <a:t>𝐵𝑀𝐼=𝑊𝑒𝑖𝑔ℎ𝑡 𝑖𝑛 𝑘𝑔/〖[𝐻𝑒𝑖𝑔ℎ𝑡 𝑖𝑛 𝑚]〗^2</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6770" name="Google Shape;6770;p3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3" name="Shape 6783"/>
        <p:cNvGrpSpPr/>
        <p:nvPr/>
      </p:nvGrpSpPr>
      <p:grpSpPr>
        <a:xfrm>
          <a:off x="0" y="0"/>
          <a:ext cx="0" cy="0"/>
          <a:chOff x="0" y="0"/>
          <a:chExt cx="0" cy="0"/>
        </a:xfrm>
      </p:grpSpPr>
      <p:sp>
        <p:nvSpPr>
          <p:cNvPr id="6784" name="Google Shape;6784;p3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5" name="Google Shape;6785;p3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khái quát hóa khái niệm biến dẫn xuất hơn nữa.</a:t>
            </a:r>
            <a:endParaRPr/>
          </a:p>
          <a:p>
            <a:pPr indent="0" lvl="0" marL="0" marR="0" rtl="0" algn="l">
              <a:lnSpc>
                <a:spcPct val="100000"/>
              </a:lnSpc>
              <a:spcBef>
                <a:spcPts val="0"/>
              </a:spcBef>
              <a:spcAft>
                <a:spcPts val="0"/>
              </a:spcAft>
              <a:buClr>
                <a:schemeClr val="dk1"/>
              </a:buClr>
              <a:buSzPts val="1200"/>
              <a:buFont typeface="Malgun Gothic"/>
              <a:buNone/>
            </a:pPr>
            <a:r>
              <a:rPr lang="en-US"/>
              <a:t>+Có thể thấy rằng các thành phần chính cũng là các biến dẫn xuất từ các biến khác.</a:t>
            </a:r>
            <a:endParaRPr/>
          </a:p>
          <a:p>
            <a:pPr indent="0" lvl="0" marL="0" marR="0" rtl="0" algn="l">
              <a:lnSpc>
                <a:spcPct val="100000"/>
              </a:lnSpc>
              <a:spcBef>
                <a:spcPts val="0"/>
              </a:spcBef>
              <a:spcAft>
                <a:spcPts val="0"/>
              </a:spcAft>
              <a:buClr>
                <a:schemeClr val="dk1"/>
              </a:buClr>
              <a:buSzPts val="1200"/>
              <a:buFont typeface="Malgun Gothic"/>
              <a:buNone/>
            </a:pPr>
            <a:r>
              <a:rPr lang="en-US"/>
              <a:t>+Có thể áp dụng các hàm và biểu thức toán học để biến đổi và tạo biến dẫn xuất. </a:t>
            </a:r>
            <a:endParaRPr/>
          </a:p>
        </p:txBody>
      </p:sp>
      <p:sp>
        <p:nvSpPr>
          <p:cNvPr id="6786" name="Google Shape;6786;p3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1" name="Shape 6801"/>
        <p:cNvGrpSpPr/>
        <p:nvPr/>
      </p:nvGrpSpPr>
      <p:grpSpPr>
        <a:xfrm>
          <a:off x="0" y="0"/>
          <a:ext cx="0" cy="0"/>
          <a:chOff x="0" y="0"/>
          <a:chExt cx="0" cy="0"/>
        </a:xfrm>
      </p:grpSpPr>
      <p:sp>
        <p:nvSpPr>
          <p:cNvPr id="6802" name="Google Shape;6802;p3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3" name="Google Shape;6803;p3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Xử lý biến phân loại là một phần rất quan trọng trong bước chuẩn bị dữ liệu.</a:t>
            </a:r>
            <a:endParaRPr/>
          </a:p>
          <a:p>
            <a:pPr indent="0" lvl="0" marL="0" marR="0" rtl="0" algn="l">
              <a:lnSpc>
                <a:spcPct val="100000"/>
              </a:lnSpc>
              <a:spcBef>
                <a:spcPts val="0"/>
              </a:spcBef>
              <a:spcAft>
                <a:spcPts val="0"/>
              </a:spcAft>
              <a:buClr>
                <a:schemeClr val="dk1"/>
              </a:buClr>
              <a:buSzPts val="1200"/>
              <a:buFont typeface="Malgun Gothic"/>
              <a:buNone/>
            </a:pPr>
            <a:r>
              <a:rPr lang="en-US"/>
              <a:t>Tạo biến giả là một cách.</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6804" name="Google Shape;6804;p3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7" name="Shape 6817"/>
        <p:cNvGrpSpPr/>
        <p:nvPr/>
      </p:nvGrpSpPr>
      <p:grpSpPr>
        <a:xfrm>
          <a:off x="0" y="0"/>
          <a:ext cx="0" cy="0"/>
          <a:chOff x="0" y="0"/>
          <a:chExt cx="0" cy="0"/>
        </a:xfrm>
      </p:grpSpPr>
      <p:sp>
        <p:nvSpPr>
          <p:cNvPr id="6818" name="Google Shape;6818;p3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9" name="Google Shape;6819;p3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khác về biến giả. </a:t>
            </a:r>
            <a:endParaRPr/>
          </a:p>
          <a:p>
            <a:pPr indent="0" lvl="0" marL="0" marR="0" rtl="0" algn="l">
              <a:lnSpc>
                <a:spcPct val="100000"/>
              </a:lnSpc>
              <a:spcBef>
                <a:spcPts val="0"/>
              </a:spcBef>
              <a:spcAft>
                <a:spcPts val="0"/>
              </a:spcAft>
              <a:buClr>
                <a:schemeClr val="dk1"/>
              </a:buClr>
              <a:buSzPts val="1200"/>
              <a:buFont typeface="Malgun Gothic"/>
              <a:buNone/>
            </a:pPr>
            <a:r>
              <a:rPr lang="en-US"/>
              <a:t>Hãy lưu ý rằng ba giá trị phân loại có thể được biểu thị bằng hai biến giả.</a:t>
            </a:r>
            <a:endParaRPr/>
          </a:p>
        </p:txBody>
      </p:sp>
      <p:sp>
        <p:nvSpPr>
          <p:cNvPr id="6820" name="Google Shape;6820;p3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3" name="Shape 6833"/>
        <p:cNvGrpSpPr/>
        <p:nvPr/>
      </p:nvGrpSpPr>
      <p:grpSpPr>
        <a:xfrm>
          <a:off x="0" y="0"/>
          <a:ext cx="0" cy="0"/>
          <a:chOff x="0" y="0"/>
          <a:chExt cx="0" cy="0"/>
        </a:xfrm>
      </p:grpSpPr>
      <p:sp>
        <p:nvSpPr>
          <p:cNvPr id="6834" name="Google Shape;6834;p3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5" name="Google Shape;6835;p3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“Mã hóa one-hot” là một cách khác để xử lý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Trong ví dụ này, biến </a:t>
            </a:r>
            <a:r>
              <a:rPr b="1" lang="en-US"/>
              <a:t>không hẳn là </a:t>
            </a:r>
            <a:r>
              <a:rPr lang="en-US"/>
              <a:t>biến phân loại vì nó biểu thị giá trị số nguyên.</a:t>
            </a:r>
            <a:endParaRPr/>
          </a:p>
          <a:p>
            <a:pPr indent="0" lvl="0" marL="0" marR="0" rtl="0" algn="l">
              <a:lnSpc>
                <a:spcPct val="100000"/>
              </a:lnSpc>
              <a:spcBef>
                <a:spcPts val="0"/>
              </a:spcBef>
              <a:spcAft>
                <a:spcPts val="0"/>
              </a:spcAft>
              <a:buClr>
                <a:schemeClr val="dk1"/>
              </a:buClr>
              <a:buSzPts val="1200"/>
              <a:buFont typeface="Malgun Gothic"/>
              <a:buNone/>
            </a:pPr>
            <a:r>
              <a:rPr lang="en-US"/>
              <a:t>Tuy nhiên, chúng ta thường gặp trường hợp biến số nguyên được xem là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Hơn nữa, nếu số giá trị khả dụng bị hạn chế.</a:t>
            </a:r>
            <a:endParaRPr/>
          </a:p>
          <a:p>
            <a:pPr indent="0" lvl="0" marL="0" marR="0" rtl="0" algn="l">
              <a:lnSpc>
                <a:spcPct val="100000"/>
              </a:lnSpc>
              <a:spcBef>
                <a:spcPts val="0"/>
              </a:spcBef>
              <a:spcAft>
                <a:spcPts val="0"/>
              </a:spcAft>
              <a:buClr>
                <a:schemeClr val="dk1"/>
              </a:buClr>
              <a:buSzPts val="1200"/>
              <a:buFont typeface="Malgun Gothic"/>
              <a:buNone/>
            </a:pPr>
            <a:r>
              <a:rPr lang="en-US"/>
              <a:t>Chúng ta sẽ gặp những trường hợp như thế này sau.</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6836" name="Google Shape;6836;p3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9" name="Shape 6849"/>
        <p:cNvGrpSpPr/>
        <p:nvPr/>
      </p:nvGrpSpPr>
      <p:grpSpPr>
        <a:xfrm>
          <a:off x="0" y="0"/>
          <a:ext cx="0" cy="0"/>
          <a:chOff x="0" y="0"/>
          <a:chExt cx="0" cy="0"/>
        </a:xfrm>
      </p:grpSpPr>
      <p:sp>
        <p:nvSpPr>
          <p:cNvPr id="6850" name="Google Shape;6850;p3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1" name="Google Shape;6851;p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Luôn thận trọng khi tiến hành mã hóa nhãn.</a:t>
            </a:r>
            <a:endParaRPr/>
          </a:p>
          <a:p>
            <a:pPr indent="0" lvl="0" marL="0" marR="0" rtl="0" algn="l">
              <a:lnSpc>
                <a:spcPct val="100000"/>
              </a:lnSpc>
              <a:spcBef>
                <a:spcPts val="0"/>
              </a:spcBef>
              <a:spcAft>
                <a:spcPts val="0"/>
              </a:spcAft>
              <a:buClr>
                <a:schemeClr val="dk1"/>
              </a:buClr>
              <a:buSzPts val="1200"/>
              <a:buFont typeface="Malgun Gothic"/>
              <a:buNone/>
            </a:pPr>
            <a:r>
              <a:rPr lang="en-US"/>
              <a:t>Việc mã hóa nhãn ngầm tự áp đặt thang đo và thứ tự tùy ý. </a:t>
            </a:r>
            <a:endParaRPr/>
          </a:p>
          <a:p>
            <a:pPr indent="0" lvl="0" marL="0" marR="0" rtl="0" algn="l">
              <a:lnSpc>
                <a:spcPct val="100000"/>
              </a:lnSpc>
              <a:spcBef>
                <a:spcPts val="0"/>
              </a:spcBef>
              <a:spcAft>
                <a:spcPts val="0"/>
              </a:spcAft>
              <a:buClr>
                <a:schemeClr val="dk1"/>
              </a:buClr>
              <a:buSzPts val="1200"/>
              <a:buFont typeface="Malgun Gothic"/>
              <a:buNone/>
            </a:pPr>
            <a:r>
              <a:rPr lang="en-US"/>
              <a:t>Điều này OK với thuật toán dạng Cây vì các thuật toán này chia </a:t>
            </a:r>
            <a:r>
              <a:rPr lang="en-US" sz="1200">
                <a:latin typeface="Arial"/>
                <a:ea typeface="Arial"/>
                <a:cs typeface="Arial"/>
                <a:sym typeface="Arial"/>
              </a:rPr>
              <a:t>không gian cấu hình thành các “bản vá” hầu như không bị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ảnh hưởng bởi quy mô và thứ tự. </a:t>
            </a:r>
            <a:br>
              <a:rPr lang="en-US" sz="1200">
                <a:latin typeface="Arial"/>
                <a:ea typeface="Arial"/>
                <a:cs typeface="Arial"/>
                <a:sym typeface="Arial"/>
              </a:rPr>
            </a:br>
            <a:r>
              <a:rPr lang="en-US" sz="1200">
                <a:latin typeface="Arial"/>
                <a:ea typeface="Arial"/>
                <a:cs typeface="Arial"/>
                <a:sym typeface="Arial"/>
              </a:rPr>
              <a:t>Tuy nhiên, thuật toán ngoài dạng Cây nhạy cảm nhiều hơn với thang đo và thứ tự.</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52" name="Google Shape;6852;p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24" name="Google Shape;10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3" name="Shape 6863"/>
        <p:cNvGrpSpPr/>
        <p:nvPr/>
      </p:nvGrpSpPr>
      <p:grpSpPr>
        <a:xfrm>
          <a:off x="0" y="0"/>
          <a:ext cx="0" cy="0"/>
          <a:chOff x="0" y="0"/>
          <a:chExt cx="0" cy="0"/>
        </a:xfrm>
      </p:grpSpPr>
      <p:sp>
        <p:nvSpPr>
          <p:cNvPr id="6864" name="Google Shape;6864;p3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5" name="Google Shape;6865;p3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thể thấy rằng các biến phân loại hiện được xử lý bằng nhiều cách.</a:t>
            </a:r>
            <a:endParaRPr/>
          </a:p>
          <a:p>
            <a:pPr indent="0" lvl="0" marL="0" marR="0" rtl="0" algn="l">
              <a:lnSpc>
                <a:spcPct val="100000"/>
              </a:lnSpc>
              <a:spcBef>
                <a:spcPts val="0"/>
              </a:spcBef>
              <a:spcAft>
                <a:spcPts val="0"/>
              </a:spcAft>
              <a:buClr>
                <a:schemeClr val="dk1"/>
              </a:buClr>
              <a:buSzPts val="1200"/>
              <a:buFont typeface="Malgun Gothic"/>
              <a:buNone/>
            </a:pPr>
            <a:r>
              <a:rPr lang="en-US"/>
              <a:t>Tuy nhiên, chúng ta có thể chủ động đi theo hướng ngược lại:</a:t>
            </a:r>
            <a:endParaRPr/>
          </a:p>
          <a:p>
            <a:pPr indent="0" lvl="0" marL="0" marR="0" rtl="0" algn="l">
              <a:lnSpc>
                <a:spcPct val="100000"/>
              </a:lnSpc>
              <a:spcBef>
                <a:spcPts val="0"/>
              </a:spcBef>
              <a:spcAft>
                <a:spcPts val="0"/>
              </a:spcAft>
              <a:buClr>
                <a:schemeClr val="dk1"/>
              </a:buClr>
              <a:buSzPts val="1200"/>
              <a:buFont typeface="Malgun Gothic"/>
              <a:buNone/>
            </a:pPr>
            <a:r>
              <a:rPr lang="en-US"/>
              <a:t>chuyển đổi một biến số thành biến phân loại và xử lý nó tương tự như với biến giả, v.v.</a:t>
            </a:r>
            <a:endParaRPr/>
          </a:p>
          <a:p>
            <a:pPr indent="0" lvl="0" marL="0" marR="0" rtl="0" algn="l">
              <a:lnSpc>
                <a:spcPct val="100000"/>
              </a:lnSpc>
              <a:spcBef>
                <a:spcPts val="0"/>
              </a:spcBef>
              <a:spcAft>
                <a:spcPts val="0"/>
              </a:spcAft>
              <a:buClr>
                <a:schemeClr val="dk1"/>
              </a:buClr>
              <a:buSzPts val="1200"/>
              <a:buFont typeface="Malgun Gothic"/>
              <a:buNone/>
            </a:pPr>
            <a:r>
              <a:rPr lang="en-US"/>
              <a:t>Phương pháp này hiệu quả khi biến số gốc đưa các mẫu phức tạp phi tuyến tính vào biến đáp ứng.</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6866" name="Google Shape;6866;p3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0" name="Shape 6880"/>
        <p:cNvGrpSpPr/>
        <p:nvPr/>
      </p:nvGrpSpPr>
      <p:grpSpPr>
        <a:xfrm>
          <a:off x="0" y="0"/>
          <a:ext cx="0" cy="0"/>
          <a:chOff x="0" y="0"/>
          <a:chExt cx="0" cy="0"/>
        </a:xfrm>
      </p:grpSpPr>
      <p:sp>
        <p:nvSpPr>
          <p:cNvPr id="6881" name="Google Shape;6881;p3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2" name="Google Shape;6882;p3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83" name="Google Shape;6883;p3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9" name="Shape 6899"/>
        <p:cNvGrpSpPr/>
        <p:nvPr/>
      </p:nvGrpSpPr>
      <p:grpSpPr>
        <a:xfrm>
          <a:off x="0" y="0"/>
          <a:ext cx="0" cy="0"/>
          <a:chOff x="0" y="0"/>
          <a:chExt cx="0" cy="0"/>
        </a:xfrm>
      </p:grpSpPr>
      <p:sp>
        <p:nvSpPr>
          <p:cNvPr id="6900" name="Google Shape;6900;p3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1" name="Google Shape;6901;p3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02" name="Google Shape;6902;p3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7" name="Shape 6917"/>
        <p:cNvGrpSpPr/>
        <p:nvPr/>
      </p:nvGrpSpPr>
      <p:grpSpPr>
        <a:xfrm>
          <a:off x="0" y="0"/>
          <a:ext cx="0" cy="0"/>
          <a:chOff x="0" y="0"/>
          <a:chExt cx="0" cy="0"/>
        </a:xfrm>
      </p:grpSpPr>
      <p:sp>
        <p:nvSpPr>
          <p:cNvPr id="6918" name="Google Shape;6918;p3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9" name="Google Shape;6919;p3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20" name="Google Shape;6920;p3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4" name="Shape 6944"/>
        <p:cNvGrpSpPr/>
        <p:nvPr/>
      </p:nvGrpSpPr>
      <p:grpSpPr>
        <a:xfrm>
          <a:off x="0" y="0"/>
          <a:ext cx="0" cy="0"/>
          <a:chOff x="0" y="0"/>
          <a:chExt cx="0" cy="0"/>
        </a:xfrm>
      </p:grpSpPr>
      <p:sp>
        <p:nvSpPr>
          <p:cNvPr id="6945" name="Google Shape;6945;p3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6" name="Google Shape;6946;p3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47" name="Google Shape;6947;p3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p3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8" name="Google Shape;6958;p3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59" name="Google Shape;6959;p3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5" name="Shape 6975"/>
        <p:cNvGrpSpPr/>
        <p:nvPr/>
      </p:nvGrpSpPr>
      <p:grpSpPr>
        <a:xfrm>
          <a:off x="0" y="0"/>
          <a:ext cx="0" cy="0"/>
          <a:chOff x="0" y="0"/>
          <a:chExt cx="0" cy="0"/>
        </a:xfrm>
      </p:grpSpPr>
      <p:sp>
        <p:nvSpPr>
          <p:cNvPr id="6976" name="Google Shape;6976;p3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7" name="Google Shape;6977;p3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78" name="Google Shape;6978;p3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3" name="Shape 6993"/>
        <p:cNvGrpSpPr/>
        <p:nvPr/>
      </p:nvGrpSpPr>
      <p:grpSpPr>
        <a:xfrm>
          <a:off x="0" y="0"/>
          <a:ext cx="0" cy="0"/>
          <a:chOff x="0" y="0"/>
          <a:chExt cx="0" cy="0"/>
        </a:xfrm>
      </p:grpSpPr>
      <p:sp>
        <p:nvSpPr>
          <p:cNvPr id="6994" name="Google Shape;6994;p3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5" name="Google Shape;6995;p3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96" name="Google Shape;6996;p3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5" name="Shape 7005"/>
        <p:cNvGrpSpPr/>
        <p:nvPr/>
      </p:nvGrpSpPr>
      <p:grpSpPr>
        <a:xfrm>
          <a:off x="0" y="0"/>
          <a:ext cx="0" cy="0"/>
          <a:chOff x="0" y="0"/>
          <a:chExt cx="0" cy="0"/>
        </a:xfrm>
      </p:grpSpPr>
      <p:sp>
        <p:nvSpPr>
          <p:cNvPr id="7006" name="Google Shape;7006;p3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7" name="Google Shape;7007;p3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Nếu bạn chuyển đổi từng dữ liệu số thành tên quốc gia bằng cách sử dụng phương thức thay thế (), nó sẽ chuyển đổi thành kiểu dữ liệu đối tượng hiển thị chuỗi.</a:t>
            </a:r>
            <a:endParaRPr/>
          </a:p>
        </p:txBody>
      </p:sp>
      <p:sp>
        <p:nvSpPr>
          <p:cNvPr id="7008" name="Google Shape;7008;p3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3" name="Shape 7023"/>
        <p:cNvGrpSpPr/>
        <p:nvPr/>
      </p:nvGrpSpPr>
      <p:grpSpPr>
        <a:xfrm>
          <a:off x="0" y="0"/>
          <a:ext cx="0" cy="0"/>
          <a:chOff x="0" y="0"/>
          <a:chExt cx="0" cy="0"/>
        </a:xfrm>
      </p:grpSpPr>
      <p:sp>
        <p:nvSpPr>
          <p:cNvPr id="7024" name="Google Shape;7024;p3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5" name="Google Shape;7025;p3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26" name="Google Shape;7026;p3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37" name="Google Shape;103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6" name="Shape 7046"/>
        <p:cNvGrpSpPr/>
        <p:nvPr/>
      </p:nvGrpSpPr>
      <p:grpSpPr>
        <a:xfrm>
          <a:off x="0" y="0"/>
          <a:ext cx="0" cy="0"/>
          <a:chOff x="0" y="0"/>
          <a:chExt cx="0" cy="0"/>
        </a:xfrm>
      </p:grpSpPr>
      <p:sp>
        <p:nvSpPr>
          <p:cNvPr id="7047" name="Google Shape;7047;p3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8" name="Google Shape;7048;p3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Đối với số lượng giá trị riêng hữu hạn, hãy sử dụng dữ liệu danh mục.</a:t>
            </a:r>
            <a:endParaRPr/>
          </a:p>
          <a:p>
            <a:pPr indent="0" lvl="0" marL="0" marR="0" rtl="0" algn="l">
              <a:lnSpc>
                <a:spcPct val="100000"/>
              </a:lnSpc>
              <a:spcBef>
                <a:spcPts val="0"/>
              </a:spcBef>
              <a:spcAft>
                <a:spcPts val="0"/>
              </a:spcAft>
              <a:buClr>
                <a:schemeClr val="dk1"/>
              </a:buClr>
              <a:buSzPts val="1200"/>
              <a:buFont typeface="Malgun Gothic"/>
              <a:buNone/>
            </a:pPr>
            <a:r>
              <a:rPr lang="en-US"/>
              <a:t>Sử dụng phương thức astype(‘str’) để chuyển chuỗi thành kiểu phân loại.</a:t>
            </a:r>
            <a:endParaRPr/>
          </a:p>
        </p:txBody>
      </p:sp>
      <p:sp>
        <p:nvSpPr>
          <p:cNvPr id="7049" name="Google Shape;7049;p3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9" name="Shape 7069"/>
        <p:cNvGrpSpPr/>
        <p:nvPr/>
      </p:nvGrpSpPr>
      <p:grpSpPr>
        <a:xfrm>
          <a:off x="0" y="0"/>
          <a:ext cx="0" cy="0"/>
          <a:chOff x="0" y="0"/>
          <a:chExt cx="0" cy="0"/>
        </a:xfrm>
      </p:grpSpPr>
      <p:sp>
        <p:nvSpPr>
          <p:cNvPr id="7070" name="Google Shape;7070;p3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1" name="Google Shape;7071;p3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72" name="Google Shape;7072;p3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7" name="Shape 7087"/>
        <p:cNvGrpSpPr/>
        <p:nvPr/>
      </p:nvGrpSpPr>
      <p:grpSpPr>
        <a:xfrm>
          <a:off x="0" y="0"/>
          <a:ext cx="0" cy="0"/>
          <a:chOff x="0" y="0"/>
          <a:chExt cx="0" cy="0"/>
        </a:xfrm>
      </p:grpSpPr>
      <p:sp>
        <p:nvSpPr>
          <p:cNvPr id="7088" name="Google Shape;7088;p3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9" name="Google Shape;7089;p3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Sử dụng hàm histogram() của NumPy để kiếm giá trị biên.</a:t>
            </a:r>
            <a:endParaRPr/>
          </a:p>
          <a:p>
            <a:pPr indent="0" lvl="0" marL="0" marR="0" rtl="0" algn="l">
              <a:lnSpc>
                <a:spcPct val="100000"/>
              </a:lnSpc>
              <a:spcBef>
                <a:spcPts val="0"/>
              </a:spcBef>
              <a:spcAft>
                <a:spcPts val="0"/>
              </a:spcAft>
              <a:buClr>
                <a:schemeClr val="dk1"/>
              </a:buClr>
              <a:buSzPts val="1200"/>
              <a:buFont typeface="Malgun Gothic"/>
              <a:buNone/>
            </a:pPr>
            <a:r>
              <a:rPr lang="en-US"/>
              <a:t>Trả về số lượng giá trị trong mỗi phần (count) và danh sách các giá trị ranh giới (bin_diverse) bằng cách nhập số lượng bin vào tùy chọn bin.</a:t>
            </a:r>
            <a:endParaRPr/>
          </a:p>
        </p:txBody>
      </p:sp>
      <p:sp>
        <p:nvSpPr>
          <p:cNvPr id="7090" name="Google Shape;7090;p3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6" name="Shape 7106"/>
        <p:cNvGrpSpPr/>
        <p:nvPr/>
      </p:nvGrpSpPr>
      <p:grpSpPr>
        <a:xfrm>
          <a:off x="0" y="0"/>
          <a:ext cx="0" cy="0"/>
          <a:chOff x="0" y="0"/>
          <a:chExt cx="0" cy="0"/>
        </a:xfrm>
      </p:grpSpPr>
      <p:sp>
        <p:nvSpPr>
          <p:cNvPr id="7107" name="Google Shape;7107;p3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8" name="Google Shape;7108;p3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09" name="Google Shape;7109;p3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9" name="Shape 7129"/>
        <p:cNvGrpSpPr/>
        <p:nvPr/>
      </p:nvGrpSpPr>
      <p:grpSpPr>
        <a:xfrm>
          <a:off x="0" y="0"/>
          <a:ext cx="0" cy="0"/>
          <a:chOff x="0" y="0"/>
          <a:chExt cx="0" cy="0"/>
        </a:xfrm>
      </p:grpSpPr>
      <p:sp>
        <p:nvSpPr>
          <p:cNvPr id="7130" name="Google Shape;7130;p3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1" name="Google Shape;7131;p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32" name="Google Shape;7132;p3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2" name="Shape 7152"/>
        <p:cNvGrpSpPr/>
        <p:nvPr/>
      </p:nvGrpSpPr>
      <p:grpSpPr>
        <a:xfrm>
          <a:off x="0" y="0"/>
          <a:ext cx="0" cy="0"/>
          <a:chOff x="0" y="0"/>
          <a:chExt cx="0" cy="0"/>
        </a:xfrm>
      </p:grpSpPr>
      <p:sp>
        <p:nvSpPr>
          <p:cNvPr id="7153" name="Google Shape;7153;p3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4" name="Google Shape;7154;p3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55" name="Google Shape;7155;p3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p3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7" name="Google Shape;7177;p3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Gán danh sách các giá trị ranh giới (bin_diviers) cho từng tùy chọn bin và gán tên của từng ranh giới (bin_names) cho tùy chọn nhãn.</a:t>
            </a:r>
            <a:endParaRPr/>
          </a:p>
        </p:txBody>
      </p:sp>
      <p:sp>
        <p:nvSpPr>
          <p:cNvPr id="7178" name="Google Shape;7178;p3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4" name="Shape 7204"/>
        <p:cNvGrpSpPr/>
        <p:nvPr/>
      </p:nvGrpSpPr>
      <p:grpSpPr>
        <a:xfrm>
          <a:off x="0" y="0"/>
          <a:ext cx="0" cy="0"/>
          <a:chOff x="0" y="0"/>
          <a:chExt cx="0" cy="0"/>
        </a:xfrm>
      </p:grpSpPr>
      <p:sp>
        <p:nvSpPr>
          <p:cNvPr id="7205" name="Google Shape;7205;p3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6" name="Google Shape;7206;p3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07" name="Google Shape;7207;p3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8" name="Shape 7238"/>
        <p:cNvGrpSpPr/>
        <p:nvPr/>
      </p:nvGrpSpPr>
      <p:grpSpPr>
        <a:xfrm>
          <a:off x="0" y="0"/>
          <a:ext cx="0" cy="0"/>
          <a:chOff x="0" y="0"/>
          <a:chExt cx="0" cy="0"/>
        </a:xfrm>
      </p:grpSpPr>
      <p:sp>
        <p:nvSpPr>
          <p:cNvPr id="7239" name="Google Shape;7239;p3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0" name="Google Shape;7240;p3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41" name="Google Shape;7241;p3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8" name="Shape 7268"/>
        <p:cNvGrpSpPr/>
        <p:nvPr/>
      </p:nvGrpSpPr>
      <p:grpSpPr>
        <a:xfrm>
          <a:off x="0" y="0"/>
          <a:ext cx="0" cy="0"/>
          <a:chOff x="0" y="0"/>
          <a:chExt cx="0" cy="0"/>
        </a:xfrm>
      </p:grpSpPr>
      <p:sp>
        <p:nvSpPr>
          <p:cNvPr id="7269" name="Google Shape;7269;p3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0" name="Google Shape;7270;p3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0 và 1 không cho biết số đó lớn hay nhỏ, nhưng cho biết một tính năng có hiện diện hay không.</a:t>
            </a:r>
            <a:endParaRPr/>
          </a:p>
        </p:txBody>
      </p:sp>
      <p:sp>
        <p:nvSpPr>
          <p:cNvPr id="7271" name="Google Shape;7271;p3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58" name="Google Shape;15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52" name="Google Shape;105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9" name="Shape 7289"/>
        <p:cNvGrpSpPr/>
        <p:nvPr/>
      </p:nvGrpSpPr>
      <p:grpSpPr>
        <a:xfrm>
          <a:off x="0" y="0"/>
          <a:ext cx="0" cy="0"/>
          <a:chOff x="0" y="0"/>
          <a:chExt cx="0" cy="0"/>
        </a:xfrm>
      </p:grpSpPr>
      <p:sp>
        <p:nvSpPr>
          <p:cNvPr id="7290" name="Google Shape;7290;p3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1" name="Google Shape;7291;p3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92" name="Google Shape;7292;p3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4" name="Shape 7314"/>
        <p:cNvGrpSpPr/>
        <p:nvPr/>
      </p:nvGrpSpPr>
      <p:grpSpPr>
        <a:xfrm>
          <a:off x="0" y="0"/>
          <a:ext cx="0" cy="0"/>
          <a:chOff x="0" y="0"/>
          <a:chExt cx="0" cy="0"/>
        </a:xfrm>
      </p:grpSpPr>
      <p:sp>
        <p:nvSpPr>
          <p:cNvPr id="7315" name="Google Shape;7315;p4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6" name="Google Shape;7316;p4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17" name="Google Shape;7317;p4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9" name="Shape 7339"/>
        <p:cNvGrpSpPr/>
        <p:nvPr/>
      </p:nvGrpSpPr>
      <p:grpSpPr>
        <a:xfrm>
          <a:off x="0" y="0"/>
          <a:ext cx="0" cy="0"/>
          <a:chOff x="0" y="0"/>
          <a:chExt cx="0" cy="0"/>
        </a:xfrm>
      </p:grpSpPr>
      <p:sp>
        <p:nvSpPr>
          <p:cNvPr id="7340" name="Google Shape;7340;p4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1" name="Google Shape;7341;p4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42" name="Google Shape;7342;p4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4" name="Shape 7364"/>
        <p:cNvGrpSpPr/>
        <p:nvPr/>
      </p:nvGrpSpPr>
      <p:grpSpPr>
        <a:xfrm>
          <a:off x="0" y="0"/>
          <a:ext cx="0" cy="0"/>
          <a:chOff x="0" y="0"/>
          <a:chExt cx="0" cy="0"/>
        </a:xfrm>
      </p:grpSpPr>
      <p:sp>
        <p:nvSpPr>
          <p:cNvPr id="7365" name="Google Shape;7365;p4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6" name="Google Shape;7366;p4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67" name="Google Shape;7367;p4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4" name="Shape 7384"/>
        <p:cNvGrpSpPr/>
        <p:nvPr/>
      </p:nvGrpSpPr>
      <p:grpSpPr>
        <a:xfrm>
          <a:off x="0" y="0"/>
          <a:ext cx="0" cy="0"/>
          <a:chOff x="0" y="0"/>
          <a:chExt cx="0" cy="0"/>
        </a:xfrm>
      </p:grpSpPr>
      <p:sp>
        <p:nvSpPr>
          <p:cNvPr id="7385" name="Google Shape;7385;p4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6" name="Google Shape;7386;p4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Mỗi một trong ba giá trị riêng của cột 'hp_bin' trở thành tên của một biến giả mới.</a:t>
            </a:r>
            <a:endParaRPr/>
          </a:p>
        </p:txBody>
      </p:sp>
      <p:sp>
        <p:nvSpPr>
          <p:cNvPr id="7387" name="Google Shape;7387;p4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3" name="Shape 7413"/>
        <p:cNvGrpSpPr/>
        <p:nvPr/>
      </p:nvGrpSpPr>
      <p:grpSpPr>
        <a:xfrm>
          <a:off x="0" y="0"/>
          <a:ext cx="0" cy="0"/>
          <a:chOff x="0" y="0"/>
          <a:chExt cx="0" cy="0"/>
        </a:xfrm>
      </p:grpSpPr>
      <p:sp>
        <p:nvSpPr>
          <p:cNvPr id="7414" name="Google Shape;7414;p4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5" name="Google Shape;7415;p4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16" name="Google Shape;7416;p4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1" name="Shape 7441"/>
        <p:cNvGrpSpPr/>
        <p:nvPr/>
      </p:nvGrpSpPr>
      <p:grpSpPr>
        <a:xfrm>
          <a:off x="0" y="0"/>
          <a:ext cx="0" cy="0"/>
          <a:chOff x="0" y="0"/>
          <a:chExt cx="0" cy="0"/>
        </a:xfrm>
      </p:grpSpPr>
      <p:sp>
        <p:nvSpPr>
          <p:cNvPr id="7442" name="Google Shape;7442;p4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3" name="Google Shape;7443;p4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44" name="Google Shape;7444;p4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8" name="Shape 7458"/>
        <p:cNvGrpSpPr/>
        <p:nvPr/>
      </p:nvGrpSpPr>
      <p:grpSpPr>
        <a:xfrm>
          <a:off x="0" y="0"/>
          <a:ext cx="0" cy="0"/>
          <a:chOff x="0" y="0"/>
          <a:chExt cx="0" cy="0"/>
        </a:xfrm>
      </p:grpSpPr>
      <p:sp>
        <p:nvSpPr>
          <p:cNvPr id="7459" name="Google Shape;7459;p4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0" name="Google Shape;7460;p4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Nếu biến A có giá trị nằm trong khoảng từ 0 đến 1000,</a:t>
            </a:r>
            <a:endParaRPr/>
          </a:p>
          <a:p>
            <a:pPr indent="0" lvl="0" marL="0" marR="0" rtl="0" algn="l">
              <a:lnSpc>
                <a:spcPct val="100000"/>
              </a:lnSpc>
              <a:spcBef>
                <a:spcPts val="0"/>
              </a:spcBef>
              <a:spcAft>
                <a:spcPts val="0"/>
              </a:spcAft>
              <a:buClr>
                <a:schemeClr val="dk1"/>
              </a:buClr>
              <a:buSzPts val="1200"/>
              <a:buFont typeface="Malgun Gothic"/>
              <a:buNone/>
            </a:pPr>
            <a:r>
              <a:rPr lang="en-US"/>
              <a:t>Biến B có giá trị nằm trong khoảng từ 0 đến 1,</a:t>
            </a:r>
            <a:endParaRPr/>
          </a:p>
          <a:p>
            <a:pPr indent="0" lvl="0" marL="0" marR="0" rtl="0" algn="l">
              <a:lnSpc>
                <a:spcPct val="100000"/>
              </a:lnSpc>
              <a:spcBef>
                <a:spcPts val="0"/>
              </a:spcBef>
              <a:spcAft>
                <a:spcPts val="0"/>
              </a:spcAft>
              <a:buClr>
                <a:schemeClr val="dk1"/>
              </a:buClr>
              <a:buSzPts val="1200"/>
              <a:buFont typeface="Malgun Gothic"/>
              <a:buNone/>
            </a:pPr>
            <a:r>
              <a:rPr lang="en-US"/>
              <a:t>Một biến có ảnh hưởng lớn hơn bởi vì nó có giá trị số lớn hơn.</a:t>
            </a:r>
            <a:endParaRPr/>
          </a:p>
          <a:p>
            <a:pPr indent="0" lvl="0" marL="0" marR="0" rtl="0" algn="l">
              <a:lnSpc>
                <a:spcPct val="100000"/>
              </a:lnSpc>
              <a:spcBef>
                <a:spcPts val="0"/>
              </a:spcBef>
              <a:spcAft>
                <a:spcPts val="0"/>
              </a:spcAft>
              <a:buClr>
                <a:schemeClr val="dk1"/>
              </a:buClr>
              <a:buSzPts val="1200"/>
              <a:buFont typeface="Malgun Gothic"/>
              <a:buNone/>
            </a:pPr>
            <a:r>
              <a:rPr lang="en-US"/>
              <a:t>Do đó, bạn cần loại bỏ sự khác biệt về kích thước giữa dữ liệu số.</a:t>
            </a:r>
            <a:endParaRPr/>
          </a:p>
          <a:p>
            <a:pPr indent="0" lvl="0" marL="0" marR="0" rtl="0" algn="l">
              <a:lnSpc>
                <a:spcPct val="100000"/>
              </a:lnSpc>
              <a:spcBef>
                <a:spcPts val="0"/>
              </a:spcBef>
              <a:spcAft>
                <a:spcPts val="0"/>
              </a:spcAft>
              <a:buClr>
                <a:schemeClr val="dk1"/>
              </a:buClr>
              <a:buSzPts val="1200"/>
              <a:buFont typeface="Malgun Gothic"/>
              <a:buNone/>
            </a:pPr>
            <a:r>
              <a:rPr lang="en-US"/>
              <a:t>Hiển thị giá trị dữ liệu của từng biến theo tỷ lệ chia cho kích thước giống hệt nhau được gọi là chuẩn hóa.</a:t>
            </a:r>
            <a:endParaRPr/>
          </a:p>
        </p:txBody>
      </p:sp>
      <p:sp>
        <p:nvSpPr>
          <p:cNvPr id="7461" name="Google Shape;7461;p4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2" name="Shape 7482"/>
        <p:cNvGrpSpPr/>
        <p:nvPr/>
      </p:nvGrpSpPr>
      <p:grpSpPr>
        <a:xfrm>
          <a:off x="0" y="0"/>
          <a:ext cx="0" cy="0"/>
          <a:chOff x="0" y="0"/>
          <a:chExt cx="0" cy="0"/>
        </a:xfrm>
      </p:grpSpPr>
      <p:sp>
        <p:nvSpPr>
          <p:cNvPr id="7483" name="Google Shape;7483;p4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4" name="Google Shape;7484;p4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85" name="Google Shape;7485;p4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6" name="Shape 7496"/>
        <p:cNvGrpSpPr/>
        <p:nvPr/>
      </p:nvGrpSpPr>
      <p:grpSpPr>
        <a:xfrm>
          <a:off x="0" y="0"/>
          <a:ext cx="0" cy="0"/>
          <a:chOff x="0" y="0"/>
          <a:chExt cx="0" cy="0"/>
        </a:xfrm>
      </p:grpSpPr>
      <p:sp>
        <p:nvSpPr>
          <p:cNvPr id="7497" name="Google Shape;7497;p4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8" name="Google Shape;7498;p4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99" name="Google Shape;7499;p4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64" name="Google Shape;106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9" name="Shape 7519"/>
        <p:cNvGrpSpPr/>
        <p:nvPr/>
      </p:nvGrpSpPr>
      <p:grpSpPr>
        <a:xfrm>
          <a:off x="0" y="0"/>
          <a:ext cx="0" cy="0"/>
          <a:chOff x="0" y="0"/>
          <a:chExt cx="0" cy="0"/>
        </a:xfrm>
      </p:grpSpPr>
      <p:sp>
        <p:nvSpPr>
          <p:cNvPr id="7520" name="Google Shape;7520;p4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1" name="Google Shape;7521;p4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522" name="Google Shape;7522;p4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3" name="Shape 7533"/>
        <p:cNvGrpSpPr/>
        <p:nvPr/>
      </p:nvGrpSpPr>
      <p:grpSpPr>
        <a:xfrm>
          <a:off x="0" y="0"/>
          <a:ext cx="0" cy="0"/>
          <a:chOff x="0" y="0"/>
          <a:chExt cx="0" cy="0"/>
        </a:xfrm>
      </p:grpSpPr>
      <p:sp>
        <p:nvSpPr>
          <p:cNvPr id="7534" name="Google Shape;7534;p4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5" name="Google Shape;7535;p4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BÀI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sẽ tìm hiểu sâu hơn về mảng NumPy. Bạn học cách thao tác với mảng NumPy. Bạn được giới thiệu về cái gọi là hàm vạn năng. Ngoài ra, bạn khám phá một số phương thức hữu ích đi kèm với các đối tượng mảng NumPy.</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nhấp vào tệp </a:t>
            </a:r>
            <a:r>
              <a:rPr b="1" lang="en-US" sz="1200">
                <a:solidFill>
                  <a:schemeClr val="dk1"/>
                </a:solidFill>
                <a:latin typeface="Malgun Gothic"/>
                <a:ea typeface="Malgun Gothic"/>
                <a:cs typeface="Malgun Gothic"/>
                <a:sym typeface="Malgun Gothic"/>
              </a:rPr>
              <a:t>ex_0110.ipynb</a:t>
            </a:r>
            <a:r>
              <a:rPr lang="en-US" sz="1200">
                <a:solidFill>
                  <a:schemeClr val="dk1"/>
                </a:solidFill>
                <a:latin typeface="Malgun Gothic"/>
                <a:ea typeface="Malgun Gothic"/>
                <a:cs typeface="Malgun Gothic"/>
                <a:sym typeface="Malgun Gothic"/>
              </a:rPr>
              <a:t> trong thư mục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a:t>
            </a:r>
            <a:endParaRPr sz="1200">
              <a:solidFill>
                <a:schemeClr val="dk1"/>
              </a:solidFill>
              <a:latin typeface="Malgun Gothic"/>
              <a:ea typeface="Malgun Gothic"/>
              <a:cs typeface="Malgun Gothic"/>
              <a:sym typeface="Malgun Gothic"/>
            </a:endParaRPr>
          </a:p>
          <a:p>
            <a:pPr indent="-342900" lvl="0" marL="342900" marR="0" rtl="0" algn="l">
              <a:lnSpc>
                <a:spcPct val="100000"/>
              </a:lnSpc>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ví dụ về các chủ đề dưới đây:</a:t>
            </a:r>
            <a:br>
              <a:rPr lang="en-US" sz="1200">
                <a:solidFill>
                  <a:srgbClr val="FF0000"/>
                </a:solidFill>
                <a:latin typeface="Malgun Gothic"/>
                <a:ea typeface="Malgun Gothic"/>
                <a:cs typeface="Malgun Gothic"/>
                <a:sym typeface="Malgun Gothic"/>
              </a:rPr>
            </a:br>
            <a:endParaRPr i="1" sz="1200">
              <a:solidFill>
                <a:schemeClr val="dk1"/>
              </a:solidFill>
              <a:latin typeface="Malgun Gothic"/>
              <a:ea typeface="Malgun Gothic"/>
              <a:cs typeface="Malgun Gothic"/>
              <a:sym typeface="Malgun Gothic"/>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Thao tác mảng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Toán tử '+' và '*' cho danh sách Python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Toán tử '+' và '*' cho mảng NumPy</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Hàm phổ quát</a:t>
            </a:r>
            <a:endParaRPr i="1" sz="1200">
              <a:solidFill>
                <a:srgbClr val="000000"/>
              </a:solidFill>
              <a:latin typeface="Times New Roman"/>
              <a:ea typeface="Times New Roman"/>
              <a:cs typeface="Times New Roman"/>
              <a:sym typeface="Times New Roman"/>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Hàm NumPy</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Phương pháp thống kê của mảng Numpy</a:t>
            </a:r>
            <a:endParaRPr i="1" sz="1200">
              <a:solidFill>
                <a:schemeClr val="dk1"/>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nhu cầu cá nhân của riêng bạn.</a:t>
            </a:r>
            <a:endParaRPr sz="1000">
              <a:solidFill>
                <a:schemeClr val="dk1"/>
              </a:solidFill>
              <a:latin typeface="Malgun Gothic"/>
              <a:ea typeface="Malgun Gothic"/>
              <a:cs typeface="Malgun Gothic"/>
              <a:sym typeface="Malgun Gothic"/>
            </a:endParaRPr>
          </a:p>
        </p:txBody>
      </p:sp>
      <p:sp>
        <p:nvSpPr>
          <p:cNvPr id="7536" name="Google Shape;7536;p4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8" name="Shape 7548"/>
        <p:cNvGrpSpPr/>
        <p:nvPr/>
      </p:nvGrpSpPr>
      <p:grpSpPr>
        <a:xfrm>
          <a:off x="0" y="0"/>
          <a:ext cx="0" cy="0"/>
          <a:chOff x="0" y="0"/>
          <a:chExt cx="0" cy="0"/>
        </a:xfrm>
      </p:grpSpPr>
      <p:sp>
        <p:nvSpPr>
          <p:cNvPr id="7549" name="Google Shape;7549;p4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0" name="Google Shape;7550;p4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551" name="Google Shape;7551;p4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0" name="Shape 7560"/>
        <p:cNvGrpSpPr/>
        <p:nvPr/>
      </p:nvGrpSpPr>
      <p:grpSpPr>
        <a:xfrm>
          <a:off x="0" y="0"/>
          <a:ext cx="0" cy="0"/>
          <a:chOff x="0" y="0"/>
          <a:chExt cx="0" cy="0"/>
        </a:xfrm>
      </p:grpSpPr>
      <p:sp>
        <p:nvSpPr>
          <p:cNvPr id="7561" name="Google Shape;7561;p4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2" name="Google Shape;7562;p4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563" name="Google Shape;7563;p4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8" name="Shape 7578"/>
        <p:cNvGrpSpPr/>
        <p:nvPr/>
      </p:nvGrpSpPr>
      <p:grpSpPr>
        <a:xfrm>
          <a:off x="0" y="0"/>
          <a:ext cx="0" cy="0"/>
          <a:chOff x="0" y="0"/>
          <a:chExt cx="0" cy="0"/>
        </a:xfrm>
      </p:grpSpPr>
      <p:sp>
        <p:nvSpPr>
          <p:cNvPr id="7579" name="Google Shape;7579;p4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0" name="Google Shape;7580;p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trọng số của học sinh. Dữ liệu có một trọng số biến duy nhất là dữ liệu đơn biến.</a:t>
            </a:r>
            <a:endParaRPr/>
          </a:p>
        </p:txBody>
      </p:sp>
      <p:sp>
        <p:nvSpPr>
          <p:cNvPr id="7581" name="Google Shape;7581;p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9" name="Shape 7589"/>
        <p:cNvGrpSpPr/>
        <p:nvPr/>
      </p:nvGrpSpPr>
      <p:grpSpPr>
        <a:xfrm>
          <a:off x="0" y="0"/>
          <a:ext cx="0" cy="0"/>
          <a:chOff x="0" y="0"/>
          <a:chExt cx="0" cy="0"/>
        </a:xfrm>
      </p:grpSpPr>
      <p:sp>
        <p:nvSpPr>
          <p:cNvPr id="7590" name="Google Shape;7590;p4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1" name="Google Shape;7591;p4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mối tương quan giữa cân nặng và nơi sinh. Đó là, nơi sinh và cân nặng là những biến số.</a:t>
            </a:r>
            <a:endParaRPr/>
          </a:p>
          <a:p>
            <a:pPr indent="0" lvl="0" marL="0" marR="0" rtl="0" algn="l">
              <a:lnSpc>
                <a:spcPct val="100000"/>
              </a:lnSpc>
              <a:spcBef>
                <a:spcPts val="0"/>
              </a:spcBef>
              <a:spcAft>
                <a:spcPts val="0"/>
              </a:spcAft>
              <a:buClr>
                <a:schemeClr val="dk1"/>
              </a:buClr>
              <a:buSzPts val="1200"/>
              <a:buFont typeface="Malgun Gothic"/>
              <a:buNone/>
            </a:pPr>
            <a:r>
              <a:rPr lang="en-US"/>
              <a:t>Đối với dữ liệu nhiều biến, bạn phân tích chúng theo mảng hai chiều và đối tượng phân tích là biến.</a:t>
            </a:r>
            <a:endParaRPr/>
          </a:p>
        </p:txBody>
      </p:sp>
      <p:sp>
        <p:nvSpPr>
          <p:cNvPr id="7592" name="Google Shape;7592;p4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9" name="Shape 7599"/>
        <p:cNvGrpSpPr/>
        <p:nvPr/>
      </p:nvGrpSpPr>
      <p:grpSpPr>
        <a:xfrm>
          <a:off x="0" y="0"/>
          <a:ext cx="0" cy="0"/>
          <a:chOff x="0" y="0"/>
          <a:chExt cx="0" cy="0"/>
        </a:xfrm>
      </p:grpSpPr>
      <p:sp>
        <p:nvSpPr>
          <p:cNvPr id="7600" name="Google Shape;7600;p4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1" name="Google Shape;7601;p4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602" name="Google Shape;7602;p4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7" name="Shape 7617"/>
        <p:cNvGrpSpPr/>
        <p:nvPr/>
      </p:nvGrpSpPr>
      <p:grpSpPr>
        <a:xfrm>
          <a:off x="0" y="0"/>
          <a:ext cx="0" cy="0"/>
          <a:chOff x="0" y="0"/>
          <a:chExt cx="0" cy="0"/>
        </a:xfrm>
      </p:grpSpPr>
      <p:sp>
        <p:nvSpPr>
          <p:cNvPr id="7618" name="Google Shape;7618;p4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9" name="Google Shape;7619;p4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Noto Sans Symbols"/>
              <a:buNone/>
            </a:pPr>
            <a:r>
              <a:rPr lang="en-US"/>
              <a:t>Bạn sẽ khám phá các loại trực quan hóa phù hợp cho các tình huống khác nhau.</a:t>
            </a:r>
            <a:endParaRPr/>
          </a:p>
          <a:p>
            <a:pPr indent="0" lvl="0" marL="0" marR="0" rtl="0" algn="l">
              <a:lnSpc>
                <a:spcPct val="100000"/>
              </a:lnSpc>
              <a:spcBef>
                <a:spcPts val="0"/>
              </a:spcBef>
              <a:spcAft>
                <a:spcPts val="0"/>
              </a:spcAft>
              <a:buClr>
                <a:schemeClr val="dk1"/>
              </a:buClr>
              <a:buSzPts val="1200"/>
              <a:buFont typeface="Noto Sans Symbols"/>
              <a:buNone/>
            </a:pPr>
            <a:r>
              <a:rPr lang="en-US"/>
              <a:t>Bạn sẽ chia các tình huống thành đơn biến (1 biến), hai biến (2 biến) và đa biến (hơn 2 biến).</a:t>
            </a:r>
            <a:endParaRPr/>
          </a:p>
          <a:p>
            <a:pPr indent="0" lvl="0" marL="0" marR="0" rtl="0" algn="l">
              <a:lnSpc>
                <a:spcPct val="100000"/>
              </a:lnSpc>
              <a:spcBef>
                <a:spcPts val="0"/>
              </a:spcBef>
              <a:spcAft>
                <a:spcPts val="0"/>
              </a:spcAft>
              <a:buClr>
                <a:schemeClr val="dk1"/>
              </a:buClr>
              <a:buSzPts val="1200"/>
              <a:buFont typeface="Noto Sans Symbols"/>
              <a:buNone/>
            </a:pPr>
            <a:r>
              <a:rPr lang="en-US"/>
              <a:t>Sau đó, bạn sẽ chia nhỏ các kịch bản dưới dạng tổ hợp các biến số và biến phân loại.</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a:p>
          <a:p>
            <a:pPr indent="-171450" lvl="0" marL="171450" marR="0" rtl="0" algn="l">
              <a:lnSpc>
                <a:spcPct val="100000"/>
              </a:lnSpc>
              <a:spcBef>
                <a:spcPts val="0"/>
              </a:spcBef>
              <a:spcAft>
                <a:spcPts val="0"/>
              </a:spcAft>
              <a:buClr>
                <a:schemeClr val="dk1"/>
              </a:buClr>
              <a:buSzPts val="1200"/>
              <a:buFont typeface="Noto Sans Symbols"/>
              <a:buChar char="🡪"/>
            </a:pPr>
            <a:r>
              <a:rPr lang="en-US"/>
              <a:t>Boxplots rất hữu ích để tạo tóm tắt thống kê của một biến số liên tục.</a:t>
            </a:r>
            <a:endParaRPr/>
          </a:p>
          <a:p>
            <a:pPr indent="-171450" lvl="0" marL="171450" marR="0" rtl="0" algn="l">
              <a:lnSpc>
                <a:spcPct val="100000"/>
              </a:lnSpc>
              <a:spcBef>
                <a:spcPts val="0"/>
              </a:spcBef>
              <a:spcAft>
                <a:spcPts val="0"/>
              </a:spcAft>
              <a:buClr>
                <a:schemeClr val="dk1"/>
              </a:buClr>
              <a:buSzPts val="1200"/>
              <a:buFont typeface="Noto Sans Symbols"/>
              <a:buChar char="🡪"/>
            </a:pPr>
            <a:r>
              <a:rPr lang="en-US"/>
              <a:t>Boxplots cũng có thể được sử dụng để phát hiện các ngoại lệ: các điểm dữ liệu bên ngoài giới hạn hàng rào.</a:t>
            </a:r>
            <a:endParaRPr/>
          </a:p>
        </p:txBody>
      </p:sp>
      <p:sp>
        <p:nvSpPr>
          <p:cNvPr id="7620" name="Google Shape;7620;p4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3" name="Shape 7633"/>
        <p:cNvGrpSpPr/>
        <p:nvPr/>
      </p:nvGrpSpPr>
      <p:grpSpPr>
        <a:xfrm>
          <a:off x="0" y="0"/>
          <a:ext cx="0" cy="0"/>
          <a:chOff x="0" y="0"/>
          <a:chExt cx="0" cy="0"/>
        </a:xfrm>
      </p:grpSpPr>
      <p:sp>
        <p:nvSpPr>
          <p:cNvPr id="7634" name="Google Shape;7634;p4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5" name="Google Shape;7635;p4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Biểu đồ có thể được sử dụng để hiển thị phân phối xác suất của một biến số liên tục.</a:t>
            </a:r>
            <a:endParaRPr/>
          </a:p>
          <a:p>
            <a:pPr indent="-171450" lvl="0" marL="171450" marR="0" rtl="0" algn="l">
              <a:lnSpc>
                <a:spcPct val="100000"/>
              </a:lnSpc>
              <a:spcBef>
                <a:spcPts val="0"/>
              </a:spcBef>
              <a:spcAft>
                <a:spcPts val="0"/>
              </a:spcAft>
              <a:buClr>
                <a:schemeClr val="dk1"/>
              </a:buClr>
              <a:buSzPts val="1200"/>
              <a:buFont typeface="Noto Sans Symbols"/>
              <a:buChar char="🡪"/>
            </a:pPr>
            <a:r>
              <a:rPr lang="en-US"/>
              <a:t>Xin lưu ý rằng các thanh này được “dán liên tục” cạnh nhau.</a:t>
            </a:r>
            <a:endParaRPr/>
          </a:p>
        </p:txBody>
      </p:sp>
      <p:sp>
        <p:nvSpPr>
          <p:cNvPr id="7636" name="Google Shape;7636;p4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6" name="Shape 7686"/>
        <p:cNvGrpSpPr/>
        <p:nvPr/>
      </p:nvGrpSpPr>
      <p:grpSpPr>
        <a:xfrm>
          <a:off x="0" y="0"/>
          <a:ext cx="0" cy="0"/>
          <a:chOff x="0" y="0"/>
          <a:chExt cx="0" cy="0"/>
        </a:xfrm>
      </p:grpSpPr>
      <p:sp>
        <p:nvSpPr>
          <p:cNvPr id="7687" name="Google Shape;7687;p4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8" name="Google Shape;7688;p4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Noto Sans Symbols"/>
              <a:buNone/>
            </a:pPr>
            <a:r>
              <a:rPr lang="en-US"/>
              <a:t>Trong một biểu đồ, độ rộng khoảng có thể được điều chỉnh.</a:t>
            </a:r>
            <a:endParaRPr/>
          </a:p>
          <a:p>
            <a:pPr indent="-171450" lvl="0" marL="171450" marR="0" rtl="0" algn="l">
              <a:lnSpc>
                <a:spcPct val="100000"/>
              </a:lnSpc>
              <a:spcBef>
                <a:spcPts val="0"/>
              </a:spcBef>
              <a:spcAft>
                <a:spcPts val="0"/>
              </a:spcAft>
              <a:buClr>
                <a:schemeClr val="dk1"/>
              </a:buClr>
              <a:buSzPts val="1200"/>
              <a:buFont typeface="Noto Sans Symbols"/>
              <a:buChar char="🡪"/>
            </a:pPr>
            <a:r>
              <a:rPr lang="en-US"/>
              <a:t>Khi chiều rộng của khoảng lớn, các biến thể chiều cao được làm mịn bằng chi phí của các chi tiết.</a:t>
            </a:r>
            <a:endParaRPr/>
          </a:p>
          <a:p>
            <a:pPr indent="-171450" lvl="0" marL="171450" marR="0" rtl="0" algn="l">
              <a:lnSpc>
                <a:spcPct val="100000"/>
              </a:lnSpc>
              <a:spcBef>
                <a:spcPts val="0"/>
              </a:spcBef>
              <a:spcAft>
                <a:spcPts val="0"/>
              </a:spcAft>
              <a:buClr>
                <a:schemeClr val="dk1"/>
              </a:buClr>
              <a:buSzPts val="1200"/>
              <a:buFont typeface="Noto Sans Symbols"/>
              <a:buChar char="🡪"/>
            </a:pPr>
            <a:r>
              <a:rPr lang="en-US"/>
              <a:t>Khi chiều rộng khoảng nhỏ, các biến thể chiều cao trở nên khá “ồn ào” nhưng bạn đủ khả năng xem “chi tiết” hơn.</a:t>
            </a:r>
            <a:endParaRPr/>
          </a:p>
        </p:txBody>
      </p:sp>
      <p:sp>
        <p:nvSpPr>
          <p:cNvPr id="7689" name="Google Shape;7689;p4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083" name="Google Shape;108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1" name="Shape 7781"/>
        <p:cNvGrpSpPr/>
        <p:nvPr/>
      </p:nvGrpSpPr>
      <p:grpSpPr>
        <a:xfrm>
          <a:off x="0" y="0"/>
          <a:ext cx="0" cy="0"/>
          <a:chOff x="0" y="0"/>
          <a:chExt cx="0" cy="0"/>
        </a:xfrm>
      </p:grpSpPr>
      <p:sp>
        <p:nvSpPr>
          <p:cNvPr id="7782" name="Google Shape;7782;p4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3" name="Google Shape;7783;p4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Biểu đồ phân tán là loại trực quan hóa tiêu chuẩn trong các tình huống có hai biến số liên tục.</a:t>
            </a:r>
            <a:endParaRPr/>
          </a:p>
          <a:p>
            <a:pPr indent="0" lvl="0" marL="0" marR="0" rtl="0" algn="l">
              <a:lnSpc>
                <a:spcPct val="100000"/>
              </a:lnSpc>
              <a:spcBef>
                <a:spcPts val="0"/>
              </a:spcBef>
              <a:spcAft>
                <a:spcPts val="0"/>
              </a:spcAft>
              <a:buClr>
                <a:schemeClr val="dk1"/>
              </a:buClr>
              <a:buSzPts val="1200"/>
              <a:buFont typeface="Malgun Gothic"/>
              <a:buNone/>
            </a:pPr>
            <a:r>
              <a:rPr lang="en-US"/>
              <a:t>Mục đích chính là xác định mối quan hệ tuyến tính.</a:t>
            </a:r>
            <a:endParaRPr/>
          </a:p>
        </p:txBody>
      </p:sp>
      <p:sp>
        <p:nvSpPr>
          <p:cNvPr id="7784" name="Google Shape;7784;p4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7" name="Shape 7797"/>
        <p:cNvGrpSpPr/>
        <p:nvPr/>
      </p:nvGrpSpPr>
      <p:grpSpPr>
        <a:xfrm>
          <a:off x="0" y="0"/>
          <a:ext cx="0" cy="0"/>
          <a:chOff x="0" y="0"/>
          <a:chExt cx="0" cy="0"/>
        </a:xfrm>
      </p:grpSpPr>
      <p:sp>
        <p:nvSpPr>
          <p:cNvPr id="7798" name="Google Shape;7798;p4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9" name="Google Shape;7799;p4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Nó có thể trở nên phức tạp hơn một chút khi một biến phân loại thứ ba được đưa vào.</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biểu thị các danh mục (loại) của biến phân loại này bằng màu sắc hoặc điểm đánh dấu.</a:t>
            </a:r>
            <a:endParaRPr/>
          </a:p>
        </p:txBody>
      </p:sp>
      <p:sp>
        <p:nvSpPr>
          <p:cNvPr id="7800" name="Google Shape;7800;p4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2" name="Shape 7812"/>
        <p:cNvGrpSpPr/>
        <p:nvPr/>
      </p:nvGrpSpPr>
      <p:grpSpPr>
        <a:xfrm>
          <a:off x="0" y="0"/>
          <a:ext cx="0" cy="0"/>
          <a:chOff x="0" y="0"/>
          <a:chExt cx="0" cy="0"/>
        </a:xfrm>
      </p:grpSpPr>
      <p:sp>
        <p:nvSpPr>
          <p:cNvPr id="7813" name="Google Shape;7813;p4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4" name="Google Shape;7814;p4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Nếu phương pháp được mô tả trong slide trước trở nên quá phức tạp,</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muốn chia dữ liệu thành 2 hoặc nhiều bộ theo danh mục và sau đó tạo nhiều biểu đồ Phân tán.</a:t>
            </a:r>
            <a:endParaRPr/>
          </a:p>
        </p:txBody>
      </p:sp>
      <p:sp>
        <p:nvSpPr>
          <p:cNvPr id="7815" name="Google Shape;7815;p4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0" name="Shape 7830"/>
        <p:cNvGrpSpPr/>
        <p:nvPr/>
      </p:nvGrpSpPr>
      <p:grpSpPr>
        <a:xfrm>
          <a:off x="0" y="0"/>
          <a:ext cx="0" cy="0"/>
          <a:chOff x="0" y="0"/>
          <a:chExt cx="0" cy="0"/>
        </a:xfrm>
      </p:grpSpPr>
      <p:sp>
        <p:nvSpPr>
          <p:cNvPr id="7831" name="Google Shape;7831;p4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2" name="Google Shape;7832;p4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833" name="Google Shape;7833;p4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8" name="Shape 7848"/>
        <p:cNvGrpSpPr/>
        <p:nvPr/>
      </p:nvGrpSpPr>
      <p:grpSpPr>
        <a:xfrm>
          <a:off x="0" y="0"/>
          <a:ext cx="0" cy="0"/>
          <a:chOff x="0" y="0"/>
          <a:chExt cx="0" cy="0"/>
        </a:xfrm>
      </p:grpSpPr>
      <p:sp>
        <p:nvSpPr>
          <p:cNvPr id="7849" name="Google Shape;7849;p4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0" name="Google Shape;7850;p4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Biểu đồ thanh có thể được sử dụng để tóm tắt tần số của một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Biểu đồ thanh có thể đại diện cho cái gọi là “bảng tần suất”.</a:t>
            </a:r>
            <a:endParaRPr/>
          </a:p>
        </p:txBody>
      </p:sp>
      <p:sp>
        <p:nvSpPr>
          <p:cNvPr id="7851" name="Google Shape;7851;p4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7" name="Shape 7887"/>
        <p:cNvGrpSpPr/>
        <p:nvPr/>
      </p:nvGrpSpPr>
      <p:grpSpPr>
        <a:xfrm>
          <a:off x="0" y="0"/>
          <a:ext cx="0" cy="0"/>
          <a:chOff x="0" y="0"/>
          <a:chExt cx="0" cy="0"/>
        </a:xfrm>
      </p:grpSpPr>
      <p:sp>
        <p:nvSpPr>
          <p:cNvPr id="7888" name="Google Shape;7888;p4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9" name="Google Shape;7889;p4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Biểu đồ hình tròn có thể được sử dụng để tóm tắt tỷ lệ tương đối của một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Xin lưu ý rằng các lĩnh vực cộng lại thành một vòng tròn hoàn chỉnh.</a:t>
            </a:r>
            <a:endParaRPr/>
          </a:p>
          <a:p>
            <a:pPr indent="0" lvl="0" marL="0" marR="0" rtl="0" algn="l">
              <a:lnSpc>
                <a:spcPct val="100000"/>
              </a:lnSpc>
              <a:spcBef>
                <a:spcPts val="0"/>
              </a:spcBef>
              <a:spcAft>
                <a:spcPts val="0"/>
              </a:spcAft>
              <a:buClr>
                <a:schemeClr val="dk1"/>
              </a:buClr>
              <a:buSzPts val="1200"/>
              <a:buFont typeface="Malgun Gothic"/>
              <a:buNone/>
            </a:pPr>
            <a:r>
              <a:rPr lang="en-US"/>
              <a:t>Điều này tương tự như tỷ lệ tương đối cộng lại thành 1.</a:t>
            </a:r>
            <a:endParaRPr/>
          </a:p>
        </p:txBody>
      </p:sp>
      <p:sp>
        <p:nvSpPr>
          <p:cNvPr id="7890" name="Google Shape;7890;p4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4" name="Shape 7904"/>
        <p:cNvGrpSpPr/>
        <p:nvPr/>
      </p:nvGrpSpPr>
      <p:grpSpPr>
        <a:xfrm>
          <a:off x="0" y="0"/>
          <a:ext cx="0" cy="0"/>
          <a:chOff x="0" y="0"/>
          <a:chExt cx="0" cy="0"/>
        </a:xfrm>
      </p:grpSpPr>
      <p:sp>
        <p:nvSpPr>
          <p:cNvPr id="7905" name="Google Shape;7905;p4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6" name="Google Shape;7906;p4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Nhiều Boxplots có thể hữu ích để trực quan hóa trong các tình huống với một biến số liên tục &amp; một biến phân loại.</a:t>
            </a:r>
            <a:endParaRPr/>
          </a:p>
        </p:txBody>
      </p:sp>
      <p:sp>
        <p:nvSpPr>
          <p:cNvPr id="7907" name="Google Shape;7907;p4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0" name="Shape 7920"/>
        <p:cNvGrpSpPr/>
        <p:nvPr/>
      </p:nvGrpSpPr>
      <p:grpSpPr>
        <a:xfrm>
          <a:off x="0" y="0"/>
          <a:ext cx="0" cy="0"/>
          <a:chOff x="0" y="0"/>
          <a:chExt cx="0" cy="0"/>
        </a:xfrm>
      </p:grpSpPr>
      <p:sp>
        <p:nvSpPr>
          <p:cNvPr id="7921" name="Google Shape;7921;p4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2" name="Google Shape;7922;p4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Nhiều Biểu đồ cũng có thể hữu ích để trực quan hóa trong các tình huống có một biến số liên tục &amp; một biến phân loại.</a:t>
            </a:r>
            <a:endParaRPr/>
          </a:p>
        </p:txBody>
      </p:sp>
      <p:sp>
        <p:nvSpPr>
          <p:cNvPr id="7923" name="Google Shape;7923;p4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3" name="Shape 8023"/>
        <p:cNvGrpSpPr/>
        <p:nvPr/>
      </p:nvGrpSpPr>
      <p:grpSpPr>
        <a:xfrm>
          <a:off x="0" y="0"/>
          <a:ext cx="0" cy="0"/>
          <a:chOff x="0" y="0"/>
          <a:chExt cx="0" cy="0"/>
        </a:xfrm>
      </p:grpSpPr>
      <p:sp>
        <p:nvSpPr>
          <p:cNvPr id="8024" name="Google Shape;8024;p4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5" name="Google Shape;8025;p4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Barplots có thể khá linh hoạt.</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dễ dàng điều chỉnh Barplots cho phù hợp với các tình huống với hai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Thể loại được phân biệt bằng màu sắc.</a:t>
            </a:r>
            <a:endParaRPr/>
          </a:p>
        </p:txBody>
      </p:sp>
      <p:sp>
        <p:nvSpPr>
          <p:cNvPr id="8026" name="Google Shape;8026;p4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6" name="Shape 8066"/>
        <p:cNvGrpSpPr/>
        <p:nvPr/>
      </p:nvGrpSpPr>
      <p:grpSpPr>
        <a:xfrm>
          <a:off x="0" y="0"/>
          <a:ext cx="0" cy="0"/>
          <a:chOff x="0" y="0"/>
          <a:chExt cx="0" cy="0"/>
        </a:xfrm>
      </p:grpSpPr>
      <p:sp>
        <p:nvSpPr>
          <p:cNvPr id="8067" name="Google Shape;8067;p4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8" name="Google Shape;8068;p4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cách khác bạn có thể sử dụng Barplot trong các tình huống có hai biến phân loại.</a:t>
            </a:r>
            <a:endParaRPr/>
          </a:p>
          <a:p>
            <a:pPr indent="0" lvl="0" marL="0" marR="0" rtl="0" algn="l">
              <a:lnSpc>
                <a:spcPct val="100000"/>
              </a:lnSpc>
              <a:spcBef>
                <a:spcPts val="0"/>
              </a:spcBef>
              <a:spcAft>
                <a:spcPts val="0"/>
              </a:spcAft>
              <a:buClr>
                <a:schemeClr val="dk1"/>
              </a:buClr>
              <a:buSzPts val="1200"/>
              <a:buFont typeface="Malgun Gothic"/>
              <a:buNone/>
            </a:pPr>
            <a:r>
              <a:rPr lang="en-US"/>
              <a:t>Ở đây, bạn sử dụng các thanh được tô màu khác nhau để biểu thị biến thứ hai.</a:t>
            </a:r>
            <a:endParaRPr/>
          </a:p>
        </p:txBody>
      </p:sp>
      <p:sp>
        <p:nvSpPr>
          <p:cNvPr id="8069" name="Google Shape;8069;p4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06" name="Google Shape;110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7" name="Shape 8107"/>
        <p:cNvGrpSpPr/>
        <p:nvPr/>
      </p:nvGrpSpPr>
      <p:grpSpPr>
        <a:xfrm>
          <a:off x="0" y="0"/>
          <a:ext cx="0" cy="0"/>
          <a:chOff x="0" y="0"/>
          <a:chExt cx="0" cy="0"/>
        </a:xfrm>
      </p:grpSpPr>
      <p:sp>
        <p:nvSpPr>
          <p:cNvPr id="8108" name="Google Shape;8108;p4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9" name="Google Shape;8109;p4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số khuyến nghị và lưu ý khi trực quan hóa dữ liệu.</a:t>
            </a:r>
            <a:endParaRPr/>
          </a:p>
          <a:p>
            <a:pPr indent="0" lvl="0" marL="0" marR="0" rtl="0" algn="l">
              <a:lnSpc>
                <a:spcPct val="100000"/>
              </a:lnSpc>
              <a:spcBef>
                <a:spcPts val="0"/>
              </a:spcBef>
              <a:spcAft>
                <a:spcPts val="0"/>
              </a:spcAft>
              <a:buClr>
                <a:schemeClr val="dk1"/>
              </a:buClr>
              <a:buSzPts val="1200"/>
              <a:buFont typeface="Malgun Gothic"/>
              <a:buNone/>
            </a:pPr>
            <a:r>
              <a:rPr lang="en-US"/>
              <a:t>Hãy để chúng tôi làm rõ "từ đâu và đến đâu" các trục được vẽ.</a:t>
            </a:r>
            <a:endParaRPr/>
          </a:p>
        </p:txBody>
      </p:sp>
      <p:sp>
        <p:nvSpPr>
          <p:cNvPr id="8110" name="Google Shape;8110;p4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5" name="Shape 8135"/>
        <p:cNvGrpSpPr/>
        <p:nvPr/>
      </p:nvGrpSpPr>
      <p:grpSpPr>
        <a:xfrm>
          <a:off x="0" y="0"/>
          <a:ext cx="0" cy="0"/>
          <a:chOff x="0" y="0"/>
          <a:chExt cx="0" cy="0"/>
        </a:xfrm>
      </p:grpSpPr>
      <p:sp>
        <p:nvSpPr>
          <p:cNvPr id="8136" name="Google Shape;8136;p4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7" name="Google Shape;8137;p4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Biểu đồ Thanh này hiển thị dữ liệu giống như dữ liệu trong trang trình bày trước.</a:t>
            </a:r>
            <a:endParaRPr/>
          </a:p>
          <a:p>
            <a:pPr indent="0" lvl="0" marL="0" marR="0" rtl="0" algn="l">
              <a:lnSpc>
                <a:spcPct val="100000"/>
              </a:lnSpc>
              <a:spcBef>
                <a:spcPts val="0"/>
              </a:spcBef>
              <a:spcAft>
                <a:spcPts val="0"/>
              </a:spcAft>
              <a:buClr>
                <a:schemeClr val="dk1"/>
              </a:buClr>
              <a:buSzPts val="1200"/>
              <a:buFont typeface="Malgun Gothic"/>
              <a:buNone/>
            </a:pPr>
            <a:r>
              <a:rPr lang="en-US"/>
              <a:t>Tuy nhiên, nhận thức của bạn và diễn giải tiếp theo có thể hoàn toàn khác so với slide trước.</a:t>
            </a:r>
            <a:endParaRPr/>
          </a:p>
          <a:p>
            <a:pPr indent="0" lvl="0" marL="0" marR="0" rtl="0" algn="l">
              <a:lnSpc>
                <a:spcPct val="100000"/>
              </a:lnSpc>
              <a:spcBef>
                <a:spcPts val="0"/>
              </a:spcBef>
              <a:spcAft>
                <a:spcPts val="0"/>
              </a:spcAft>
              <a:buClr>
                <a:schemeClr val="dk1"/>
              </a:buClr>
              <a:buSzPts val="1200"/>
              <a:buFont typeface="Malgun Gothic"/>
              <a:buNone/>
            </a:pPr>
            <a:r>
              <a:rPr lang="en-US"/>
              <a:t>Là nhà khoa học dữ liệu, bạn nên tránh tạo ra “ảo ảnh” trực quan ngoài ý muốn.</a:t>
            </a:r>
            <a:endParaRPr/>
          </a:p>
          <a:p>
            <a:pPr indent="0" lvl="0" marL="0" marR="0" rtl="0" algn="l">
              <a:lnSpc>
                <a:spcPct val="100000"/>
              </a:lnSpc>
              <a:spcBef>
                <a:spcPts val="0"/>
              </a:spcBef>
              <a:spcAft>
                <a:spcPts val="0"/>
              </a:spcAft>
              <a:buClr>
                <a:schemeClr val="dk1"/>
              </a:buClr>
              <a:buSzPts val="1200"/>
              <a:buFont typeface="Malgun Gothic"/>
              <a:buNone/>
            </a:pPr>
            <a:r>
              <a:rPr lang="en-US"/>
              <a:t>Bạn nên truyền đạt ý nghĩa của dữ liệu rõ ràng nhất có thể thông qua trực quan hóa.</a:t>
            </a:r>
            <a:endParaRPr/>
          </a:p>
        </p:txBody>
      </p:sp>
      <p:sp>
        <p:nvSpPr>
          <p:cNvPr id="8138" name="Google Shape;8138;p4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2" name="Shape 8172"/>
        <p:cNvGrpSpPr/>
        <p:nvPr/>
      </p:nvGrpSpPr>
      <p:grpSpPr>
        <a:xfrm>
          <a:off x="0" y="0"/>
          <a:ext cx="0" cy="0"/>
          <a:chOff x="0" y="0"/>
          <a:chExt cx="0" cy="0"/>
        </a:xfrm>
      </p:grpSpPr>
      <p:sp>
        <p:nvSpPr>
          <p:cNvPr id="8173" name="Google Shape;8173;p4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4" name="Google Shape;8174;p4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Bạn không thể nhấn mạnh đủ rằng bạn phải tránh tạo ra những “ảo ảnh” thị giác ngoài ý muốn.</a:t>
            </a:r>
            <a:endParaRPr/>
          </a:p>
          <a:p>
            <a:pPr indent="0" lvl="0" marL="0" marR="0" rtl="0" algn="l">
              <a:lnSpc>
                <a:spcPct val="100000"/>
              </a:lnSpc>
              <a:spcBef>
                <a:spcPts val="0"/>
              </a:spcBef>
              <a:spcAft>
                <a:spcPts val="0"/>
              </a:spcAft>
              <a:buClr>
                <a:schemeClr val="dk1"/>
              </a:buClr>
              <a:buSzPts val="1200"/>
              <a:buFont typeface="Malgun Gothic"/>
              <a:buNone/>
            </a:pPr>
            <a:r>
              <a:rPr lang="en-US"/>
              <a:t>Bạn nên tránh xa các hiệu ứng đồ họa “sang chảnh” nếu chúng không giúp giao tiếp tốt hơn.</a:t>
            </a:r>
            <a:endParaRPr/>
          </a:p>
        </p:txBody>
      </p:sp>
      <p:sp>
        <p:nvSpPr>
          <p:cNvPr id="8175" name="Google Shape;8175;p4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9" name="Shape 8189"/>
        <p:cNvGrpSpPr/>
        <p:nvPr/>
      </p:nvGrpSpPr>
      <p:grpSpPr>
        <a:xfrm>
          <a:off x="0" y="0"/>
          <a:ext cx="0" cy="0"/>
          <a:chOff x="0" y="0"/>
          <a:chExt cx="0" cy="0"/>
        </a:xfrm>
      </p:grpSpPr>
      <p:sp>
        <p:nvSpPr>
          <p:cNvPr id="8190" name="Google Shape;8190;p4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1" name="Google Shape;8191;p4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8192" name="Google Shape;8192;p4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7" name="Shape 8207"/>
        <p:cNvGrpSpPr/>
        <p:nvPr/>
      </p:nvGrpSpPr>
      <p:grpSpPr>
        <a:xfrm>
          <a:off x="0" y="0"/>
          <a:ext cx="0" cy="0"/>
          <a:chOff x="0" y="0"/>
          <a:chExt cx="0" cy="0"/>
        </a:xfrm>
      </p:grpSpPr>
      <p:sp>
        <p:nvSpPr>
          <p:cNvPr id="8208" name="Google Shape;8208;p4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9" name="Google Shape;8209;p4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đơn giản để vẽ biểu đồ Bar bằng thư viện Matplotlib.</a:t>
            </a:r>
            <a:endParaRPr/>
          </a:p>
        </p:txBody>
      </p:sp>
      <p:sp>
        <p:nvSpPr>
          <p:cNvPr id="8210" name="Google Shape;8210;p4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9" name="Shape 8219"/>
        <p:cNvGrpSpPr/>
        <p:nvPr/>
      </p:nvGrpSpPr>
      <p:grpSpPr>
        <a:xfrm>
          <a:off x="0" y="0"/>
          <a:ext cx="0" cy="0"/>
          <a:chOff x="0" y="0"/>
          <a:chExt cx="0" cy="0"/>
        </a:xfrm>
      </p:grpSpPr>
      <p:sp>
        <p:nvSpPr>
          <p:cNvPr id="8220" name="Google Shape;8220;p4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1" name="Google Shape;8221;p4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đơn giản để vẽ Biểu đồ bằng thư viện Matplotlib.</a:t>
            </a:r>
            <a:endParaRPr/>
          </a:p>
        </p:txBody>
      </p:sp>
      <p:sp>
        <p:nvSpPr>
          <p:cNvPr id="8222" name="Google Shape;8222;p4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0" name="Shape 8230"/>
        <p:cNvGrpSpPr/>
        <p:nvPr/>
      </p:nvGrpSpPr>
      <p:grpSpPr>
        <a:xfrm>
          <a:off x="0" y="0"/>
          <a:ext cx="0" cy="0"/>
          <a:chOff x="0" y="0"/>
          <a:chExt cx="0" cy="0"/>
        </a:xfrm>
      </p:grpSpPr>
      <p:sp>
        <p:nvSpPr>
          <p:cNvPr id="8231" name="Google Shape;8231;p4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2" name="Google Shape;8232;p4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đơn giản để vẽ Biểu đồ bằng thư viện Matplotlib.</a:t>
            </a:r>
            <a:endParaRPr/>
          </a:p>
        </p:txBody>
      </p:sp>
      <p:sp>
        <p:nvSpPr>
          <p:cNvPr id="8233" name="Google Shape;8233;p4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1" name="Shape 8241"/>
        <p:cNvGrpSpPr/>
        <p:nvPr/>
      </p:nvGrpSpPr>
      <p:grpSpPr>
        <a:xfrm>
          <a:off x="0" y="0"/>
          <a:ext cx="0" cy="0"/>
          <a:chOff x="0" y="0"/>
          <a:chExt cx="0" cy="0"/>
        </a:xfrm>
      </p:grpSpPr>
      <p:sp>
        <p:nvSpPr>
          <p:cNvPr id="8242" name="Google Shape;8242;p4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3" name="Google Shape;8243;p4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44" name="Google Shape;8244;p4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2" name="Shape 8252"/>
        <p:cNvGrpSpPr/>
        <p:nvPr/>
      </p:nvGrpSpPr>
      <p:grpSpPr>
        <a:xfrm>
          <a:off x="0" y="0"/>
          <a:ext cx="0" cy="0"/>
          <a:chOff x="0" y="0"/>
          <a:chExt cx="0" cy="0"/>
        </a:xfrm>
      </p:grpSpPr>
      <p:sp>
        <p:nvSpPr>
          <p:cNvPr id="8253" name="Google Shape;8253;p4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4" name="Google Shape;8254;p4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55" name="Google Shape;8255;p4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3" name="Shape 8263"/>
        <p:cNvGrpSpPr/>
        <p:nvPr/>
      </p:nvGrpSpPr>
      <p:grpSpPr>
        <a:xfrm>
          <a:off x="0" y="0"/>
          <a:ext cx="0" cy="0"/>
          <a:chOff x="0" y="0"/>
          <a:chExt cx="0" cy="0"/>
        </a:xfrm>
      </p:grpSpPr>
      <p:sp>
        <p:nvSpPr>
          <p:cNvPr id="8264" name="Google Shape;8264;p4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5" name="Google Shape;8265;p4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66" name="Google Shape;8266;p4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23" name="Google Shape;112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4" name="Shape 8274"/>
        <p:cNvGrpSpPr/>
        <p:nvPr/>
      </p:nvGrpSpPr>
      <p:grpSpPr>
        <a:xfrm>
          <a:off x="0" y="0"/>
          <a:ext cx="0" cy="0"/>
          <a:chOff x="0" y="0"/>
          <a:chExt cx="0" cy="0"/>
        </a:xfrm>
      </p:grpSpPr>
      <p:sp>
        <p:nvSpPr>
          <p:cNvPr id="8275" name="Google Shape;8275;p4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6" name="Google Shape;8276;p4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77" name="Google Shape;8277;p4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5" name="Shape 8285"/>
        <p:cNvGrpSpPr/>
        <p:nvPr/>
      </p:nvGrpSpPr>
      <p:grpSpPr>
        <a:xfrm>
          <a:off x="0" y="0"/>
          <a:ext cx="0" cy="0"/>
          <a:chOff x="0" y="0"/>
          <a:chExt cx="0" cy="0"/>
        </a:xfrm>
      </p:grpSpPr>
      <p:sp>
        <p:nvSpPr>
          <p:cNvPr id="8286" name="Google Shape;8286;p4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7" name="Google Shape;8287;p4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88" name="Google Shape;8288;p4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6" name="Shape 8296"/>
        <p:cNvGrpSpPr/>
        <p:nvPr/>
      </p:nvGrpSpPr>
      <p:grpSpPr>
        <a:xfrm>
          <a:off x="0" y="0"/>
          <a:ext cx="0" cy="0"/>
          <a:chOff x="0" y="0"/>
          <a:chExt cx="0" cy="0"/>
        </a:xfrm>
      </p:grpSpPr>
      <p:sp>
        <p:nvSpPr>
          <p:cNvPr id="8297" name="Google Shape;8297;p4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8" name="Google Shape;8298;p4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299" name="Google Shape;8299;p4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7" name="Shape 8307"/>
        <p:cNvGrpSpPr/>
        <p:nvPr/>
      </p:nvGrpSpPr>
      <p:grpSpPr>
        <a:xfrm>
          <a:off x="0" y="0"/>
          <a:ext cx="0" cy="0"/>
          <a:chOff x="0" y="0"/>
          <a:chExt cx="0" cy="0"/>
        </a:xfrm>
      </p:grpSpPr>
      <p:sp>
        <p:nvSpPr>
          <p:cNvPr id="8308" name="Google Shape;8308;p4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9" name="Google Shape;8309;p4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310" name="Google Shape;8310;p4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8" name="Shape 8318"/>
        <p:cNvGrpSpPr/>
        <p:nvPr/>
      </p:nvGrpSpPr>
      <p:grpSpPr>
        <a:xfrm>
          <a:off x="0" y="0"/>
          <a:ext cx="0" cy="0"/>
          <a:chOff x="0" y="0"/>
          <a:chExt cx="0" cy="0"/>
        </a:xfrm>
      </p:grpSpPr>
      <p:sp>
        <p:nvSpPr>
          <p:cNvPr id="8319" name="Google Shape;8319;p4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0" name="Google Shape;8320;p4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p:txBody>
      </p:sp>
      <p:sp>
        <p:nvSpPr>
          <p:cNvPr id="8321" name="Google Shape;8321;p4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9" name="Shape 8329"/>
        <p:cNvGrpSpPr/>
        <p:nvPr/>
      </p:nvGrpSpPr>
      <p:grpSpPr>
        <a:xfrm>
          <a:off x="0" y="0"/>
          <a:ext cx="0" cy="0"/>
          <a:chOff x="0" y="0"/>
          <a:chExt cx="0" cy="0"/>
        </a:xfrm>
      </p:grpSpPr>
      <p:sp>
        <p:nvSpPr>
          <p:cNvPr id="8330" name="Google Shape;8330;p4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1" name="Google Shape;8331;p4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32" name="Google Shape;8332;p4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0" name="Shape 8340"/>
        <p:cNvGrpSpPr/>
        <p:nvPr/>
      </p:nvGrpSpPr>
      <p:grpSpPr>
        <a:xfrm>
          <a:off x="0" y="0"/>
          <a:ext cx="0" cy="0"/>
          <a:chOff x="0" y="0"/>
          <a:chExt cx="0" cy="0"/>
        </a:xfrm>
      </p:grpSpPr>
      <p:sp>
        <p:nvSpPr>
          <p:cNvPr id="8341" name="Google Shape;8341;p4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2" name="Google Shape;8342;p4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43" name="Google Shape;8343;p4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1" name="Shape 8351"/>
        <p:cNvGrpSpPr/>
        <p:nvPr/>
      </p:nvGrpSpPr>
      <p:grpSpPr>
        <a:xfrm>
          <a:off x="0" y="0"/>
          <a:ext cx="0" cy="0"/>
          <a:chOff x="0" y="0"/>
          <a:chExt cx="0" cy="0"/>
        </a:xfrm>
      </p:grpSpPr>
      <p:sp>
        <p:nvSpPr>
          <p:cNvPr id="8352" name="Google Shape;8352;p4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3" name="Google Shape;8353;p4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54" name="Google Shape;8354;p4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2" name="Shape 8362"/>
        <p:cNvGrpSpPr/>
        <p:nvPr/>
      </p:nvGrpSpPr>
      <p:grpSpPr>
        <a:xfrm>
          <a:off x="0" y="0"/>
          <a:ext cx="0" cy="0"/>
          <a:chOff x="0" y="0"/>
          <a:chExt cx="0" cy="0"/>
        </a:xfrm>
      </p:grpSpPr>
      <p:sp>
        <p:nvSpPr>
          <p:cNvPr id="8363" name="Google Shape;8363;p4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4" name="Google Shape;8364;p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65" name="Google Shape;8365;p4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3" name="Shape 8373"/>
        <p:cNvGrpSpPr/>
        <p:nvPr/>
      </p:nvGrpSpPr>
      <p:grpSpPr>
        <a:xfrm>
          <a:off x="0" y="0"/>
          <a:ext cx="0" cy="0"/>
          <a:chOff x="0" y="0"/>
          <a:chExt cx="0" cy="0"/>
        </a:xfrm>
      </p:grpSpPr>
      <p:sp>
        <p:nvSpPr>
          <p:cNvPr id="8374" name="Google Shape;8374;p4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5" name="Google Shape;8375;p4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76" name="Google Shape;8376;p4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35" name="Google Shape;113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4" name="Shape 8384"/>
        <p:cNvGrpSpPr/>
        <p:nvPr/>
      </p:nvGrpSpPr>
      <p:grpSpPr>
        <a:xfrm>
          <a:off x="0" y="0"/>
          <a:ext cx="0" cy="0"/>
          <a:chOff x="0" y="0"/>
          <a:chExt cx="0" cy="0"/>
        </a:xfrm>
      </p:grpSpPr>
      <p:sp>
        <p:nvSpPr>
          <p:cNvPr id="8385" name="Google Shape;8385;p4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6" name="Google Shape;8386;p4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Như thể hiện trong ví dụ này, thật dễ dàng để vẽ Boxplots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87" name="Google Shape;8387;p4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5" name="Shape 8395"/>
        <p:cNvGrpSpPr/>
        <p:nvPr/>
      </p:nvGrpSpPr>
      <p:grpSpPr>
        <a:xfrm>
          <a:off x="0" y="0"/>
          <a:ext cx="0" cy="0"/>
          <a:chOff x="0" y="0"/>
          <a:chExt cx="0" cy="0"/>
        </a:xfrm>
      </p:grpSpPr>
      <p:sp>
        <p:nvSpPr>
          <p:cNvPr id="8396" name="Google Shape;8396;p4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7" name="Google Shape;8397;p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Đây là một phần danh sách các đối số cho hàm plot().</a:t>
            </a:r>
            <a:endParaRPr/>
          </a:p>
        </p:txBody>
      </p:sp>
      <p:sp>
        <p:nvSpPr>
          <p:cNvPr id="8398" name="Google Shape;8398;p4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6" name="Shape 8406"/>
        <p:cNvGrpSpPr/>
        <p:nvPr/>
      </p:nvGrpSpPr>
      <p:grpSpPr>
        <a:xfrm>
          <a:off x="0" y="0"/>
          <a:ext cx="0" cy="0"/>
          <a:chOff x="0" y="0"/>
          <a:chExt cx="0" cy="0"/>
        </a:xfrm>
      </p:grpSpPr>
      <p:sp>
        <p:nvSpPr>
          <p:cNvPr id="8407" name="Google Shape;8407;p4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8" name="Google Shape;8408;p4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Bảng này hiển thị một số giá trị có thể có của đối số kiểu </a:t>
            </a:r>
            <a:r>
              <a:rPr b="1" lang="en-US"/>
              <a:t>đường</a:t>
            </a:r>
            <a:r>
              <a:rPr lang="en-US"/>
              <a:t> của hàm plot().</a:t>
            </a:r>
            <a:endParaRPr/>
          </a:p>
        </p:txBody>
      </p:sp>
      <p:sp>
        <p:nvSpPr>
          <p:cNvPr id="8409" name="Google Shape;8409;p4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7" name="Shape 8417"/>
        <p:cNvGrpSpPr/>
        <p:nvPr/>
      </p:nvGrpSpPr>
      <p:grpSpPr>
        <a:xfrm>
          <a:off x="0" y="0"/>
          <a:ext cx="0" cy="0"/>
          <a:chOff x="0" y="0"/>
          <a:chExt cx="0" cy="0"/>
        </a:xfrm>
      </p:grpSpPr>
      <p:sp>
        <p:nvSpPr>
          <p:cNvPr id="8418" name="Google Shape;8418;p4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9" name="Google Shape;8419;p4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Bảng này hiển thị một số giá trị có thể có của đối số </a:t>
            </a:r>
            <a:r>
              <a:rPr b="1" lang="en-US"/>
              <a:t>đánh dấu </a:t>
            </a:r>
            <a:r>
              <a:rPr lang="en-US"/>
              <a:t>của hàm plot().</a:t>
            </a:r>
            <a:endParaRPr/>
          </a:p>
        </p:txBody>
      </p:sp>
      <p:sp>
        <p:nvSpPr>
          <p:cNvPr id="8420" name="Google Shape;8420;p4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8" name="Shape 8428"/>
        <p:cNvGrpSpPr/>
        <p:nvPr/>
      </p:nvGrpSpPr>
      <p:grpSpPr>
        <a:xfrm>
          <a:off x="0" y="0"/>
          <a:ext cx="0" cy="0"/>
          <a:chOff x="0" y="0"/>
          <a:chExt cx="0" cy="0"/>
        </a:xfrm>
      </p:grpSpPr>
      <p:sp>
        <p:nvSpPr>
          <p:cNvPr id="8429" name="Google Shape;8429;p4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0" name="Google Shape;8430;p4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Cách lập biểu đồ này có vẻ phức tạp hơn một chút mà không có lợi ích rõ ràng.</a:t>
            </a:r>
            <a:endParaRPr/>
          </a:p>
          <a:p>
            <a:pPr indent="0" lvl="0" marL="0" marR="0" rtl="0" algn="l">
              <a:lnSpc>
                <a:spcPct val="100000"/>
              </a:lnSpc>
              <a:spcBef>
                <a:spcPts val="0"/>
              </a:spcBef>
              <a:spcAft>
                <a:spcPts val="0"/>
              </a:spcAft>
              <a:buClr>
                <a:schemeClr val="dk1"/>
              </a:buClr>
              <a:buSzPts val="1200"/>
              <a:buFont typeface="Malgun Gothic"/>
              <a:buNone/>
            </a:pPr>
            <a:r>
              <a:rPr lang="en-US"/>
              <a:t>Tuy nhiên, bằng cách sử dụng các đối tượng hình, bạn có nhiều quyền kiểm soát hơn đối với đồ họa như bạn sẽ thấy trong các trang trình bày sau.</a:t>
            </a:r>
            <a:endParaRPr/>
          </a:p>
        </p:txBody>
      </p:sp>
      <p:sp>
        <p:nvSpPr>
          <p:cNvPr id="8431" name="Google Shape;8431;p4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0" name="Shape 8440"/>
        <p:cNvGrpSpPr/>
        <p:nvPr/>
      </p:nvGrpSpPr>
      <p:grpSpPr>
        <a:xfrm>
          <a:off x="0" y="0"/>
          <a:ext cx="0" cy="0"/>
          <a:chOff x="0" y="0"/>
          <a:chExt cx="0" cy="0"/>
        </a:xfrm>
      </p:grpSpPr>
      <p:sp>
        <p:nvSpPr>
          <p:cNvPr id="8441" name="Google Shape;8441;p4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2" name="Google Shape;8442;p4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43" name="Google Shape;8443;p4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1" name="Shape 8451"/>
        <p:cNvGrpSpPr/>
        <p:nvPr/>
      </p:nvGrpSpPr>
      <p:grpSpPr>
        <a:xfrm>
          <a:off x="0" y="0"/>
          <a:ext cx="0" cy="0"/>
          <a:chOff x="0" y="0"/>
          <a:chExt cx="0" cy="0"/>
        </a:xfrm>
      </p:grpSpPr>
      <p:sp>
        <p:nvSpPr>
          <p:cNvPr id="8452" name="Google Shape;8452;p4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3" name="Google Shape;8453;p4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54" name="Google Shape;8454;p4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2" name="Shape 8462"/>
        <p:cNvGrpSpPr/>
        <p:nvPr/>
      </p:nvGrpSpPr>
      <p:grpSpPr>
        <a:xfrm>
          <a:off x="0" y="0"/>
          <a:ext cx="0" cy="0"/>
          <a:chOff x="0" y="0"/>
          <a:chExt cx="0" cy="0"/>
        </a:xfrm>
      </p:grpSpPr>
      <p:sp>
        <p:nvSpPr>
          <p:cNvPr id="8463" name="Google Shape;8463;p4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4" name="Google Shape;8464;p4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65" name="Google Shape;8465;p4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3" name="Shape 8473"/>
        <p:cNvGrpSpPr/>
        <p:nvPr/>
      </p:nvGrpSpPr>
      <p:grpSpPr>
        <a:xfrm>
          <a:off x="0" y="0"/>
          <a:ext cx="0" cy="0"/>
          <a:chOff x="0" y="0"/>
          <a:chExt cx="0" cy="0"/>
        </a:xfrm>
      </p:grpSpPr>
      <p:sp>
        <p:nvSpPr>
          <p:cNvPr id="8474" name="Google Shape;8474;p4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5" name="Google Shape;8475;p4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76" name="Google Shape;8476;p4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4" name="Shape 8484"/>
        <p:cNvGrpSpPr/>
        <p:nvPr/>
      </p:nvGrpSpPr>
      <p:grpSpPr>
        <a:xfrm>
          <a:off x="0" y="0"/>
          <a:ext cx="0" cy="0"/>
          <a:chOff x="0" y="0"/>
          <a:chExt cx="0" cy="0"/>
        </a:xfrm>
      </p:grpSpPr>
      <p:sp>
        <p:nvSpPr>
          <p:cNvPr id="8485" name="Google Shape;8485;p4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6" name="Google Shape;8486;p4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87" name="Google Shape;8487;p4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48" name="Google Shape;114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5" name="Shape 8495"/>
        <p:cNvGrpSpPr/>
        <p:nvPr/>
      </p:nvGrpSpPr>
      <p:grpSpPr>
        <a:xfrm>
          <a:off x="0" y="0"/>
          <a:ext cx="0" cy="0"/>
          <a:chOff x="0" y="0"/>
          <a:chExt cx="0" cy="0"/>
        </a:xfrm>
      </p:grpSpPr>
      <p:sp>
        <p:nvSpPr>
          <p:cNvPr id="8496" name="Google Shape;8496;p4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7" name="Google Shape;8497;p4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498" name="Google Shape;8498;p4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7" name="Shape 8507"/>
        <p:cNvGrpSpPr/>
        <p:nvPr/>
      </p:nvGrpSpPr>
      <p:grpSpPr>
        <a:xfrm>
          <a:off x="0" y="0"/>
          <a:ext cx="0" cy="0"/>
          <a:chOff x="0" y="0"/>
          <a:chExt cx="0" cy="0"/>
        </a:xfrm>
      </p:grpSpPr>
      <p:sp>
        <p:nvSpPr>
          <p:cNvPr id="8508" name="Google Shape;8508;p4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9" name="Google Shape;8509;p4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10" name="Google Shape;8510;p4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8" name="Shape 8518"/>
        <p:cNvGrpSpPr/>
        <p:nvPr/>
      </p:nvGrpSpPr>
      <p:grpSpPr>
        <a:xfrm>
          <a:off x="0" y="0"/>
          <a:ext cx="0" cy="0"/>
          <a:chOff x="0" y="0"/>
          <a:chExt cx="0" cy="0"/>
        </a:xfrm>
      </p:grpSpPr>
      <p:sp>
        <p:nvSpPr>
          <p:cNvPr id="8519" name="Google Shape;8519;p4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0" name="Google Shape;8520;p4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21" name="Google Shape;8521;p4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9" name="Shape 8529"/>
        <p:cNvGrpSpPr/>
        <p:nvPr/>
      </p:nvGrpSpPr>
      <p:grpSpPr>
        <a:xfrm>
          <a:off x="0" y="0"/>
          <a:ext cx="0" cy="0"/>
          <a:chOff x="0" y="0"/>
          <a:chExt cx="0" cy="0"/>
        </a:xfrm>
      </p:grpSpPr>
      <p:sp>
        <p:nvSpPr>
          <p:cNvPr id="8530" name="Google Shape;8530;p4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1" name="Google Shape;8531;p4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Cho đến giờ, bạn đã bao quát phần trực quan hóa bằng thư viện Matplotlib.</a:t>
            </a:r>
            <a:endParaRPr/>
          </a:p>
          <a:p>
            <a:pPr indent="0" lvl="0" marL="0" marR="0" rtl="0" algn="l">
              <a:lnSpc>
                <a:spcPct val="100000"/>
              </a:lnSpc>
              <a:spcBef>
                <a:spcPts val="0"/>
              </a:spcBef>
              <a:spcAft>
                <a:spcPts val="0"/>
              </a:spcAft>
              <a:buClr>
                <a:schemeClr val="dk1"/>
              </a:buClr>
              <a:buSzPts val="1200"/>
              <a:buFont typeface="Malgun Gothic"/>
              <a:buNone/>
            </a:pPr>
            <a:r>
              <a:rPr lang="en-US"/>
              <a:t>Bây giờ, bạn quay lại thư viện pandas (có pandas!) để hình dung.</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xuất trực tiếp hình ảnh trực quan từ Sê-ri hoặc Khung dữ liệu như trong ví dụ này.</a:t>
            </a:r>
            <a:endParaRPr/>
          </a:p>
        </p:txBody>
      </p:sp>
      <p:sp>
        <p:nvSpPr>
          <p:cNvPr id="8532" name="Google Shape;8532;p4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1" name="Shape 8541"/>
        <p:cNvGrpSpPr/>
        <p:nvPr/>
      </p:nvGrpSpPr>
      <p:grpSpPr>
        <a:xfrm>
          <a:off x="0" y="0"/>
          <a:ext cx="0" cy="0"/>
          <a:chOff x="0" y="0"/>
          <a:chExt cx="0" cy="0"/>
        </a:xfrm>
      </p:grpSpPr>
      <p:sp>
        <p:nvSpPr>
          <p:cNvPr id="8542" name="Google Shape;8542;p4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3" name="Google Shape;8543;p4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khác trong đó bạn vẽ Biểu đồ trực tiếp từ Khung dữ liệu.</a:t>
            </a:r>
            <a:endParaRPr/>
          </a:p>
        </p:txBody>
      </p:sp>
      <p:sp>
        <p:nvSpPr>
          <p:cNvPr id="8544" name="Google Shape;8544;p4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2" name="Shape 8552"/>
        <p:cNvGrpSpPr/>
        <p:nvPr/>
      </p:nvGrpSpPr>
      <p:grpSpPr>
        <a:xfrm>
          <a:off x="0" y="0"/>
          <a:ext cx="0" cy="0"/>
          <a:chOff x="0" y="0"/>
          <a:chExt cx="0" cy="0"/>
        </a:xfrm>
      </p:grpSpPr>
      <p:sp>
        <p:nvSpPr>
          <p:cNvPr id="8553" name="Google Shape;8553;p4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4" name="Google Shape;8554;p4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55" name="Google Shape;8555;p4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3" name="Shape 8563"/>
        <p:cNvGrpSpPr/>
        <p:nvPr/>
      </p:nvGrpSpPr>
      <p:grpSpPr>
        <a:xfrm>
          <a:off x="0" y="0"/>
          <a:ext cx="0" cy="0"/>
          <a:chOff x="0" y="0"/>
          <a:chExt cx="0" cy="0"/>
        </a:xfrm>
      </p:grpSpPr>
      <p:sp>
        <p:nvSpPr>
          <p:cNvPr id="8564" name="Google Shape;8564;p4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5" name="Google Shape;8565;p4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66" name="Google Shape;8566;p4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4" name="Shape 8574"/>
        <p:cNvGrpSpPr/>
        <p:nvPr/>
      </p:nvGrpSpPr>
      <p:grpSpPr>
        <a:xfrm>
          <a:off x="0" y="0"/>
          <a:ext cx="0" cy="0"/>
          <a:chOff x="0" y="0"/>
          <a:chExt cx="0" cy="0"/>
        </a:xfrm>
      </p:grpSpPr>
      <p:sp>
        <p:nvSpPr>
          <p:cNvPr id="8575" name="Google Shape;8575;p4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6" name="Google Shape;8576;p4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77" name="Google Shape;8577;p4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5" name="Shape 8585"/>
        <p:cNvGrpSpPr/>
        <p:nvPr/>
      </p:nvGrpSpPr>
      <p:grpSpPr>
        <a:xfrm>
          <a:off x="0" y="0"/>
          <a:ext cx="0" cy="0"/>
          <a:chOff x="0" y="0"/>
          <a:chExt cx="0" cy="0"/>
        </a:xfrm>
      </p:grpSpPr>
      <p:sp>
        <p:nvSpPr>
          <p:cNvPr id="8586" name="Google Shape;8586;p4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7" name="Google Shape;8587;p4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88" name="Google Shape;8588;p4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6" name="Shape 8596"/>
        <p:cNvGrpSpPr/>
        <p:nvPr/>
      </p:nvGrpSpPr>
      <p:grpSpPr>
        <a:xfrm>
          <a:off x="0" y="0"/>
          <a:ext cx="0" cy="0"/>
          <a:chOff x="0" y="0"/>
          <a:chExt cx="0" cy="0"/>
        </a:xfrm>
      </p:grpSpPr>
      <p:sp>
        <p:nvSpPr>
          <p:cNvPr id="8597" name="Google Shape;8597;p4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8" name="Google Shape;8598;p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99" name="Google Shape;8599;p4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65" name="Google Shape;116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7" name="Shape 8607"/>
        <p:cNvGrpSpPr/>
        <p:nvPr/>
      </p:nvGrpSpPr>
      <p:grpSpPr>
        <a:xfrm>
          <a:off x="0" y="0"/>
          <a:ext cx="0" cy="0"/>
          <a:chOff x="0" y="0"/>
          <a:chExt cx="0" cy="0"/>
        </a:xfrm>
      </p:grpSpPr>
      <p:sp>
        <p:nvSpPr>
          <p:cNvPr id="8608" name="Google Shape;8608;p4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9" name="Google Shape;8609;p4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610" name="Google Shape;8610;p4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8" name="Shape 8618"/>
        <p:cNvGrpSpPr/>
        <p:nvPr/>
      </p:nvGrpSpPr>
      <p:grpSpPr>
        <a:xfrm>
          <a:off x="0" y="0"/>
          <a:ext cx="0" cy="0"/>
          <a:chOff x="0" y="0"/>
          <a:chExt cx="0" cy="0"/>
        </a:xfrm>
      </p:grpSpPr>
      <p:sp>
        <p:nvSpPr>
          <p:cNvPr id="8619" name="Google Shape;8619;p4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0" name="Google Shape;8620;p4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VỀ NỘI DUNG</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chuyển sang một thư viện được thiết kế riêng cho đồ họa, Matplotlib. Bạn thử các kiểu trực quan cơ bản.</a:t>
            </a:r>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ex_0111.ipynb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Khái niệm cơ bản về trực quan hóa Matplotlib.</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Bar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Biểu đồ.</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Box plot.</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Biểu đồ đường.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Scatter plot 1.</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Scatter plot 2.</a:t>
            </a:r>
            <a:endParaRPr i="1" sz="1000">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8621" name="Google Shape;8621;p4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3" name="Shape 8633"/>
        <p:cNvGrpSpPr/>
        <p:nvPr/>
      </p:nvGrpSpPr>
      <p:grpSpPr>
        <a:xfrm>
          <a:off x="0" y="0"/>
          <a:ext cx="0" cy="0"/>
          <a:chOff x="0" y="0"/>
          <a:chExt cx="0" cy="0"/>
        </a:xfrm>
      </p:grpSpPr>
      <p:sp>
        <p:nvSpPr>
          <p:cNvPr id="8634" name="Google Shape;8634;p4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5" name="Google Shape;8635;p4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VỀ NỘI DUNG</a:t>
            </a:r>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thực tế này, bạn áp dụng các tính năng nâng cao hơn của Matplotlib để nâng cao và tùy chỉnh đồ họa của chúng tôi.</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ex_0112.ipynb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Matplotlib với các đối tượng.</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Trực quan hóa với đối tượng hình.</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Nhiều ô trong cùng một trục.</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Nhiều ô trong các trục riêng biệt</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Nhiều ô trong một mảng các trục.</a:t>
            </a:r>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8636" name="Google Shape;8636;p4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p4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0" name="Google Shape;8650;p4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8651" name="Google Shape;8651;p4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6" name="Shape 8666"/>
        <p:cNvGrpSpPr/>
        <p:nvPr/>
      </p:nvGrpSpPr>
      <p:grpSpPr>
        <a:xfrm>
          <a:off x="0" y="0"/>
          <a:ext cx="0" cy="0"/>
          <a:chOff x="0" y="0"/>
          <a:chExt cx="0" cy="0"/>
        </a:xfrm>
      </p:grpSpPr>
      <p:sp>
        <p:nvSpPr>
          <p:cNvPr id="8667" name="Google Shape;8667;p4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8" name="Google Shape;8668;p4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Seaborn là một thư viện trực quan cấp cao và mạnh mẽ dựa trên Matplotlib.</a:t>
            </a:r>
            <a:endParaRPr/>
          </a:p>
          <a:p>
            <a:pPr indent="0" lvl="0" marL="0" marR="0" rtl="0" algn="l">
              <a:lnSpc>
                <a:spcPct val="100000"/>
              </a:lnSpc>
              <a:spcBef>
                <a:spcPts val="0"/>
              </a:spcBef>
              <a:spcAft>
                <a:spcPts val="0"/>
              </a:spcAft>
              <a:buClr>
                <a:schemeClr val="dk1"/>
              </a:buClr>
              <a:buSzPts val="1200"/>
              <a:buFont typeface="Malgun Gothic"/>
              <a:buNone/>
            </a:pPr>
            <a:r>
              <a:rPr lang="en-US"/>
              <a:t>Thư viện này cung cấp nhiều kiểu trực quan hóa khác nhau vượt ra ngoài cơ bản mà bạn đã trình bày cho đến nay.</a:t>
            </a:r>
            <a:endParaRPr/>
          </a:p>
        </p:txBody>
      </p:sp>
      <p:sp>
        <p:nvSpPr>
          <p:cNvPr id="8669" name="Google Shape;8669;p4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7" name="Shape 8677"/>
        <p:cNvGrpSpPr/>
        <p:nvPr/>
      </p:nvGrpSpPr>
      <p:grpSpPr>
        <a:xfrm>
          <a:off x="0" y="0"/>
          <a:ext cx="0" cy="0"/>
          <a:chOff x="0" y="0"/>
          <a:chExt cx="0" cy="0"/>
        </a:xfrm>
      </p:grpSpPr>
      <p:sp>
        <p:nvSpPr>
          <p:cNvPr id="8678" name="Google Shape;8678;p4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9" name="Google Shape;8679;p4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khác mà bạn vẽ Biểu đồ trực tiếp từ DataFrame.</a:t>
            </a:r>
            <a:endParaRPr/>
          </a:p>
        </p:txBody>
      </p:sp>
      <p:sp>
        <p:nvSpPr>
          <p:cNvPr id="8680" name="Google Shape;8680;p4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0" name="Shape 8690"/>
        <p:cNvGrpSpPr/>
        <p:nvPr/>
      </p:nvGrpSpPr>
      <p:grpSpPr>
        <a:xfrm>
          <a:off x="0" y="0"/>
          <a:ext cx="0" cy="0"/>
          <a:chOff x="0" y="0"/>
          <a:chExt cx="0" cy="0"/>
        </a:xfrm>
      </p:grpSpPr>
      <p:sp>
        <p:nvSpPr>
          <p:cNvPr id="8691" name="Google Shape;8691;p4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2" name="Google Shape;8692;p4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693" name="Google Shape;8693;p4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3" name="Shape 8703"/>
        <p:cNvGrpSpPr/>
        <p:nvPr/>
      </p:nvGrpSpPr>
      <p:grpSpPr>
        <a:xfrm>
          <a:off x="0" y="0"/>
          <a:ext cx="0" cy="0"/>
          <a:chOff x="0" y="0"/>
          <a:chExt cx="0" cy="0"/>
        </a:xfrm>
      </p:grpSpPr>
      <p:sp>
        <p:nvSpPr>
          <p:cNvPr id="8704" name="Google Shape;8704;p4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5" name="Google Shape;8705;p4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06" name="Google Shape;8706;p4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5" name="Shape 8715"/>
        <p:cNvGrpSpPr/>
        <p:nvPr/>
      </p:nvGrpSpPr>
      <p:grpSpPr>
        <a:xfrm>
          <a:off x="0" y="0"/>
          <a:ext cx="0" cy="0"/>
          <a:chOff x="0" y="0"/>
          <a:chExt cx="0" cy="0"/>
        </a:xfrm>
      </p:grpSpPr>
      <p:sp>
        <p:nvSpPr>
          <p:cNvPr id="8716" name="Google Shape;8716;p4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7" name="Google Shape;8717;p4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18" name="Google Shape;8718;p4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7" name="Shape 8727"/>
        <p:cNvGrpSpPr/>
        <p:nvPr/>
      </p:nvGrpSpPr>
      <p:grpSpPr>
        <a:xfrm>
          <a:off x="0" y="0"/>
          <a:ext cx="0" cy="0"/>
          <a:chOff x="0" y="0"/>
          <a:chExt cx="0" cy="0"/>
        </a:xfrm>
      </p:grpSpPr>
      <p:sp>
        <p:nvSpPr>
          <p:cNvPr id="8728" name="Google Shape;8728;p4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9" name="Google Shape;8729;p4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30" name="Google Shape;8730;p4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187" name="Google Shape;118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9" name="Shape 8739"/>
        <p:cNvGrpSpPr/>
        <p:nvPr/>
      </p:nvGrpSpPr>
      <p:grpSpPr>
        <a:xfrm>
          <a:off x="0" y="0"/>
          <a:ext cx="0" cy="0"/>
          <a:chOff x="0" y="0"/>
          <a:chExt cx="0" cy="0"/>
        </a:xfrm>
      </p:grpSpPr>
      <p:sp>
        <p:nvSpPr>
          <p:cNvPr id="8740" name="Google Shape;8740;p4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1" name="Google Shape;8741;p4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42" name="Google Shape;8742;p4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1" name="Shape 8751"/>
        <p:cNvGrpSpPr/>
        <p:nvPr/>
      </p:nvGrpSpPr>
      <p:grpSpPr>
        <a:xfrm>
          <a:off x="0" y="0"/>
          <a:ext cx="0" cy="0"/>
          <a:chOff x="0" y="0"/>
          <a:chExt cx="0" cy="0"/>
        </a:xfrm>
      </p:grpSpPr>
      <p:sp>
        <p:nvSpPr>
          <p:cNvPr id="8752" name="Google Shape;8752;p4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3" name="Google Shape;8753;p4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54" name="Google Shape;8754;p4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4" name="Shape 8764"/>
        <p:cNvGrpSpPr/>
        <p:nvPr/>
      </p:nvGrpSpPr>
      <p:grpSpPr>
        <a:xfrm>
          <a:off x="0" y="0"/>
          <a:ext cx="0" cy="0"/>
          <a:chOff x="0" y="0"/>
          <a:chExt cx="0" cy="0"/>
        </a:xfrm>
      </p:grpSpPr>
      <p:sp>
        <p:nvSpPr>
          <p:cNvPr id="8765" name="Google Shape;8765;p4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6" name="Google Shape;8766;p4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8767" name="Google Shape;8767;p4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7" name="Shape 8777"/>
        <p:cNvGrpSpPr/>
        <p:nvPr/>
      </p:nvGrpSpPr>
      <p:grpSpPr>
        <a:xfrm>
          <a:off x="0" y="0"/>
          <a:ext cx="0" cy="0"/>
          <a:chOff x="0" y="0"/>
          <a:chExt cx="0" cy="0"/>
        </a:xfrm>
      </p:grpSpPr>
      <p:sp>
        <p:nvSpPr>
          <p:cNvPr id="8778" name="Google Shape;8778;p4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9" name="Google Shape;8779;p4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80" name="Google Shape;8780;p4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0" name="Shape 8790"/>
        <p:cNvGrpSpPr/>
        <p:nvPr/>
      </p:nvGrpSpPr>
      <p:grpSpPr>
        <a:xfrm>
          <a:off x="0" y="0"/>
          <a:ext cx="0" cy="0"/>
          <a:chOff x="0" y="0"/>
          <a:chExt cx="0" cy="0"/>
        </a:xfrm>
      </p:grpSpPr>
      <p:sp>
        <p:nvSpPr>
          <p:cNvPr id="8791" name="Google Shape;8791;p4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2" name="Google Shape;8792;p4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93" name="Google Shape;8793;p4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3" name="Shape 8803"/>
        <p:cNvGrpSpPr/>
        <p:nvPr/>
      </p:nvGrpSpPr>
      <p:grpSpPr>
        <a:xfrm>
          <a:off x="0" y="0"/>
          <a:ext cx="0" cy="0"/>
          <a:chOff x="0" y="0"/>
          <a:chExt cx="0" cy="0"/>
        </a:xfrm>
      </p:grpSpPr>
      <p:sp>
        <p:nvSpPr>
          <p:cNvPr id="8804" name="Google Shape;8804;p4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5" name="Google Shape;8805;p4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06" name="Google Shape;8806;p4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6" name="Shape 8816"/>
        <p:cNvGrpSpPr/>
        <p:nvPr/>
      </p:nvGrpSpPr>
      <p:grpSpPr>
        <a:xfrm>
          <a:off x="0" y="0"/>
          <a:ext cx="0" cy="0"/>
          <a:chOff x="0" y="0"/>
          <a:chExt cx="0" cy="0"/>
        </a:xfrm>
      </p:grpSpPr>
      <p:sp>
        <p:nvSpPr>
          <p:cNvPr id="8817" name="Google Shape;8817;p4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8" name="Google Shape;8818;p4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19" name="Google Shape;8819;p4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9" name="Shape 8829"/>
        <p:cNvGrpSpPr/>
        <p:nvPr/>
      </p:nvGrpSpPr>
      <p:grpSpPr>
        <a:xfrm>
          <a:off x="0" y="0"/>
          <a:ext cx="0" cy="0"/>
          <a:chOff x="0" y="0"/>
          <a:chExt cx="0" cy="0"/>
        </a:xfrm>
      </p:grpSpPr>
      <p:sp>
        <p:nvSpPr>
          <p:cNvPr id="8830" name="Google Shape;8830;p4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1" name="Google Shape;8831;p4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32" name="Google Shape;8832;p4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2" name="Shape 8842"/>
        <p:cNvGrpSpPr/>
        <p:nvPr/>
      </p:nvGrpSpPr>
      <p:grpSpPr>
        <a:xfrm>
          <a:off x="0" y="0"/>
          <a:ext cx="0" cy="0"/>
          <a:chOff x="0" y="0"/>
          <a:chExt cx="0" cy="0"/>
        </a:xfrm>
      </p:grpSpPr>
      <p:sp>
        <p:nvSpPr>
          <p:cNvPr id="8843" name="Google Shape;8843;p4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4" name="Google Shape;8844;p4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45" name="Google Shape;8845;p4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5" name="Shape 8855"/>
        <p:cNvGrpSpPr/>
        <p:nvPr/>
      </p:nvGrpSpPr>
      <p:grpSpPr>
        <a:xfrm>
          <a:off x="0" y="0"/>
          <a:ext cx="0" cy="0"/>
          <a:chOff x="0" y="0"/>
          <a:chExt cx="0" cy="0"/>
        </a:xfrm>
      </p:grpSpPr>
      <p:sp>
        <p:nvSpPr>
          <p:cNvPr id="8856" name="Google Shape;8856;p4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7" name="Google Shape;8857;p4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58" name="Google Shape;8858;p4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08" name="Google Shape;120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8" name="Shape 8868"/>
        <p:cNvGrpSpPr/>
        <p:nvPr/>
      </p:nvGrpSpPr>
      <p:grpSpPr>
        <a:xfrm>
          <a:off x="0" y="0"/>
          <a:ext cx="0" cy="0"/>
          <a:chOff x="0" y="0"/>
          <a:chExt cx="0" cy="0"/>
        </a:xfrm>
      </p:grpSpPr>
      <p:sp>
        <p:nvSpPr>
          <p:cNvPr id="8869" name="Google Shape;8869;p4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0" name="Google Shape;8870;p4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71" name="Google Shape;8871;p4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0" name="Shape 8880"/>
        <p:cNvGrpSpPr/>
        <p:nvPr/>
      </p:nvGrpSpPr>
      <p:grpSpPr>
        <a:xfrm>
          <a:off x="0" y="0"/>
          <a:ext cx="0" cy="0"/>
          <a:chOff x="0" y="0"/>
          <a:chExt cx="0" cy="0"/>
        </a:xfrm>
      </p:grpSpPr>
      <p:sp>
        <p:nvSpPr>
          <p:cNvPr id="8881" name="Google Shape;8881;p4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2" name="Google Shape;8882;p4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83" name="Google Shape;8883;p4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2" name="Shape 8892"/>
        <p:cNvGrpSpPr/>
        <p:nvPr/>
      </p:nvGrpSpPr>
      <p:grpSpPr>
        <a:xfrm>
          <a:off x="0" y="0"/>
          <a:ext cx="0" cy="0"/>
          <a:chOff x="0" y="0"/>
          <a:chExt cx="0" cy="0"/>
        </a:xfrm>
      </p:grpSpPr>
      <p:sp>
        <p:nvSpPr>
          <p:cNvPr id="8893" name="Google Shape;8893;p4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4" name="Google Shape;8894;p4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95" name="Google Shape;8895;p4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4" name="Shape 8904"/>
        <p:cNvGrpSpPr/>
        <p:nvPr/>
      </p:nvGrpSpPr>
      <p:grpSpPr>
        <a:xfrm>
          <a:off x="0" y="0"/>
          <a:ext cx="0" cy="0"/>
          <a:chOff x="0" y="0"/>
          <a:chExt cx="0" cy="0"/>
        </a:xfrm>
      </p:grpSpPr>
      <p:sp>
        <p:nvSpPr>
          <p:cNvPr id="8905" name="Google Shape;8905;p4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6" name="Google Shape;8906;p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07" name="Google Shape;8907;p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6" name="Shape 8916"/>
        <p:cNvGrpSpPr/>
        <p:nvPr/>
      </p:nvGrpSpPr>
      <p:grpSpPr>
        <a:xfrm>
          <a:off x="0" y="0"/>
          <a:ext cx="0" cy="0"/>
          <a:chOff x="0" y="0"/>
          <a:chExt cx="0" cy="0"/>
        </a:xfrm>
      </p:grpSpPr>
      <p:sp>
        <p:nvSpPr>
          <p:cNvPr id="8917" name="Google Shape;8917;p4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8" name="Google Shape;8918;p4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19" name="Google Shape;8919;p4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8" name="Shape 8928"/>
        <p:cNvGrpSpPr/>
        <p:nvPr/>
      </p:nvGrpSpPr>
      <p:grpSpPr>
        <a:xfrm>
          <a:off x="0" y="0"/>
          <a:ext cx="0" cy="0"/>
          <a:chOff x="0" y="0"/>
          <a:chExt cx="0" cy="0"/>
        </a:xfrm>
      </p:grpSpPr>
      <p:sp>
        <p:nvSpPr>
          <p:cNvPr id="8929" name="Google Shape;8929;p4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0" name="Google Shape;8930;p4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31" name="Google Shape;8931;p4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0" name="Shape 8940"/>
        <p:cNvGrpSpPr/>
        <p:nvPr/>
      </p:nvGrpSpPr>
      <p:grpSpPr>
        <a:xfrm>
          <a:off x="0" y="0"/>
          <a:ext cx="0" cy="0"/>
          <a:chOff x="0" y="0"/>
          <a:chExt cx="0" cy="0"/>
        </a:xfrm>
      </p:grpSpPr>
      <p:sp>
        <p:nvSpPr>
          <p:cNvPr id="8941" name="Google Shape;8941;p4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2" name="Google Shape;8942;p4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43" name="Google Shape;8943;p4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2" name="Shape 8952"/>
        <p:cNvGrpSpPr/>
        <p:nvPr/>
      </p:nvGrpSpPr>
      <p:grpSpPr>
        <a:xfrm>
          <a:off x="0" y="0"/>
          <a:ext cx="0" cy="0"/>
          <a:chOff x="0" y="0"/>
          <a:chExt cx="0" cy="0"/>
        </a:xfrm>
      </p:grpSpPr>
      <p:sp>
        <p:nvSpPr>
          <p:cNvPr id="8953" name="Google Shape;8953;p4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4" name="Google Shape;8954;p4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55" name="Google Shape;8955;p4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4" name="Shape 8964"/>
        <p:cNvGrpSpPr/>
        <p:nvPr/>
      </p:nvGrpSpPr>
      <p:grpSpPr>
        <a:xfrm>
          <a:off x="0" y="0"/>
          <a:ext cx="0" cy="0"/>
          <a:chOff x="0" y="0"/>
          <a:chExt cx="0" cy="0"/>
        </a:xfrm>
      </p:grpSpPr>
      <p:sp>
        <p:nvSpPr>
          <p:cNvPr id="8965" name="Google Shape;8965;p4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6" name="Google Shape;8966;p4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67" name="Google Shape;8967;p4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6" name="Shape 8976"/>
        <p:cNvGrpSpPr/>
        <p:nvPr/>
      </p:nvGrpSpPr>
      <p:grpSpPr>
        <a:xfrm>
          <a:off x="0" y="0"/>
          <a:ext cx="0" cy="0"/>
          <a:chOff x="0" y="0"/>
          <a:chExt cx="0" cy="0"/>
        </a:xfrm>
      </p:grpSpPr>
      <p:sp>
        <p:nvSpPr>
          <p:cNvPr id="8977" name="Google Shape;8977;p4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8" name="Google Shape;8978;p4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79" name="Google Shape;8979;p4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8" name="Google Shape;16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Google Shape;122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25" name="Google Shape;1225;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8" name="Shape 8988"/>
        <p:cNvGrpSpPr/>
        <p:nvPr/>
      </p:nvGrpSpPr>
      <p:grpSpPr>
        <a:xfrm>
          <a:off x="0" y="0"/>
          <a:ext cx="0" cy="0"/>
          <a:chOff x="0" y="0"/>
          <a:chExt cx="0" cy="0"/>
        </a:xfrm>
      </p:grpSpPr>
      <p:sp>
        <p:nvSpPr>
          <p:cNvPr id="8989" name="Google Shape;8989;p4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0" name="Google Shape;8990;p4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991" name="Google Shape;8991;p4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0" name="Shape 9000"/>
        <p:cNvGrpSpPr/>
        <p:nvPr/>
      </p:nvGrpSpPr>
      <p:grpSpPr>
        <a:xfrm>
          <a:off x="0" y="0"/>
          <a:ext cx="0" cy="0"/>
          <a:chOff x="0" y="0"/>
          <a:chExt cx="0" cy="0"/>
        </a:xfrm>
      </p:grpSpPr>
      <p:sp>
        <p:nvSpPr>
          <p:cNvPr id="9001" name="Google Shape;9001;p5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2" name="Google Shape;9002;p5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03" name="Google Shape;9003;p5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2" name="Shape 9012"/>
        <p:cNvGrpSpPr/>
        <p:nvPr/>
      </p:nvGrpSpPr>
      <p:grpSpPr>
        <a:xfrm>
          <a:off x="0" y="0"/>
          <a:ext cx="0" cy="0"/>
          <a:chOff x="0" y="0"/>
          <a:chExt cx="0" cy="0"/>
        </a:xfrm>
      </p:grpSpPr>
      <p:sp>
        <p:nvSpPr>
          <p:cNvPr id="9013" name="Google Shape;9013;p5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4" name="Google Shape;9014;p5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15" name="Google Shape;9015;p5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4" name="Shape 9024"/>
        <p:cNvGrpSpPr/>
        <p:nvPr/>
      </p:nvGrpSpPr>
      <p:grpSpPr>
        <a:xfrm>
          <a:off x="0" y="0"/>
          <a:ext cx="0" cy="0"/>
          <a:chOff x="0" y="0"/>
          <a:chExt cx="0" cy="0"/>
        </a:xfrm>
      </p:grpSpPr>
      <p:sp>
        <p:nvSpPr>
          <p:cNvPr id="9025" name="Google Shape;9025;p5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6" name="Google Shape;9026;p5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27" name="Google Shape;9027;p5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6" name="Shape 9036"/>
        <p:cNvGrpSpPr/>
        <p:nvPr/>
      </p:nvGrpSpPr>
      <p:grpSpPr>
        <a:xfrm>
          <a:off x="0" y="0"/>
          <a:ext cx="0" cy="0"/>
          <a:chOff x="0" y="0"/>
          <a:chExt cx="0" cy="0"/>
        </a:xfrm>
      </p:grpSpPr>
      <p:sp>
        <p:nvSpPr>
          <p:cNvPr id="9037" name="Google Shape;9037;p5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8" name="Google Shape;9038;p5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Seaborn là một thư viện trực quan cấp cao và mạnh mẽ dựa trên Matplotlib.</a:t>
            </a:r>
            <a:endParaRPr/>
          </a:p>
          <a:p>
            <a:pPr indent="0" lvl="0" marL="0" marR="0" rtl="0" algn="l">
              <a:lnSpc>
                <a:spcPct val="100000"/>
              </a:lnSpc>
              <a:spcBef>
                <a:spcPts val="0"/>
              </a:spcBef>
              <a:spcAft>
                <a:spcPts val="0"/>
              </a:spcAft>
              <a:buClr>
                <a:schemeClr val="dk1"/>
              </a:buClr>
              <a:buSzPts val="1200"/>
              <a:buFont typeface="Malgun Gothic"/>
              <a:buNone/>
            </a:pPr>
            <a:r>
              <a:rPr lang="en-US"/>
              <a:t>Thư viện này cung cấp nhiều kiểu trực quan hóa khác nhau vượt ra ngoài cơ bản mà bạn đã trình bày cho đến nay.</a:t>
            </a:r>
            <a:endParaRPr/>
          </a:p>
        </p:txBody>
      </p:sp>
      <p:sp>
        <p:nvSpPr>
          <p:cNvPr id="9039" name="Google Shape;9039;p5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8" name="Shape 9048"/>
        <p:cNvGrpSpPr/>
        <p:nvPr/>
      </p:nvGrpSpPr>
      <p:grpSpPr>
        <a:xfrm>
          <a:off x="0" y="0"/>
          <a:ext cx="0" cy="0"/>
          <a:chOff x="0" y="0"/>
          <a:chExt cx="0" cy="0"/>
        </a:xfrm>
      </p:grpSpPr>
      <p:sp>
        <p:nvSpPr>
          <p:cNvPr id="9049" name="Google Shape;9049;p5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0" name="Google Shape;9050;p5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51" name="Google Shape;9051;p5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5" name="Shape 9065"/>
        <p:cNvGrpSpPr/>
        <p:nvPr/>
      </p:nvGrpSpPr>
      <p:grpSpPr>
        <a:xfrm>
          <a:off x="0" y="0"/>
          <a:ext cx="0" cy="0"/>
          <a:chOff x="0" y="0"/>
          <a:chExt cx="0" cy="0"/>
        </a:xfrm>
      </p:grpSpPr>
      <p:sp>
        <p:nvSpPr>
          <p:cNvPr id="9066" name="Google Shape;9066;p5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7" name="Google Shape;9067;p5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68" name="Google Shape;9068;p5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8" name="Shape 9078"/>
        <p:cNvGrpSpPr/>
        <p:nvPr/>
      </p:nvGrpSpPr>
      <p:grpSpPr>
        <a:xfrm>
          <a:off x="0" y="0"/>
          <a:ext cx="0" cy="0"/>
          <a:chOff x="0" y="0"/>
          <a:chExt cx="0" cy="0"/>
        </a:xfrm>
      </p:grpSpPr>
      <p:sp>
        <p:nvSpPr>
          <p:cNvPr id="9079" name="Google Shape;9079;p5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0" name="Google Shape;9080;p5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81" name="Google Shape;9081;p5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1" name="Shape 9091"/>
        <p:cNvGrpSpPr/>
        <p:nvPr/>
      </p:nvGrpSpPr>
      <p:grpSpPr>
        <a:xfrm>
          <a:off x="0" y="0"/>
          <a:ext cx="0" cy="0"/>
          <a:chOff x="0" y="0"/>
          <a:chExt cx="0" cy="0"/>
        </a:xfrm>
      </p:grpSpPr>
      <p:sp>
        <p:nvSpPr>
          <p:cNvPr id="9092" name="Google Shape;9092;p5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3" name="Google Shape;9093;p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94" name="Google Shape;9094;p5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4" name="Shape 9104"/>
        <p:cNvGrpSpPr/>
        <p:nvPr/>
      </p:nvGrpSpPr>
      <p:grpSpPr>
        <a:xfrm>
          <a:off x="0" y="0"/>
          <a:ext cx="0" cy="0"/>
          <a:chOff x="0" y="0"/>
          <a:chExt cx="0" cy="0"/>
        </a:xfrm>
      </p:grpSpPr>
      <p:sp>
        <p:nvSpPr>
          <p:cNvPr id="9105" name="Google Shape;9105;p5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6" name="Google Shape;9106;p5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07" name="Google Shape;9107;p5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48" name="Google Shape;124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7" name="Shape 9117"/>
        <p:cNvGrpSpPr/>
        <p:nvPr/>
      </p:nvGrpSpPr>
      <p:grpSpPr>
        <a:xfrm>
          <a:off x="0" y="0"/>
          <a:ext cx="0" cy="0"/>
          <a:chOff x="0" y="0"/>
          <a:chExt cx="0" cy="0"/>
        </a:xfrm>
      </p:grpSpPr>
      <p:sp>
        <p:nvSpPr>
          <p:cNvPr id="9118" name="Google Shape;9118;p5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9" name="Google Shape;9119;p5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20" name="Google Shape;9120;p5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1" name="Shape 9131"/>
        <p:cNvGrpSpPr/>
        <p:nvPr/>
      </p:nvGrpSpPr>
      <p:grpSpPr>
        <a:xfrm>
          <a:off x="0" y="0"/>
          <a:ext cx="0" cy="0"/>
          <a:chOff x="0" y="0"/>
          <a:chExt cx="0" cy="0"/>
        </a:xfrm>
      </p:grpSpPr>
      <p:sp>
        <p:nvSpPr>
          <p:cNvPr id="9132" name="Google Shape;9132;p5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3" name="Google Shape;9133;p5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34" name="Google Shape;9134;p5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3" name="Shape 9143"/>
        <p:cNvGrpSpPr/>
        <p:nvPr/>
      </p:nvGrpSpPr>
      <p:grpSpPr>
        <a:xfrm>
          <a:off x="0" y="0"/>
          <a:ext cx="0" cy="0"/>
          <a:chOff x="0" y="0"/>
          <a:chExt cx="0" cy="0"/>
        </a:xfrm>
      </p:grpSpPr>
      <p:sp>
        <p:nvSpPr>
          <p:cNvPr id="9144" name="Google Shape;9144;p5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5" name="Google Shape;9145;p5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46" name="Google Shape;9146;p5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7" name="Shape 9157"/>
        <p:cNvGrpSpPr/>
        <p:nvPr/>
      </p:nvGrpSpPr>
      <p:grpSpPr>
        <a:xfrm>
          <a:off x="0" y="0"/>
          <a:ext cx="0" cy="0"/>
          <a:chOff x="0" y="0"/>
          <a:chExt cx="0" cy="0"/>
        </a:xfrm>
      </p:grpSpPr>
      <p:sp>
        <p:nvSpPr>
          <p:cNvPr id="9158" name="Google Shape;9158;p5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9" name="Google Shape;9159;p5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60" name="Google Shape;9160;p5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9" name="Shape 9169"/>
        <p:cNvGrpSpPr/>
        <p:nvPr/>
      </p:nvGrpSpPr>
      <p:grpSpPr>
        <a:xfrm>
          <a:off x="0" y="0"/>
          <a:ext cx="0" cy="0"/>
          <a:chOff x="0" y="0"/>
          <a:chExt cx="0" cy="0"/>
        </a:xfrm>
      </p:grpSpPr>
      <p:sp>
        <p:nvSpPr>
          <p:cNvPr id="9170" name="Google Shape;9170;p5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1" name="Google Shape;9171;p5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72" name="Google Shape;9172;p5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6" name="Shape 9186"/>
        <p:cNvGrpSpPr/>
        <p:nvPr/>
      </p:nvGrpSpPr>
      <p:grpSpPr>
        <a:xfrm>
          <a:off x="0" y="0"/>
          <a:ext cx="0" cy="0"/>
          <a:chOff x="0" y="0"/>
          <a:chExt cx="0" cy="0"/>
        </a:xfrm>
      </p:grpSpPr>
      <p:sp>
        <p:nvSpPr>
          <p:cNvPr id="9187" name="Google Shape;9187;p5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8" name="Google Shape;9188;p5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89" name="Google Shape;9189;p5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7" name="Shape 9197"/>
        <p:cNvGrpSpPr/>
        <p:nvPr/>
      </p:nvGrpSpPr>
      <p:grpSpPr>
        <a:xfrm>
          <a:off x="0" y="0"/>
          <a:ext cx="0" cy="0"/>
          <a:chOff x="0" y="0"/>
          <a:chExt cx="0" cy="0"/>
        </a:xfrm>
      </p:grpSpPr>
      <p:sp>
        <p:nvSpPr>
          <p:cNvPr id="9198" name="Google Shape;9198;p5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9" name="Google Shape;9199;p5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00" name="Google Shape;9200;p5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8" name="Shape 9208"/>
        <p:cNvGrpSpPr/>
        <p:nvPr/>
      </p:nvGrpSpPr>
      <p:grpSpPr>
        <a:xfrm>
          <a:off x="0" y="0"/>
          <a:ext cx="0" cy="0"/>
          <a:chOff x="0" y="0"/>
          <a:chExt cx="0" cy="0"/>
        </a:xfrm>
      </p:grpSpPr>
      <p:sp>
        <p:nvSpPr>
          <p:cNvPr id="9209" name="Google Shape;9209;p5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0" name="Google Shape;9210;p5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11" name="Google Shape;9211;p5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9" name="Shape 9219"/>
        <p:cNvGrpSpPr/>
        <p:nvPr/>
      </p:nvGrpSpPr>
      <p:grpSpPr>
        <a:xfrm>
          <a:off x="0" y="0"/>
          <a:ext cx="0" cy="0"/>
          <a:chOff x="0" y="0"/>
          <a:chExt cx="0" cy="0"/>
        </a:xfrm>
      </p:grpSpPr>
      <p:sp>
        <p:nvSpPr>
          <p:cNvPr id="9220" name="Google Shape;9220;p5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1" name="Google Shape;9221;p5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22" name="Google Shape;9222;p5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0" name="Shape 9230"/>
        <p:cNvGrpSpPr/>
        <p:nvPr/>
      </p:nvGrpSpPr>
      <p:grpSpPr>
        <a:xfrm>
          <a:off x="0" y="0"/>
          <a:ext cx="0" cy="0"/>
          <a:chOff x="0" y="0"/>
          <a:chExt cx="0" cy="0"/>
        </a:xfrm>
      </p:grpSpPr>
      <p:sp>
        <p:nvSpPr>
          <p:cNvPr id="9231" name="Google Shape;9231;p5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2" name="Google Shape;9232;p5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BÀI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quay trở lại thư viện pandas và khám phá khả năng đồ họa của nó.</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nhấp vào tệp </a:t>
            </a:r>
            <a:r>
              <a:rPr b="1" lang="en-US" sz="1200">
                <a:solidFill>
                  <a:schemeClr val="dk1"/>
                </a:solidFill>
                <a:latin typeface="Malgun Gothic"/>
                <a:ea typeface="Malgun Gothic"/>
                <a:cs typeface="Malgun Gothic"/>
                <a:sym typeface="Malgun Gothic"/>
              </a:rPr>
              <a:t>ex_0113.ipynb</a:t>
            </a:r>
            <a:r>
              <a:rPr lang="en-US" sz="1200">
                <a:solidFill>
                  <a:schemeClr val="dk1"/>
                </a:solidFill>
                <a:latin typeface="Malgun Gothic"/>
                <a:ea typeface="Malgun Gothic"/>
                <a:cs typeface="Malgun Gothic"/>
                <a:sym typeface="Malgun Gothic"/>
              </a:rPr>
              <a:t> trong thư mục </a:t>
            </a:r>
            <a:r>
              <a:rPr b="1" lang="en-US" sz="1200">
                <a:solidFill>
                  <a:schemeClr val="dk1"/>
                </a:solidFill>
                <a:latin typeface="Malgun Gothic"/>
                <a:ea typeface="Malgun Gothic"/>
                <a:cs typeface="Malgun Gothic"/>
                <a:sym typeface="Malgun Gothic"/>
              </a:rPr>
              <a:t>Coding Exercise</a:t>
            </a:r>
            <a:r>
              <a:rPr lang="en-US" sz="1200">
                <a:solidFill>
                  <a:schemeClr val="dk1"/>
                </a:solidFill>
                <a:latin typeface="Malgun Gothic"/>
                <a:ea typeface="Malgun Gothic"/>
                <a:cs typeface="Malgun Gothic"/>
                <a:sym typeface="Malgun Gothic"/>
              </a:rPr>
              <a:t>.</a:t>
            </a:r>
            <a:endParaRPr sz="1200">
              <a:solidFill>
                <a:schemeClr val="dk1"/>
              </a:solidFill>
              <a:latin typeface="Malgun Gothic"/>
              <a:ea typeface="Malgun Gothic"/>
              <a:cs typeface="Malgun Gothic"/>
              <a:sym typeface="Malgun Gothic"/>
            </a:endParaRPr>
          </a:p>
          <a:p>
            <a:pPr indent="-342900" lvl="0" marL="342900" marR="0" rtl="0" algn="l">
              <a:lnSpc>
                <a:spcPct val="100000"/>
              </a:lnSpc>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các ví dụ về các chủ đề dưới đây:</a:t>
            </a:r>
            <a:endParaRPr/>
          </a:p>
          <a:p>
            <a:pPr indent="-266700" lvl="0" marL="342900" marR="0" rtl="0" algn="l">
              <a:lnSpc>
                <a:spcPct val="100000"/>
              </a:lnSpc>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pandas</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Biểu đồ.</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Thanh âm mưu.</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Âm mưu phân tán.</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endParaRPr sz="1200">
              <a:solidFill>
                <a:schemeClr val="dk1"/>
              </a:solidFill>
              <a:latin typeface="Malgun Gothic"/>
              <a:ea typeface="Malgun Gothic"/>
              <a:cs typeface="Malgun Gothic"/>
              <a:sym typeface="Malgun Gothic"/>
            </a:endParaRPr>
          </a:p>
        </p:txBody>
      </p:sp>
      <p:sp>
        <p:nvSpPr>
          <p:cNvPr id="9233" name="Google Shape;9233;p5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3" name="Google Shape;126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64" name="Google Shape;1264;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5" name="Shape 9245"/>
        <p:cNvGrpSpPr/>
        <p:nvPr/>
      </p:nvGrpSpPr>
      <p:grpSpPr>
        <a:xfrm>
          <a:off x="0" y="0"/>
          <a:ext cx="0" cy="0"/>
          <a:chOff x="0" y="0"/>
          <a:chExt cx="0" cy="0"/>
        </a:xfrm>
      </p:grpSpPr>
      <p:sp>
        <p:nvSpPr>
          <p:cNvPr id="9246" name="Google Shape;9246;p5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7" name="Google Shape;9247;p5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6" name="Shape 9256"/>
        <p:cNvGrpSpPr/>
        <p:nvPr/>
      </p:nvGrpSpPr>
      <p:grpSpPr>
        <a:xfrm>
          <a:off x="0" y="0"/>
          <a:ext cx="0" cy="0"/>
          <a:chOff x="0" y="0"/>
          <a:chExt cx="0" cy="0"/>
        </a:xfrm>
      </p:grpSpPr>
      <p:sp>
        <p:nvSpPr>
          <p:cNvPr id="9257" name="Google Shape;9257;p5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8" name="Google Shape;9258;p5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287" name="Google Shape;128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09" name="Google Shape;130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30" name="Google Shape;133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42" name="Google Shape;134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54" name="Google Shape;135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381" name="Google Shape;1381;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93" name="Google Shape;139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8" name="Google Shape;1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11" name="Google Shape;141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28" name="Google Shape;142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Một trường hợp đặc biệt của mật độ xác suất Bình thường là mật độ xác suất Bình thường Chuẩn.</a:t>
            </a:r>
            <a:endParaRPr/>
          </a:p>
          <a:p>
            <a:pPr indent="0" lvl="0" marL="0" rtl="0" algn="l">
              <a:spcBef>
                <a:spcPts val="0"/>
              </a:spcBef>
              <a:spcAft>
                <a:spcPts val="0"/>
              </a:spcAft>
              <a:buNone/>
            </a:pPr>
            <a:r>
              <a:rPr lang="en-US"/>
              <a:t>Trong trường hợp này, bạn có 𝜇=0 và 𝜎=1.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Phân phối chuẩn sẽ được giải thích chi tiết trong Bài 2 của Chương 4</a:t>
            </a:r>
            <a:endParaRPr/>
          </a:p>
        </p:txBody>
      </p:sp>
      <p:sp>
        <p:nvSpPr>
          <p:cNvPr id="1440" name="Google Shape;1440;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58" name="Google Shape;1458;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70" name="Google Shape;147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483" name="Google Shape;1483;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9" name="Google Shape;149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00" name="Google Shape;150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18" name="Google Shape;1518;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5" name="Google Shape;1535;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36" name="Google Shape;1536;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46" name="Google Shape;154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8" name="Google Shape;1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59" name="Google Shape;1559;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8" name="Google Shape;156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69" name="Google Shape;156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6" name="Google Shape;158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587" name="Google Shape;1587;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3" name="Google Shape;1603;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04" name="Google Shape;1604;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27" name="Google Shape;1627;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9" name="Google Shape;164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650" name="Google Shape;165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60" name="Google Shape;166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0" name="Google Shape;167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71" name="Google Shape;167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7" name="Google Shape;1687;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688" name="Google Shape;1688;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05" name="Google Shape;1705;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6" name="Google Shape;171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17" name="Google Shape;1717;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7" name="Google Shape;1737;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38" name="Google Shape;1738;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1" name="Google Shape;1761;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62" name="Google Shape;1762;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74" name="Google Shape;1774;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789" name="Google Shape;178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0" name="Google Shape;1800;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01" name="Google Shape;1801;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16" name="Google Shape;1816;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8" name="Google Shape;182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29" name="Google Shape;1829;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1" name="Google Shape;1841;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42" name="Google Shape;1842;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66" name="Google Shape;1866;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8" name="Google Shape;2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0" name="Google Shape;189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891" name="Google Shape;189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08" name="Google Shape;1908;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3" name="Google Shape;1933;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34" name="Google Shape;1934;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4" name="Google Shape;195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55" name="Google Shape;195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1" name="Google Shape;1971;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72" name="Google Shape;1972;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1989" name="Google Shape;1989;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0" name="Google Shape;2010;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Đặt np.random.seed() thành một giá trị cố định sẽ tạo ra các số ngẫu nhiên đồng nhất.</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Chạy các mã dưới đây. Bạn có thể thấy rằng cùng một hạt giống tạo ra cùng một bộ số và sử dụng một hạt giống khác sẽ tạo ra các bộ số khác nhau.</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Khi đặt hạt giống thành cùng một giá trị, các số ngẫu nhiên giống nhau sẽ được tạo theo thứ tự.</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np.random.seed(0)</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in(np.random.random(3))</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np.random.seed(2)</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in(np.random.random(3))</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np.random.seed(0)</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in(np.random.random(3))</a:t>
            </a:r>
            <a:endParaRPr sz="1200">
              <a:solidFill>
                <a:srgbClr val="262626"/>
              </a:solidFill>
              <a:latin typeface="Arial"/>
              <a:ea typeface="Arial"/>
              <a:cs typeface="Arial"/>
              <a:sym typeface="Arial"/>
            </a:endParaRPr>
          </a:p>
        </p:txBody>
      </p:sp>
      <p:sp>
        <p:nvSpPr>
          <p:cNvPr id="2011" name="Google Shape;2011;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28" name="Google Shape;202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51" name="Google Shape;2051;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3" name="Google Shape;206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p:txBody>
      </p:sp>
      <p:sp>
        <p:nvSpPr>
          <p:cNvPr id="2064" name="Google Shape;206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g279fcb375a7_0_82"/>
          <p:cNvSpPr/>
          <p:nvPr/>
        </p:nvSpPr>
        <p:spPr>
          <a:xfrm>
            <a:off x="0" y="0"/>
            <a:ext cx="9902700" cy="6504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15" name="Google Shape;15;g279fcb375a7_0_82"/>
          <p:cNvGrpSpPr/>
          <p:nvPr/>
        </p:nvGrpSpPr>
        <p:grpSpPr>
          <a:xfrm>
            <a:off x="899119" y="1588427"/>
            <a:ext cx="807609" cy="61102"/>
            <a:chOff x="4580561" y="2589004"/>
            <a:chExt cx="1064464" cy="25200"/>
          </a:xfrm>
        </p:grpSpPr>
        <p:sp>
          <p:nvSpPr>
            <p:cNvPr id="16" name="Google Shape;16;g279fcb375a7_0_82"/>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17" name="Google Shape;17;g279fcb375a7_0_82"/>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18" name="Google Shape;18;g279fcb375a7_0_82"/>
          <p:cNvSpPr txBox="1"/>
          <p:nvPr>
            <p:ph type="ctrTitle"/>
          </p:nvPr>
        </p:nvSpPr>
        <p:spPr>
          <a:xfrm>
            <a:off x="789984" y="1763267"/>
            <a:ext cx="8326200" cy="2219700"/>
          </a:xfrm>
          <a:prstGeom prst="rect">
            <a:avLst/>
          </a:prstGeom>
        </p:spPr>
        <p:txBody>
          <a:bodyPr anchorCtr="0" anchor="t" bIns="106650" lIns="106650" spcFirstLastPara="1" rIns="106650" wrap="square" tIns="106650">
            <a:norm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19" name="Google Shape;19;g279fcb375a7_0_82"/>
          <p:cNvSpPr txBox="1"/>
          <p:nvPr>
            <p:ph idx="1" type="subTitle"/>
          </p:nvPr>
        </p:nvSpPr>
        <p:spPr>
          <a:xfrm>
            <a:off x="790176" y="4230533"/>
            <a:ext cx="8326200" cy="721500"/>
          </a:xfrm>
          <a:prstGeom prst="rect">
            <a:avLst/>
          </a:prstGeom>
        </p:spPr>
        <p:txBody>
          <a:bodyPr anchorCtr="0" anchor="t" bIns="106650" lIns="106650" spcFirstLastPara="1" rIns="106650" wrap="square" tIns="106650">
            <a:normAutofit/>
          </a:bodyPr>
          <a:lstStyle>
            <a:lvl1pPr lvl="0">
              <a:lnSpc>
                <a:spcPct val="100000"/>
              </a:lnSpc>
              <a:spcBef>
                <a:spcPts val="0"/>
              </a:spcBef>
              <a:spcAft>
                <a:spcPts val="0"/>
              </a:spcAft>
              <a:buSzPts val="1900"/>
              <a:buNone/>
              <a:defRPr sz="1900"/>
            </a:lvl1pPr>
            <a:lvl2pPr lvl="1">
              <a:lnSpc>
                <a:spcPct val="100000"/>
              </a:lnSpc>
              <a:spcBef>
                <a:spcPts val="0"/>
              </a:spcBef>
              <a:spcAft>
                <a:spcPts val="0"/>
              </a:spcAft>
              <a:buSzPts val="1900"/>
              <a:buNone/>
              <a:defRPr sz="1900"/>
            </a:lvl2pPr>
            <a:lvl3pPr lvl="2">
              <a:lnSpc>
                <a:spcPct val="100000"/>
              </a:lnSpc>
              <a:spcBef>
                <a:spcPts val="0"/>
              </a:spcBef>
              <a:spcAft>
                <a:spcPts val="0"/>
              </a:spcAft>
              <a:buSzPts val="1900"/>
              <a:buNone/>
              <a:defRPr sz="1900"/>
            </a:lvl3pPr>
            <a:lvl4pPr lvl="3">
              <a:lnSpc>
                <a:spcPct val="100000"/>
              </a:lnSpc>
              <a:spcBef>
                <a:spcPts val="0"/>
              </a:spcBef>
              <a:spcAft>
                <a:spcPts val="0"/>
              </a:spcAft>
              <a:buSzPts val="1900"/>
              <a:buNone/>
              <a:defRPr sz="1900"/>
            </a:lvl4pPr>
            <a:lvl5pPr lvl="4">
              <a:lnSpc>
                <a:spcPct val="100000"/>
              </a:lnSpc>
              <a:spcBef>
                <a:spcPts val="0"/>
              </a:spcBef>
              <a:spcAft>
                <a:spcPts val="0"/>
              </a:spcAft>
              <a:buSzPts val="1900"/>
              <a:buNone/>
              <a:defRPr sz="1900"/>
            </a:lvl5pPr>
            <a:lvl6pPr lvl="5">
              <a:lnSpc>
                <a:spcPct val="100000"/>
              </a:lnSpc>
              <a:spcBef>
                <a:spcPts val="0"/>
              </a:spcBef>
              <a:spcAft>
                <a:spcPts val="0"/>
              </a:spcAft>
              <a:buSzPts val="1900"/>
              <a:buNone/>
              <a:defRPr sz="1900"/>
            </a:lvl6pPr>
            <a:lvl7pPr lvl="6">
              <a:lnSpc>
                <a:spcPct val="100000"/>
              </a:lnSpc>
              <a:spcBef>
                <a:spcPts val="0"/>
              </a:spcBef>
              <a:spcAft>
                <a:spcPts val="0"/>
              </a:spcAft>
              <a:buSzPts val="1900"/>
              <a:buNone/>
              <a:defRPr sz="1900"/>
            </a:lvl7pPr>
            <a:lvl8pPr lvl="7">
              <a:lnSpc>
                <a:spcPct val="100000"/>
              </a:lnSpc>
              <a:spcBef>
                <a:spcPts val="0"/>
              </a:spcBef>
              <a:spcAft>
                <a:spcPts val="0"/>
              </a:spcAft>
              <a:buSzPts val="1900"/>
              <a:buNone/>
              <a:defRPr sz="1900"/>
            </a:lvl8pPr>
            <a:lvl9pPr lvl="8">
              <a:lnSpc>
                <a:spcPct val="100000"/>
              </a:lnSpc>
              <a:spcBef>
                <a:spcPts val="0"/>
              </a:spcBef>
              <a:spcAft>
                <a:spcPts val="0"/>
              </a:spcAft>
              <a:buSzPts val="1900"/>
              <a:buNone/>
              <a:defRPr sz="1900"/>
            </a:lvl9pPr>
          </a:lstStyle>
          <a:p/>
        </p:txBody>
      </p:sp>
      <p:sp>
        <p:nvSpPr>
          <p:cNvPr id="20" name="Google Shape;20;g279fcb375a7_0_82"/>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g279fcb375a7_0_146"/>
          <p:cNvGrpSpPr/>
          <p:nvPr/>
        </p:nvGrpSpPr>
        <p:grpSpPr>
          <a:xfrm>
            <a:off x="899119" y="5558926"/>
            <a:ext cx="807609" cy="61102"/>
            <a:chOff x="4580561" y="2589004"/>
            <a:chExt cx="1064464" cy="25200"/>
          </a:xfrm>
        </p:grpSpPr>
        <p:sp>
          <p:nvSpPr>
            <p:cNvPr id="79" name="Google Shape;79;g279fcb375a7_0_146"/>
            <p:cNvSpPr/>
            <p:nvPr/>
          </p:nvSpPr>
          <p:spPr>
            <a:xfrm rot="-5400000">
              <a:off x="5366325" y="2335504"/>
              <a:ext cx="25200" cy="5322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80" name="Google Shape;80;g279fcb375a7_0_146"/>
            <p:cNvSpPr/>
            <p:nvPr/>
          </p:nvSpPr>
          <p:spPr>
            <a:xfrm rot="-5400000">
              <a:off x="4836311" y="2333254"/>
              <a:ext cx="25200" cy="5367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81" name="Google Shape;81;g279fcb375a7_0_146"/>
          <p:cNvSpPr txBox="1"/>
          <p:nvPr>
            <p:ph hasCustomPrompt="1" type="title"/>
          </p:nvPr>
        </p:nvSpPr>
        <p:spPr>
          <a:xfrm>
            <a:off x="789984" y="978600"/>
            <a:ext cx="8326500" cy="1659600"/>
          </a:xfrm>
          <a:prstGeom prst="rect">
            <a:avLst/>
          </a:prstGeom>
        </p:spPr>
        <p:txBody>
          <a:bodyPr anchorCtr="0" anchor="t" bIns="106650" lIns="106650" spcFirstLastPara="1" rIns="106650" wrap="square" tIns="106650">
            <a:normAutofit/>
          </a:bodyPr>
          <a:lstStyle>
            <a:lvl1pPr lvl="0">
              <a:spcBef>
                <a:spcPts val="0"/>
              </a:spcBef>
              <a:spcAft>
                <a:spcPts val="0"/>
              </a:spcAft>
              <a:buClr>
                <a:schemeClr val="lt1"/>
              </a:buClr>
              <a:buSzPts val="9300"/>
              <a:buNone/>
              <a:defRPr sz="9300">
                <a:solidFill>
                  <a:schemeClr val="lt1"/>
                </a:solidFill>
              </a:defRPr>
            </a:lvl1pPr>
            <a:lvl2pPr lvl="1">
              <a:spcBef>
                <a:spcPts val="0"/>
              </a:spcBef>
              <a:spcAft>
                <a:spcPts val="0"/>
              </a:spcAft>
              <a:buClr>
                <a:schemeClr val="lt1"/>
              </a:buClr>
              <a:buSzPts val="9300"/>
              <a:buNone/>
              <a:defRPr sz="9300">
                <a:solidFill>
                  <a:schemeClr val="lt1"/>
                </a:solidFill>
              </a:defRPr>
            </a:lvl2pPr>
            <a:lvl3pPr lvl="2">
              <a:spcBef>
                <a:spcPts val="0"/>
              </a:spcBef>
              <a:spcAft>
                <a:spcPts val="0"/>
              </a:spcAft>
              <a:buClr>
                <a:schemeClr val="lt1"/>
              </a:buClr>
              <a:buSzPts val="9300"/>
              <a:buNone/>
              <a:defRPr sz="9300">
                <a:solidFill>
                  <a:schemeClr val="lt1"/>
                </a:solidFill>
              </a:defRPr>
            </a:lvl3pPr>
            <a:lvl4pPr lvl="3">
              <a:spcBef>
                <a:spcPts val="0"/>
              </a:spcBef>
              <a:spcAft>
                <a:spcPts val="0"/>
              </a:spcAft>
              <a:buClr>
                <a:schemeClr val="lt1"/>
              </a:buClr>
              <a:buSzPts val="9300"/>
              <a:buNone/>
              <a:defRPr sz="9300">
                <a:solidFill>
                  <a:schemeClr val="lt1"/>
                </a:solidFill>
              </a:defRPr>
            </a:lvl4pPr>
            <a:lvl5pPr lvl="4">
              <a:spcBef>
                <a:spcPts val="0"/>
              </a:spcBef>
              <a:spcAft>
                <a:spcPts val="0"/>
              </a:spcAft>
              <a:buClr>
                <a:schemeClr val="lt1"/>
              </a:buClr>
              <a:buSzPts val="9300"/>
              <a:buNone/>
              <a:defRPr sz="9300">
                <a:solidFill>
                  <a:schemeClr val="lt1"/>
                </a:solidFill>
              </a:defRPr>
            </a:lvl5pPr>
            <a:lvl6pPr lvl="5">
              <a:spcBef>
                <a:spcPts val="0"/>
              </a:spcBef>
              <a:spcAft>
                <a:spcPts val="0"/>
              </a:spcAft>
              <a:buClr>
                <a:schemeClr val="lt1"/>
              </a:buClr>
              <a:buSzPts val="9300"/>
              <a:buNone/>
              <a:defRPr sz="9300">
                <a:solidFill>
                  <a:schemeClr val="lt1"/>
                </a:solidFill>
              </a:defRPr>
            </a:lvl6pPr>
            <a:lvl7pPr lvl="6">
              <a:spcBef>
                <a:spcPts val="0"/>
              </a:spcBef>
              <a:spcAft>
                <a:spcPts val="0"/>
              </a:spcAft>
              <a:buClr>
                <a:schemeClr val="lt1"/>
              </a:buClr>
              <a:buSzPts val="9300"/>
              <a:buNone/>
              <a:defRPr sz="9300">
                <a:solidFill>
                  <a:schemeClr val="lt1"/>
                </a:solidFill>
              </a:defRPr>
            </a:lvl7pPr>
            <a:lvl8pPr lvl="7">
              <a:spcBef>
                <a:spcPts val="0"/>
              </a:spcBef>
              <a:spcAft>
                <a:spcPts val="0"/>
              </a:spcAft>
              <a:buClr>
                <a:schemeClr val="lt1"/>
              </a:buClr>
              <a:buSzPts val="9300"/>
              <a:buNone/>
              <a:defRPr sz="9300">
                <a:solidFill>
                  <a:schemeClr val="lt1"/>
                </a:solidFill>
              </a:defRPr>
            </a:lvl8pPr>
            <a:lvl9pPr lvl="8">
              <a:spcBef>
                <a:spcPts val="0"/>
              </a:spcBef>
              <a:spcAft>
                <a:spcPts val="0"/>
              </a:spcAft>
              <a:buClr>
                <a:schemeClr val="lt1"/>
              </a:buClr>
              <a:buSzPts val="9300"/>
              <a:buNone/>
              <a:defRPr sz="9300">
                <a:solidFill>
                  <a:schemeClr val="lt1"/>
                </a:solidFill>
              </a:defRPr>
            </a:lvl9pPr>
          </a:lstStyle>
          <a:p>
            <a:r>
              <a:t>xx%</a:t>
            </a:r>
          </a:p>
        </p:txBody>
      </p:sp>
      <p:sp>
        <p:nvSpPr>
          <p:cNvPr id="82" name="Google Shape;82;g279fcb375a7_0_146"/>
          <p:cNvSpPr txBox="1"/>
          <p:nvPr>
            <p:ph idx="1" type="body"/>
          </p:nvPr>
        </p:nvSpPr>
        <p:spPr>
          <a:xfrm>
            <a:off x="789984" y="3030517"/>
            <a:ext cx="8326500" cy="21072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Clr>
                <a:schemeClr val="lt1"/>
              </a:buClr>
              <a:buSzPts val="1500"/>
              <a:buChar char="●"/>
              <a:defRPr>
                <a:solidFill>
                  <a:schemeClr val="lt1"/>
                </a:solidFill>
              </a:defRPr>
            </a:lvl1pPr>
            <a:lvl2pPr indent="-311150" lvl="1" marL="914400">
              <a:spcBef>
                <a:spcPts val="0"/>
              </a:spcBef>
              <a:spcAft>
                <a:spcPts val="0"/>
              </a:spcAft>
              <a:buClr>
                <a:schemeClr val="lt1"/>
              </a:buClr>
              <a:buSzPts val="13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11150" lvl="3" marL="1828800">
              <a:spcBef>
                <a:spcPts val="0"/>
              </a:spcBef>
              <a:spcAft>
                <a:spcPts val="0"/>
              </a:spcAft>
              <a:buClr>
                <a:schemeClr val="lt1"/>
              </a:buClr>
              <a:buSzPts val="1300"/>
              <a:buChar char="●"/>
              <a:defRPr>
                <a:solidFill>
                  <a:schemeClr val="lt1"/>
                </a:solidFill>
              </a:defRPr>
            </a:lvl4pPr>
            <a:lvl5pPr indent="-311150" lvl="4" marL="2286000">
              <a:spcBef>
                <a:spcPts val="0"/>
              </a:spcBef>
              <a:spcAft>
                <a:spcPts val="0"/>
              </a:spcAft>
              <a:buClr>
                <a:schemeClr val="lt1"/>
              </a:buClr>
              <a:buSzPts val="1300"/>
              <a:buChar char="○"/>
              <a:defRPr>
                <a:solidFill>
                  <a:schemeClr val="lt1"/>
                </a:solidFill>
              </a:defRPr>
            </a:lvl5pPr>
            <a:lvl6pPr indent="-311150" lvl="5" marL="2743200">
              <a:spcBef>
                <a:spcPts val="0"/>
              </a:spcBef>
              <a:spcAft>
                <a:spcPts val="0"/>
              </a:spcAft>
              <a:buClr>
                <a:schemeClr val="lt1"/>
              </a:buClr>
              <a:buSzPts val="1300"/>
              <a:buChar char="■"/>
              <a:defRPr>
                <a:solidFill>
                  <a:schemeClr val="lt1"/>
                </a:solidFill>
              </a:defRPr>
            </a:lvl6pPr>
            <a:lvl7pPr indent="-311150" lvl="6" marL="3200400">
              <a:spcBef>
                <a:spcPts val="0"/>
              </a:spcBef>
              <a:spcAft>
                <a:spcPts val="0"/>
              </a:spcAft>
              <a:buClr>
                <a:schemeClr val="lt1"/>
              </a:buClr>
              <a:buSzPts val="1300"/>
              <a:buChar char="●"/>
              <a:defRPr>
                <a:solidFill>
                  <a:schemeClr val="lt1"/>
                </a:solidFill>
              </a:defRPr>
            </a:lvl7pPr>
            <a:lvl8pPr indent="-311150" lvl="7" marL="3657600">
              <a:spcBef>
                <a:spcPts val="0"/>
              </a:spcBef>
              <a:spcAft>
                <a:spcPts val="0"/>
              </a:spcAft>
              <a:buClr>
                <a:schemeClr val="lt1"/>
              </a:buClr>
              <a:buSzPts val="1300"/>
              <a:buChar char="○"/>
              <a:defRPr>
                <a:solidFill>
                  <a:schemeClr val="lt1"/>
                </a:solidFill>
              </a:defRPr>
            </a:lvl8pPr>
            <a:lvl9pPr indent="-311150" lvl="8" marL="4114800">
              <a:spcBef>
                <a:spcPts val="0"/>
              </a:spcBef>
              <a:spcAft>
                <a:spcPts val="0"/>
              </a:spcAft>
              <a:buClr>
                <a:schemeClr val="lt1"/>
              </a:buClr>
              <a:buSzPts val="1300"/>
              <a:buChar char="■"/>
              <a:defRPr>
                <a:solidFill>
                  <a:schemeClr val="lt1"/>
                </a:solidFill>
              </a:defRPr>
            </a:lvl9pPr>
          </a:lstStyle>
          <a:p/>
        </p:txBody>
      </p:sp>
      <p:sp>
        <p:nvSpPr>
          <p:cNvPr id="83" name="Google Shape;83;g279fcb375a7_0_146"/>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g279fcb375a7_0_153"/>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86" name="Shape 86"/>
        <p:cNvGrpSpPr/>
        <p:nvPr/>
      </p:nvGrpSpPr>
      <p:grpSpPr>
        <a:xfrm>
          <a:off x="0" y="0"/>
          <a:ext cx="0" cy="0"/>
          <a:chOff x="0" y="0"/>
          <a:chExt cx="0" cy="0"/>
        </a:xfrm>
      </p:grpSpPr>
      <p:pic>
        <p:nvPicPr>
          <p:cNvPr id="87" name="Google Shape;87;g279fcb375a7_0_155"/>
          <p:cNvPicPr preferRelativeResize="0"/>
          <p:nvPr/>
        </p:nvPicPr>
        <p:blipFill rotWithShape="1">
          <a:blip r:embed="rId2">
            <a:alphaModFix/>
          </a:blip>
          <a:srcRect b="0" l="0" r="0" t="0"/>
          <a:stretch/>
        </p:blipFill>
        <p:spPr>
          <a:xfrm>
            <a:off x="0" y="0"/>
            <a:ext cx="9902826" cy="6857999"/>
          </a:xfrm>
          <a:prstGeom prst="rect">
            <a:avLst/>
          </a:prstGeom>
          <a:noFill/>
          <a:ln>
            <a:noFill/>
          </a:ln>
        </p:spPr>
      </p:pic>
      <p:sp>
        <p:nvSpPr>
          <p:cNvPr id="88" name="Google Shape;88;g279fcb375a7_0_155"/>
          <p:cNvSpPr/>
          <p:nvPr/>
        </p:nvSpPr>
        <p:spPr>
          <a:xfrm>
            <a:off x="449468" y="450000"/>
            <a:ext cx="1282020"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89" name="Google Shape;89;g279fcb375a7_0_155"/>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90" name="Shape 90"/>
        <p:cNvGrpSpPr/>
        <p:nvPr/>
      </p:nvGrpSpPr>
      <p:grpSpPr>
        <a:xfrm>
          <a:off x="0" y="0"/>
          <a:ext cx="0" cy="0"/>
          <a:chOff x="0" y="0"/>
          <a:chExt cx="0" cy="0"/>
        </a:xfrm>
      </p:grpSpPr>
      <p:pic>
        <p:nvPicPr>
          <p:cNvPr id="91" name="Google Shape;91;g279fcb375a7_0_159"/>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92" name="Google Shape;92;g279fcb375a7_0_159"/>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93" name="Google Shape;93;g279fcb375a7_0_159"/>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94" name="Google Shape;94;g279fcb375a7_0_159"/>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95" name="Shape 95"/>
        <p:cNvGrpSpPr/>
        <p:nvPr/>
      </p:nvGrpSpPr>
      <p:grpSpPr>
        <a:xfrm>
          <a:off x="0" y="0"/>
          <a:ext cx="0" cy="0"/>
          <a:chOff x="0" y="0"/>
          <a:chExt cx="0" cy="0"/>
        </a:xfrm>
      </p:grpSpPr>
      <p:cxnSp>
        <p:nvCxnSpPr>
          <p:cNvPr id="96" name="Google Shape;96;g279fcb375a7_0_164"/>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97" name="Google Shape;97;g279fcb375a7_0_164"/>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98" name="Google Shape;98;g279fcb375a7_0_164"/>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99" name="Google Shape;99;g279fcb375a7_0_164"/>
          <p:cNvSpPr txBox="1"/>
          <p:nvPr/>
        </p:nvSpPr>
        <p:spPr>
          <a:xfrm>
            <a:off x="3338256" y="6507526"/>
            <a:ext cx="58581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3. Phân tích dữ liệu khai phá</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00" name="Shape 100"/>
        <p:cNvGrpSpPr/>
        <p:nvPr/>
      </p:nvGrpSpPr>
      <p:grpSpPr>
        <a:xfrm>
          <a:off x="0" y="0"/>
          <a:ext cx="0" cy="0"/>
          <a:chOff x="0" y="0"/>
          <a:chExt cx="0" cy="0"/>
        </a:xfrm>
      </p:grpSpPr>
      <p:pic>
        <p:nvPicPr>
          <p:cNvPr id="101" name="Google Shape;101;g279fcb375a7_0_169"/>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102" name="Google Shape;102;g279fcb375a7_0_169"/>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103" name="Google Shape;103;g279fcb375a7_0_169"/>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04" name="Google Shape;104;g279fcb375a7_0_169"/>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105" name="Google Shape;105;g279fcb375a7_0_169"/>
          <p:cNvSpPr txBox="1"/>
          <p:nvPr/>
        </p:nvSpPr>
        <p:spPr>
          <a:xfrm>
            <a:off x="3338256" y="6507526"/>
            <a:ext cx="58581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Phân tích dữ liệu khai phá</a:t>
            </a:r>
            <a:endParaRPr sz="900">
              <a:solidFill>
                <a:srgbClr val="7F7F7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106" name="Shape 106"/>
        <p:cNvGrpSpPr/>
        <p:nvPr/>
      </p:nvGrpSpPr>
      <p:grpSpPr>
        <a:xfrm>
          <a:off x="0" y="0"/>
          <a:ext cx="0" cy="0"/>
          <a:chOff x="0" y="0"/>
          <a:chExt cx="0" cy="0"/>
        </a:xfrm>
      </p:grpSpPr>
      <p:pic>
        <p:nvPicPr>
          <p:cNvPr id="107" name="Google Shape;107;g279fcb375a7_0_175"/>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108" name="Google Shape;108;g279fcb375a7_0_175"/>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109" name="Google Shape;109;g279fcb375a7_0_175"/>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0" name="Google Shape;110;g279fcb375a7_0_175"/>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111" name="Google Shape;111;g279fcb375a7_0_175"/>
          <p:cNvSpPr txBox="1"/>
          <p:nvPr/>
        </p:nvSpPr>
        <p:spPr>
          <a:xfrm>
            <a:off x="3338256" y="6507526"/>
            <a:ext cx="58581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Phân tích dữ liệu khai phá</a:t>
            </a:r>
            <a:endParaRPr sz="900">
              <a:solidFill>
                <a:srgbClr val="7F7F7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12" name="Shape 112"/>
        <p:cNvGrpSpPr/>
        <p:nvPr/>
      </p:nvGrpSpPr>
      <p:grpSpPr>
        <a:xfrm>
          <a:off x="0" y="0"/>
          <a:ext cx="0" cy="0"/>
          <a:chOff x="0" y="0"/>
          <a:chExt cx="0" cy="0"/>
        </a:xfrm>
      </p:grpSpPr>
      <p:pic>
        <p:nvPicPr>
          <p:cNvPr id="113" name="Google Shape;113;g279fcb375a7_0_181"/>
          <p:cNvPicPr preferRelativeResize="0"/>
          <p:nvPr/>
        </p:nvPicPr>
        <p:blipFill rotWithShape="1">
          <a:blip r:embed="rId2">
            <a:alphaModFix/>
          </a:blip>
          <a:srcRect b="0" l="0" r="0" t="0"/>
          <a:stretch/>
        </p:blipFill>
        <p:spPr>
          <a:xfrm>
            <a:off x="0" y="0"/>
            <a:ext cx="9902826" cy="6857999"/>
          </a:xfrm>
          <a:prstGeom prst="rect">
            <a:avLst/>
          </a:prstGeom>
          <a:noFill/>
          <a:ln>
            <a:noFill/>
          </a:ln>
        </p:spPr>
      </p:pic>
      <p:cxnSp>
        <p:nvCxnSpPr>
          <p:cNvPr id="114" name="Google Shape;114;g279fcb375a7_0_181"/>
          <p:cNvCxnSpPr/>
          <p:nvPr/>
        </p:nvCxnSpPr>
        <p:spPr>
          <a:xfrm>
            <a:off x="449468" y="6424935"/>
            <a:ext cx="9000600" cy="0"/>
          </a:xfrm>
          <a:prstGeom prst="straightConnector1">
            <a:avLst/>
          </a:prstGeom>
          <a:noFill/>
          <a:ln cap="flat" cmpd="sng" w="9525">
            <a:solidFill>
              <a:srgbClr val="BFBFBF"/>
            </a:solidFill>
            <a:prstDash val="solid"/>
            <a:miter lim="800000"/>
            <a:headEnd len="sm" w="sm" type="none"/>
            <a:tailEnd len="sm" w="sm" type="none"/>
          </a:ln>
        </p:spPr>
      </p:cxnSp>
      <p:sp>
        <p:nvSpPr>
          <p:cNvPr id="115" name="Google Shape;115;g279fcb375a7_0_181"/>
          <p:cNvSpPr txBox="1"/>
          <p:nvPr/>
        </p:nvSpPr>
        <p:spPr>
          <a:xfrm>
            <a:off x="8836343" y="6498001"/>
            <a:ext cx="613800" cy="1386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6" name="Google Shape;116;g279fcb375a7_0_181"/>
          <p:cNvSpPr/>
          <p:nvPr/>
        </p:nvSpPr>
        <p:spPr>
          <a:xfrm>
            <a:off x="449468" y="6498001"/>
            <a:ext cx="28887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117" name="Google Shape;117;g279fcb375a7_0_181"/>
          <p:cNvSpPr txBox="1"/>
          <p:nvPr/>
        </p:nvSpPr>
        <p:spPr>
          <a:xfrm>
            <a:off x="3338256" y="6507526"/>
            <a:ext cx="5858100" cy="1386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Phân tích dữ liệu khai phá</a:t>
            </a:r>
            <a:endParaRPr sz="900">
              <a:solidFill>
                <a:srgbClr val="7F7F7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118"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g279fcb375a7_0_90"/>
          <p:cNvGrpSpPr/>
          <p:nvPr/>
        </p:nvGrpSpPr>
        <p:grpSpPr>
          <a:xfrm>
            <a:off x="899119" y="1588427"/>
            <a:ext cx="807609" cy="61102"/>
            <a:chOff x="4580561" y="2589004"/>
            <a:chExt cx="1064464" cy="25200"/>
          </a:xfrm>
        </p:grpSpPr>
        <p:sp>
          <p:nvSpPr>
            <p:cNvPr id="23" name="Google Shape;23;g279fcb375a7_0_90"/>
            <p:cNvSpPr/>
            <p:nvPr/>
          </p:nvSpPr>
          <p:spPr>
            <a:xfrm rot="-5400000">
              <a:off x="5366325" y="2335504"/>
              <a:ext cx="25200" cy="5322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24" name="Google Shape;24;g279fcb375a7_0_90"/>
            <p:cNvSpPr/>
            <p:nvPr/>
          </p:nvSpPr>
          <p:spPr>
            <a:xfrm rot="-5400000">
              <a:off x="4836311" y="2333254"/>
              <a:ext cx="25200" cy="5367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25" name="Google Shape;25;g279fcb375a7_0_90"/>
          <p:cNvSpPr txBox="1"/>
          <p:nvPr>
            <p:ph type="title"/>
          </p:nvPr>
        </p:nvSpPr>
        <p:spPr>
          <a:xfrm>
            <a:off x="789984" y="1763267"/>
            <a:ext cx="8326500" cy="2024700"/>
          </a:xfrm>
          <a:prstGeom prst="rect">
            <a:avLst/>
          </a:prstGeom>
        </p:spPr>
        <p:txBody>
          <a:bodyPr anchorCtr="0" anchor="t" bIns="106650" lIns="106650" spcFirstLastPara="1" rIns="106650" wrap="square" tIns="10665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6" name="Google Shape;26;g279fcb375a7_0_90"/>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279fcb375a7_0_96"/>
          <p:cNvSpPr/>
          <p:nvPr/>
        </p:nvSpPr>
        <p:spPr>
          <a:xfrm>
            <a:off x="0" y="0"/>
            <a:ext cx="9902700" cy="650400"/>
          </a:xfrm>
          <a:prstGeom prst="rect">
            <a:avLst/>
          </a:prstGeom>
          <a:solidFill>
            <a:schemeClr val="lt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29" name="Google Shape;29;g279fcb375a7_0_96"/>
          <p:cNvGrpSpPr/>
          <p:nvPr/>
        </p:nvGrpSpPr>
        <p:grpSpPr>
          <a:xfrm>
            <a:off x="899119" y="1588427"/>
            <a:ext cx="807609" cy="61102"/>
            <a:chOff x="4580561" y="2589004"/>
            <a:chExt cx="1064464" cy="25200"/>
          </a:xfrm>
        </p:grpSpPr>
        <p:sp>
          <p:nvSpPr>
            <p:cNvPr id="30" name="Google Shape;30;g279fcb375a7_0_96"/>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31" name="Google Shape;31;g279fcb375a7_0_96"/>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32" name="Google Shape;32;g279fcb375a7_0_96"/>
          <p:cNvSpPr txBox="1"/>
          <p:nvPr>
            <p:ph type="title"/>
          </p:nvPr>
        </p:nvSpPr>
        <p:spPr>
          <a:xfrm>
            <a:off x="789984" y="1758200"/>
            <a:ext cx="8326800" cy="713700"/>
          </a:xfrm>
          <a:prstGeom prst="rect">
            <a:avLst/>
          </a:prstGeom>
        </p:spPr>
        <p:txBody>
          <a:bodyPr anchorCtr="0" anchor="t" bIns="106650" lIns="106650" spcFirstLastPara="1" rIns="106650" wrap="square" tIns="10665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 name="Google Shape;33;g279fcb375a7_0_96"/>
          <p:cNvSpPr txBox="1"/>
          <p:nvPr>
            <p:ph idx="1" type="body"/>
          </p:nvPr>
        </p:nvSpPr>
        <p:spPr>
          <a:xfrm>
            <a:off x="789984" y="2771833"/>
            <a:ext cx="8326800" cy="30147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SzPts val="1500"/>
              <a:buChar char="●"/>
              <a:defRPr/>
            </a:lvl1pPr>
            <a:lvl2pPr indent="-311150" lvl="1" marL="914400">
              <a:spcBef>
                <a:spcPts val="0"/>
              </a:spcBef>
              <a:spcAft>
                <a:spcPts val="0"/>
              </a:spcAft>
              <a:buSzPts val="13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11150" lvl="4" marL="2286000">
              <a:spcBef>
                <a:spcPts val="0"/>
              </a:spcBef>
              <a:spcAft>
                <a:spcPts val="0"/>
              </a:spcAft>
              <a:buSzPts val="1300"/>
              <a:buChar char="○"/>
              <a:defRPr/>
            </a:lvl5pPr>
            <a:lvl6pPr indent="-311150" lvl="5" marL="2743200">
              <a:spcBef>
                <a:spcPts val="0"/>
              </a:spcBef>
              <a:spcAft>
                <a:spcPts val="0"/>
              </a:spcAft>
              <a:buSzPts val="1300"/>
              <a:buChar char="■"/>
              <a:defRPr/>
            </a:lvl6pPr>
            <a:lvl7pPr indent="-311150" lvl="6" marL="3200400">
              <a:spcBef>
                <a:spcPts val="0"/>
              </a:spcBef>
              <a:spcAft>
                <a:spcPts val="0"/>
              </a:spcAft>
              <a:buSzPts val="1300"/>
              <a:buChar char="●"/>
              <a:defRPr/>
            </a:lvl7pPr>
            <a:lvl8pPr indent="-311150" lvl="7" marL="3657600">
              <a:spcBef>
                <a:spcPts val="0"/>
              </a:spcBef>
              <a:spcAft>
                <a:spcPts val="0"/>
              </a:spcAft>
              <a:buSzPts val="1300"/>
              <a:buChar char="○"/>
              <a:defRPr/>
            </a:lvl8pPr>
            <a:lvl9pPr indent="-311150" lvl="8" marL="4114800">
              <a:spcBef>
                <a:spcPts val="0"/>
              </a:spcBef>
              <a:spcAft>
                <a:spcPts val="0"/>
              </a:spcAft>
              <a:buSzPts val="1300"/>
              <a:buChar char="■"/>
              <a:defRPr/>
            </a:lvl9pPr>
          </a:lstStyle>
          <a:p/>
        </p:txBody>
      </p:sp>
      <p:sp>
        <p:nvSpPr>
          <p:cNvPr id="34" name="Google Shape;34;g279fcb375a7_0_96"/>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g279fcb375a7_0_104"/>
          <p:cNvSpPr/>
          <p:nvPr/>
        </p:nvSpPr>
        <p:spPr>
          <a:xfrm>
            <a:off x="0" y="0"/>
            <a:ext cx="9902700" cy="650400"/>
          </a:xfrm>
          <a:prstGeom prst="rect">
            <a:avLst/>
          </a:prstGeom>
          <a:solidFill>
            <a:schemeClr val="lt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37" name="Google Shape;37;g279fcb375a7_0_104"/>
          <p:cNvGrpSpPr/>
          <p:nvPr/>
        </p:nvGrpSpPr>
        <p:grpSpPr>
          <a:xfrm>
            <a:off x="899119" y="1588427"/>
            <a:ext cx="807609" cy="61102"/>
            <a:chOff x="4580561" y="2589004"/>
            <a:chExt cx="1064464" cy="25200"/>
          </a:xfrm>
        </p:grpSpPr>
        <p:sp>
          <p:nvSpPr>
            <p:cNvPr id="38" name="Google Shape;38;g279fcb375a7_0_104"/>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39" name="Google Shape;39;g279fcb375a7_0_104"/>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40" name="Google Shape;40;g279fcb375a7_0_104"/>
          <p:cNvSpPr txBox="1"/>
          <p:nvPr>
            <p:ph type="title"/>
          </p:nvPr>
        </p:nvSpPr>
        <p:spPr>
          <a:xfrm>
            <a:off x="789984" y="1758200"/>
            <a:ext cx="8326500" cy="713700"/>
          </a:xfrm>
          <a:prstGeom prst="rect">
            <a:avLst/>
          </a:prstGeom>
        </p:spPr>
        <p:txBody>
          <a:bodyPr anchorCtr="0" anchor="t" bIns="106650" lIns="106650" spcFirstLastPara="1" rIns="106650" wrap="square" tIns="10665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 name="Google Shape;41;g279fcb375a7_0_104"/>
          <p:cNvSpPr txBox="1"/>
          <p:nvPr>
            <p:ph idx="1" type="body"/>
          </p:nvPr>
        </p:nvSpPr>
        <p:spPr>
          <a:xfrm>
            <a:off x="789849" y="2771833"/>
            <a:ext cx="4087500" cy="30147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SzPts val="1500"/>
              <a:buChar char="●"/>
              <a:defRPr/>
            </a:lvl1pPr>
            <a:lvl2pPr indent="-311150" lvl="1" marL="914400">
              <a:spcBef>
                <a:spcPts val="0"/>
              </a:spcBef>
              <a:spcAft>
                <a:spcPts val="0"/>
              </a:spcAft>
              <a:buSzPts val="13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11150" lvl="4" marL="2286000">
              <a:spcBef>
                <a:spcPts val="0"/>
              </a:spcBef>
              <a:spcAft>
                <a:spcPts val="0"/>
              </a:spcAft>
              <a:buSzPts val="1300"/>
              <a:buChar char="○"/>
              <a:defRPr/>
            </a:lvl5pPr>
            <a:lvl6pPr indent="-311150" lvl="5" marL="2743200">
              <a:spcBef>
                <a:spcPts val="0"/>
              </a:spcBef>
              <a:spcAft>
                <a:spcPts val="0"/>
              </a:spcAft>
              <a:buSzPts val="1300"/>
              <a:buChar char="■"/>
              <a:defRPr/>
            </a:lvl6pPr>
            <a:lvl7pPr indent="-311150" lvl="6" marL="3200400">
              <a:spcBef>
                <a:spcPts val="0"/>
              </a:spcBef>
              <a:spcAft>
                <a:spcPts val="0"/>
              </a:spcAft>
              <a:buSzPts val="1300"/>
              <a:buChar char="●"/>
              <a:defRPr/>
            </a:lvl7pPr>
            <a:lvl8pPr indent="-311150" lvl="7" marL="3657600">
              <a:spcBef>
                <a:spcPts val="0"/>
              </a:spcBef>
              <a:spcAft>
                <a:spcPts val="0"/>
              </a:spcAft>
              <a:buSzPts val="1300"/>
              <a:buChar char="○"/>
              <a:defRPr/>
            </a:lvl8pPr>
            <a:lvl9pPr indent="-311150" lvl="8" marL="4114800">
              <a:spcBef>
                <a:spcPts val="0"/>
              </a:spcBef>
              <a:spcAft>
                <a:spcPts val="0"/>
              </a:spcAft>
              <a:buSzPts val="1300"/>
              <a:buChar char="■"/>
              <a:defRPr/>
            </a:lvl9pPr>
          </a:lstStyle>
          <a:p/>
        </p:txBody>
      </p:sp>
      <p:sp>
        <p:nvSpPr>
          <p:cNvPr id="42" name="Google Shape;42;g279fcb375a7_0_104"/>
          <p:cNvSpPr txBox="1"/>
          <p:nvPr>
            <p:ph idx="2" type="body"/>
          </p:nvPr>
        </p:nvSpPr>
        <p:spPr>
          <a:xfrm>
            <a:off x="5028958" y="2771833"/>
            <a:ext cx="4087500" cy="30147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SzPts val="1500"/>
              <a:buChar char="●"/>
              <a:defRPr/>
            </a:lvl1pPr>
            <a:lvl2pPr indent="-311150" lvl="1" marL="914400">
              <a:spcBef>
                <a:spcPts val="0"/>
              </a:spcBef>
              <a:spcAft>
                <a:spcPts val="0"/>
              </a:spcAft>
              <a:buSzPts val="13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11150" lvl="4" marL="2286000">
              <a:spcBef>
                <a:spcPts val="0"/>
              </a:spcBef>
              <a:spcAft>
                <a:spcPts val="0"/>
              </a:spcAft>
              <a:buSzPts val="1300"/>
              <a:buChar char="○"/>
              <a:defRPr/>
            </a:lvl5pPr>
            <a:lvl6pPr indent="-311150" lvl="5" marL="2743200">
              <a:spcBef>
                <a:spcPts val="0"/>
              </a:spcBef>
              <a:spcAft>
                <a:spcPts val="0"/>
              </a:spcAft>
              <a:buSzPts val="1300"/>
              <a:buChar char="■"/>
              <a:defRPr/>
            </a:lvl6pPr>
            <a:lvl7pPr indent="-311150" lvl="6" marL="3200400">
              <a:spcBef>
                <a:spcPts val="0"/>
              </a:spcBef>
              <a:spcAft>
                <a:spcPts val="0"/>
              </a:spcAft>
              <a:buSzPts val="1300"/>
              <a:buChar char="●"/>
              <a:defRPr/>
            </a:lvl7pPr>
            <a:lvl8pPr indent="-311150" lvl="7" marL="3657600">
              <a:spcBef>
                <a:spcPts val="0"/>
              </a:spcBef>
              <a:spcAft>
                <a:spcPts val="0"/>
              </a:spcAft>
              <a:buSzPts val="1300"/>
              <a:buChar char="○"/>
              <a:defRPr/>
            </a:lvl8pPr>
            <a:lvl9pPr indent="-311150" lvl="8" marL="4114800">
              <a:spcBef>
                <a:spcPts val="0"/>
              </a:spcBef>
              <a:spcAft>
                <a:spcPts val="0"/>
              </a:spcAft>
              <a:buSzPts val="1300"/>
              <a:buChar char="■"/>
              <a:defRPr/>
            </a:lvl9pPr>
          </a:lstStyle>
          <a:p/>
        </p:txBody>
      </p:sp>
      <p:sp>
        <p:nvSpPr>
          <p:cNvPr id="43" name="Google Shape;43;g279fcb375a7_0_104"/>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g279fcb375a7_0_113"/>
          <p:cNvSpPr/>
          <p:nvPr/>
        </p:nvSpPr>
        <p:spPr>
          <a:xfrm>
            <a:off x="0" y="0"/>
            <a:ext cx="9902700" cy="650400"/>
          </a:xfrm>
          <a:prstGeom prst="rect">
            <a:avLst/>
          </a:prstGeom>
          <a:solidFill>
            <a:schemeClr val="lt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46" name="Google Shape;46;g279fcb375a7_0_113"/>
          <p:cNvGrpSpPr/>
          <p:nvPr/>
        </p:nvGrpSpPr>
        <p:grpSpPr>
          <a:xfrm>
            <a:off x="899119" y="1588427"/>
            <a:ext cx="807609" cy="61102"/>
            <a:chOff x="4580561" y="2589004"/>
            <a:chExt cx="1064464" cy="25200"/>
          </a:xfrm>
        </p:grpSpPr>
        <p:sp>
          <p:nvSpPr>
            <p:cNvPr id="47" name="Google Shape;47;g279fcb375a7_0_113"/>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48" name="Google Shape;48;g279fcb375a7_0_113"/>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49" name="Google Shape;49;g279fcb375a7_0_113"/>
          <p:cNvSpPr txBox="1"/>
          <p:nvPr>
            <p:ph type="title"/>
          </p:nvPr>
        </p:nvSpPr>
        <p:spPr>
          <a:xfrm>
            <a:off x="789984" y="1758200"/>
            <a:ext cx="8326500" cy="713700"/>
          </a:xfrm>
          <a:prstGeom prst="rect">
            <a:avLst/>
          </a:prstGeom>
        </p:spPr>
        <p:txBody>
          <a:bodyPr anchorCtr="0" anchor="t" bIns="106650" lIns="106650" spcFirstLastPara="1" rIns="106650" wrap="square" tIns="10665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0" name="Google Shape;50;g279fcb375a7_0_113"/>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g279fcb375a7_0_120"/>
          <p:cNvSpPr/>
          <p:nvPr/>
        </p:nvSpPr>
        <p:spPr>
          <a:xfrm>
            <a:off x="0" y="0"/>
            <a:ext cx="9902700" cy="650400"/>
          </a:xfrm>
          <a:prstGeom prst="rect">
            <a:avLst/>
          </a:prstGeom>
          <a:solidFill>
            <a:schemeClr val="lt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53" name="Google Shape;53;g279fcb375a7_0_120"/>
          <p:cNvGrpSpPr/>
          <p:nvPr/>
        </p:nvGrpSpPr>
        <p:grpSpPr>
          <a:xfrm>
            <a:off x="899119" y="1588427"/>
            <a:ext cx="807609" cy="61102"/>
            <a:chOff x="4580561" y="2589004"/>
            <a:chExt cx="1064464" cy="25200"/>
          </a:xfrm>
        </p:grpSpPr>
        <p:sp>
          <p:nvSpPr>
            <p:cNvPr id="54" name="Google Shape;54;g279fcb375a7_0_120"/>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55" name="Google Shape;55;g279fcb375a7_0_120"/>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56" name="Google Shape;56;g279fcb375a7_0_120"/>
          <p:cNvSpPr txBox="1"/>
          <p:nvPr>
            <p:ph type="title"/>
          </p:nvPr>
        </p:nvSpPr>
        <p:spPr>
          <a:xfrm>
            <a:off x="790580" y="1758200"/>
            <a:ext cx="3574800" cy="1842000"/>
          </a:xfrm>
          <a:prstGeom prst="rect">
            <a:avLst/>
          </a:prstGeom>
        </p:spPr>
        <p:txBody>
          <a:bodyPr anchorCtr="0" anchor="t" bIns="106650" lIns="106650" spcFirstLastPara="1" rIns="106650" wrap="square" tIns="10665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7" name="Google Shape;57;g279fcb375a7_0_120"/>
          <p:cNvSpPr txBox="1"/>
          <p:nvPr>
            <p:ph idx="1" type="body"/>
          </p:nvPr>
        </p:nvSpPr>
        <p:spPr>
          <a:xfrm>
            <a:off x="781077" y="3708967"/>
            <a:ext cx="3574800" cy="21300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SzPts val="1500"/>
              <a:buChar char="●"/>
              <a:defRPr/>
            </a:lvl1pPr>
            <a:lvl2pPr indent="-311150" lvl="1" marL="914400">
              <a:spcBef>
                <a:spcPts val="0"/>
              </a:spcBef>
              <a:spcAft>
                <a:spcPts val="0"/>
              </a:spcAft>
              <a:buSzPts val="13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11150" lvl="4" marL="2286000">
              <a:spcBef>
                <a:spcPts val="0"/>
              </a:spcBef>
              <a:spcAft>
                <a:spcPts val="0"/>
              </a:spcAft>
              <a:buSzPts val="1300"/>
              <a:buChar char="○"/>
              <a:defRPr/>
            </a:lvl5pPr>
            <a:lvl6pPr indent="-311150" lvl="5" marL="2743200">
              <a:spcBef>
                <a:spcPts val="0"/>
              </a:spcBef>
              <a:spcAft>
                <a:spcPts val="0"/>
              </a:spcAft>
              <a:buSzPts val="1300"/>
              <a:buChar char="■"/>
              <a:defRPr/>
            </a:lvl6pPr>
            <a:lvl7pPr indent="-311150" lvl="6" marL="3200400">
              <a:spcBef>
                <a:spcPts val="0"/>
              </a:spcBef>
              <a:spcAft>
                <a:spcPts val="0"/>
              </a:spcAft>
              <a:buSzPts val="1300"/>
              <a:buChar char="●"/>
              <a:defRPr/>
            </a:lvl7pPr>
            <a:lvl8pPr indent="-311150" lvl="7" marL="3657600">
              <a:spcBef>
                <a:spcPts val="0"/>
              </a:spcBef>
              <a:spcAft>
                <a:spcPts val="0"/>
              </a:spcAft>
              <a:buSzPts val="1300"/>
              <a:buChar char="○"/>
              <a:defRPr/>
            </a:lvl8pPr>
            <a:lvl9pPr indent="-311150" lvl="8" marL="4114800">
              <a:spcBef>
                <a:spcPts val="0"/>
              </a:spcBef>
              <a:spcAft>
                <a:spcPts val="0"/>
              </a:spcAft>
              <a:buSzPts val="1300"/>
              <a:buChar char="■"/>
              <a:defRPr/>
            </a:lvl9pPr>
          </a:lstStyle>
          <a:p/>
        </p:txBody>
      </p:sp>
      <p:sp>
        <p:nvSpPr>
          <p:cNvPr id="58" name="Google Shape;58;g279fcb375a7_0_120"/>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g279fcb375a7_0_128"/>
          <p:cNvGrpSpPr/>
          <p:nvPr/>
        </p:nvGrpSpPr>
        <p:grpSpPr>
          <a:xfrm>
            <a:off x="899119" y="5558926"/>
            <a:ext cx="807609" cy="61102"/>
            <a:chOff x="4580561" y="2589004"/>
            <a:chExt cx="1064464" cy="25200"/>
          </a:xfrm>
        </p:grpSpPr>
        <p:sp>
          <p:nvSpPr>
            <p:cNvPr id="61" name="Google Shape;61;g279fcb375a7_0_128"/>
            <p:cNvSpPr/>
            <p:nvPr/>
          </p:nvSpPr>
          <p:spPr>
            <a:xfrm rot="-5400000">
              <a:off x="5366325" y="2335504"/>
              <a:ext cx="25200" cy="5322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62" name="Google Shape;62;g279fcb375a7_0_128"/>
            <p:cNvSpPr/>
            <p:nvPr/>
          </p:nvSpPr>
          <p:spPr>
            <a:xfrm rot="-5400000">
              <a:off x="4836311" y="2333254"/>
              <a:ext cx="25200" cy="536700"/>
            </a:xfrm>
            <a:prstGeom prst="rect">
              <a:avLst/>
            </a:prstGeom>
            <a:solidFill>
              <a:schemeClr val="lt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63" name="Google Shape;63;g279fcb375a7_0_128"/>
          <p:cNvSpPr txBox="1"/>
          <p:nvPr>
            <p:ph type="title"/>
          </p:nvPr>
        </p:nvSpPr>
        <p:spPr>
          <a:xfrm>
            <a:off x="789984" y="1152400"/>
            <a:ext cx="7603800" cy="3980100"/>
          </a:xfrm>
          <a:prstGeom prst="rect">
            <a:avLst/>
          </a:prstGeom>
        </p:spPr>
        <p:txBody>
          <a:bodyPr anchorCtr="0" anchor="ctr" bIns="106650" lIns="106650" spcFirstLastPara="1" rIns="106650" wrap="square" tIns="10665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64" name="Google Shape;64;g279fcb375a7_0_128"/>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g279fcb375a7_0_134"/>
          <p:cNvSpPr/>
          <p:nvPr/>
        </p:nvSpPr>
        <p:spPr>
          <a:xfrm>
            <a:off x="0" y="0"/>
            <a:ext cx="4951500" cy="6858000"/>
          </a:xfrm>
          <a:prstGeom prst="rect">
            <a:avLst/>
          </a:prstGeom>
          <a:solidFill>
            <a:schemeClr val="lt2"/>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nvGrpSpPr>
          <p:cNvPr id="67" name="Google Shape;67;g279fcb375a7_0_134"/>
          <p:cNvGrpSpPr/>
          <p:nvPr/>
        </p:nvGrpSpPr>
        <p:grpSpPr>
          <a:xfrm>
            <a:off x="899119" y="1588427"/>
            <a:ext cx="807609" cy="61102"/>
            <a:chOff x="4580561" y="2589004"/>
            <a:chExt cx="1064464" cy="25200"/>
          </a:xfrm>
        </p:grpSpPr>
        <p:sp>
          <p:nvSpPr>
            <p:cNvPr id="68" name="Google Shape;68;g279fcb375a7_0_134"/>
            <p:cNvSpPr/>
            <p:nvPr/>
          </p:nvSpPr>
          <p:spPr>
            <a:xfrm rot="-5400000">
              <a:off x="5366325" y="2335504"/>
              <a:ext cx="25200" cy="532200"/>
            </a:xfrm>
            <a:prstGeom prst="rect">
              <a:avLst/>
            </a:prstGeom>
            <a:solidFill>
              <a:schemeClr val="accent3"/>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sp>
          <p:nvSpPr>
            <p:cNvPr id="69" name="Google Shape;69;g279fcb375a7_0_134"/>
            <p:cNvSpPr/>
            <p:nvPr/>
          </p:nvSpPr>
          <p:spPr>
            <a:xfrm rot="-5400000">
              <a:off x="4836311" y="2333254"/>
              <a:ext cx="25200" cy="536700"/>
            </a:xfrm>
            <a:prstGeom prst="rect">
              <a:avLst/>
            </a:prstGeom>
            <a:solidFill>
              <a:schemeClr val="dk1"/>
            </a:solidFill>
            <a:ln>
              <a:noFill/>
            </a:ln>
          </p:spPr>
          <p:txBody>
            <a:bodyPr anchorCtr="0" anchor="ctr" bIns="106650" lIns="106650" spcFirstLastPara="1" rIns="106650" wrap="square" tIns="106650">
              <a:noAutofit/>
            </a:bodyPr>
            <a:lstStyle/>
            <a:p>
              <a:pPr indent="0" lvl="0" marL="0" rtl="0" algn="l">
                <a:spcBef>
                  <a:spcPts val="0"/>
                </a:spcBef>
                <a:spcAft>
                  <a:spcPts val="0"/>
                </a:spcAft>
                <a:buNone/>
              </a:pPr>
              <a:r>
                <a:t/>
              </a:r>
              <a:endParaRPr/>
            </a:p>
          </p:txBody>
        </p:sp>
      </p:grpSp>
      <p:sp>
        <p:nvSpPr>
          <p:cNvPr id="70" name="Google Shape;70;g279fcb375a7_0_134"/>
          <p:cNvSpPr txBox="1"/>
          <p:nvPr>
            <p:ph type="title"/>
          </p:nvPr>
        </p:nvSpPr>
        <p:spPr>
          <a:xfrm>
            <a:off x="790580" y="1758200"/>
            <a:ext cx="3574800" cy="2249700"/>
          </a:xfrm>
          <a:prstGeom prst="rect">
            <a:avLst/>
          </a:prstGeom>
        </p:spPr>
        <p:txBody>
          <a:bodyPr anchorCtr="0" anchor="t" bIns="106650" lIns="106650" spcFirstLastPara="1" rIns="106650" wrap="square" tIns="10665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1" name="Google Shape;71;g279fcb375a7_0_134"/>
          <p:cNvSpPr txBox="1"/>
          <p:nvPr>
            <p:ph idx="1" type="subTitle"/>
          </p:nvPr>
        </p:nvSpPr>
        <p:spPr>
          <a:xfrm>
            <a:off x="785111" y="4215367"/>
            <a:ext cx="3574800" cy="1011900"/>
          </a:xfrm>
          <a:prstGeom prst="rect">
            <a:avLst/>
          </a:prstGeom>
        </p:spPr>
        <p:txBody>
          <a:bodyPr anchorCtr="0" anchor="t" bIns="106650" lIns="106650" spcFirstLastPara="1" rIns="106650" wrap="square" tIns="106650">
            <a:normAutofit/>
          </a:bodyPr>
          <a:lstStyle>
            <a:lvl1pPr lvl="0">
              <a:lnSpc>
                <a:spcPct val="100000"/>
              </a:lnSpc>
              <a:spcBef>
                <a:spcPts val="0"/>
              </a:spcBef>
              <a:spcAft>
                <a:spcPts val="0"/>
              </a:spcAft>
              <a:buSzPts val="1900"/>
              <a:buNone/>
              <a:defRPr sz="1900"/>
            </a:lvl1pPr>
            <a:lvl2pPr lvl="1">
              <a:lnSpc>
                <a:spcPct val="100000"/>
              </a:lnSpc>
              <a:spcBef>
                <a:spcPts val="0"/>
              </a:spcBef>
              <a:spcAft>
                <a:spcPts val="0"/>
              </a:spcAft>
              <a:buSzPts val="1900"/>
              <a:buNone/>
              <a:defRPr sz="1900"/>
            </a:lvl2pPr>
            <a:lvl3pPr lvl="2">
              <a:lnSpc>
                <a:spcPct val="100000"/>
              </a:lnSpc>
              <a:spcBef>
                <a:spcPts val="0"/>
              </a:spcBef>
              <a:spcAft>
                <a:spcPts val="0"/>
              </a:spcAft>
              <a:buSzPts val="1900"/>
              <a:buNone/>
              <a:defRPr sz="1900"/>
            </a:lvl3pPr>
            <a:lvl4pPr lvl="3">
              <a:lnSpc>
                <a:spcPct val="100000"/>
              </a:lnSpc>
              <a:spcBef>
                <a:spcPts val="0"/>
              </a:spcBef>
              <a:spcAft>
                <a:spcPts val="0"/>
              </a:spcAft>
              <a:buSzPts val="1900"/>
              <a:buNone/>
              <a:defRPr sz="1900"/>
            </a:lvl4pPr>
            <a:lvl5pPr lvl="4">
              <a:lnSpc>
                <a:spcPct val="100000"/>
              </a:lnSpc>
              <a:spcBef>
                <a:spcPts val="0"/>
              </a:spcBef>
              <a:spcAft>
                <a:spcPts val="0"/>
              </a:spcAft>
              <a:buSzPts val="1900"/>
              <a:buNone/>
              <a:defRPr sz="1900"/>
            </a:lvl5pPr>
            <a:lvl6pPr lvl="5">
              <a:lnSpc>
                <a:spcPct val="100000"/>
              </a:lnSpc>
              <a:spcBef>
                <a:spcPts val="0"/>
              </a:spcBef>
              <a:spcAft>
                <a:spcPts val="0"/>
              </a:spcAft>
              <a:buSzPts val="1900"/>
              <a:buNone/>
              <a:defRPr sz="1900"/>
            </a:lvl6pPr>
            <a:lvl7pPr lvl="6">
              <a:lnSpc>
                <a:spcPct val="100000"/>
              </a:lnSpc>
              <a:spcBef>
                <a:spcPts val="0"/>
              </a:spcBef>
              <a:spcAft>
                <a:spcPts val="0"/>
              </a:spcAft>
              <a:buSzPts val="1900"/>
              <a:buNone/>
              <a:defRPr sz="1900"/>
            </a:lvl7pPr>
            <a:lvl8pPr lvl="7">
              <a:lnSpc>
                <a:spcPct val="100000"/>
              </a:lnSpc>
              <a:spcBef>
                <a:spcPts val="0"/>
              </a:spcBef>
              <a:spcAft>
                <a:spcPts val="0"/>
              </a:spcAft>
              <a:buSzPts val="1900"/>
              <a:buNone/>
              <a:defRPr sz="1900"/>
            </a:lvl8pPr>
            <a:lvl9pPr lvl="8">
              <a:lnSpc>
                <a:spcPct val="100000"/>
              </a:lnSpc>
              <a:spcBef>
                <a:spcPts val="0"/>
              </a:spcBef>
              <a:spcAft>
                <a:spcPts val="0"/>
              </a:spcAft>
              <a:buSzPts val="1900"/>
              <a:buNone/>
              <a:defRPr sz="1900"/>
            </a:lvl9pPr>
          </a:lstStyle>
          <a:p/>
        </p:txBody>
      </p:sp>
      <p:sp>
        <p:nvSpPr>
          <p:cNvPr id="72" name="Google Shape;72;g279fcb375a7_0_134"/>
          <p:cNvSpPr txBox="1"/>
          <p:nvPr>
            <p:ph idx="2" type="body"/>
          </p:nvPr>
        </p:nvSpPr>
        <p:spPr>
          <a:xfrm>
            <a:off x="5603614" y="1803500"/>
            <a:ext cx="3654300" cy="4034100"/>
          </a:xfrm>
          <a:prstGeom prst="rect">
            <a:avLst/>
          </a:prstGeom>
        </p:spPr>
        <p:txBody>
          <a:bodyPr anchorCtr="0" anchor="t" bIns="106650" lIns="106650" spcFirstLastPara="1" rIns="106650" wrap="square" tIns="106650">
            <a:normAutofit/>
          </a:bodyPr>
          <a:lstStyle>
            <a:lvl1pPr indent="-323850" lvl="0" marL="457200">
              <a:spcBef>
                <a:spcPts val="0"/>
              </a:spcBef>
              <a:spcAft>
                <a:spcPts val="0"/>
              </a:spcAft>
              <a:buSzPts val="1500"/>
              <a:buChar char="●"/>
              <a:defRPr/>
            </a:lvl1pPr>
            <a:lvl2pPr indent="-311150" lvl="1" marL="914400">
              <a:spcBef>
                <a:spcPts val="0"/>
              </a:spcBef>
              <a:spcAft>
                <a:spcPts val="0"/>
              </a:spcAft>
              <a:buSzPts val="13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11150" lvl="4" marL="2286000">
              <a:spcBef>
                <a:spcPts val="0"/>
              </a:spcBef>
              <a:spcAft>
                <a:spcPts val="0"/>
              </a:spcAft>
              <a:buSzPts val="1300"/>
              <a:buChar char="○"/>
              <a:defRPr/>
            </a:lvl5pPr>
            <a:lvl6pPr indent="-311150" lvl="5" marL="2743200">
              <a:spcBef>
                <a:spcPts val="0"/>
              </a:spcBef>
              <a:spcAft>
                <a:spcPts val="0"/>
              </a:spcAft>
              <a:buSzPts val="1300"/>
              <a:buChar char="■"/>
              <a:defRPr/>
            </a:lvl6pPr>
            <a:lvl7pPr indent="-311150" lvl="6" marL="3200400">
              <a:spcBef>
                <a:spcPts val="0"/>
              </a:spcBef>
              <a:spcAft>
                <a:spcPts val="0"/>
              </a:spcAft>
              <a:buSzPts val="1300"/>
              <a:buChar char="●"/>
              <a:defRPr/>
            </a:lvl7pPr>
            <a:lvl8pPr indent="-311150" lvl="7" marL="3657600">
              <a:spcBef>
                <a:spcPts val="0"/>
              </a:spcBef>
              <a:spcAft>
                <a:spcPts val="0"/>
              </a:spcAft>
              <a:buSzPts val="1300"/>
              <a:buChar char="○"/>
              <a:defRPr/>
            </a:lvl8pPr>
            <a:lvl9pPr indent="-311150" lvl="8" marL="4114800">
              <a:spcBef>
                <a:spcPts val="0"/>
              </a:spcBef>
              <a:spcAft>
                <a:spcPts val="0"/>
              </a:spcAft>
              <a:buSzPts val="1300"/>
              <a:buChar char="■"/>
              <a:defRPr/>
            </a:lvl9pPr>
          </a:lstStyle>
          <a:p/>
        </p:txBody>
      </p:sp>
      <p:sp>
        <p:nvSpPr>
          <p:cNvPr id="73" name="Google Shape;73;g279fcb375a7_0_134"/>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g279fcb375a7_0_143"/>
          <p:cNvSpPr txBox="1"/>
          <p:nvPr>
            <p:ph idx="1" type="body"/>
          </p:nvPr>
        </p:nvSpPr>
        <p:spPr>
          <a:xfrm>
            <a:off x="785111" y="5830068"/>
            <a:ext cx="8336100" cy="614100"/>
          </a:xfrm>
          <a:prstGeom prst="rect">
            <a:avLst/>
          </a:prstGeom>
        </p:spPr>
        <p:txBody>
          <a:bodyPr anchorCtr="0" anchor="ctr" bIns="106650" lIns="106650" spcFirstLastPara="1" rIns="106650" wrap="square" tIns="106650">
            <a:normAutofit/>
          </a:bodyPr>
          <a:lstStyle>
            <a:lvl1pPr indent="-228600" lvl="0" marL="457200">
              <a:lnSpc>
                <a:spcPct val="100000"/>
              </a:lnSpc>
              <a:spcBef>
                <a:spcPts val="0"/>
              </a:spcBef>
              <a:spcAft>
                <a:spcPts val="0"/>
              </a:spcAft>
              <a:buSzPts val="1500"/>
              <a:buNone/>
              <a:defRPr/>
            </a:lvl1pPr>
          </a:lstStyle>
          <a:p/>
        </p:txBody>
      </p:sp>
      <p:sp>
        <p:nvSpPr>
          <p:cNvPr id="76" name="Google Shape;76;g279fcb375a7_0_143"/>
          <p:cNvSpPr txBox="1"/>
          <p:nvPr>
            <p:ph idx="12" type="sldNum"/>
          </p:nvPr>
        </p:nvSpPr>
        <p:spPr>
          <a:xfrm>
            <a:off x="9244697" y="6333134"/>
            <a:ext cx="594300" cy="524700"/>
          </a:xfrm>
          <a:prstGeom prst="rect">
            <a:avLst/>
          </a:prstGeom>
        </p:spPr>
        <p:txBody>
          <a:bodyPr anchorCtr="0" anchor="ctr" bIns="106650" lIns="106650" spcFirstLastPara="1" rIns="106650" wrap="square" tIns="1066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g279fcb375a7_0_78"/>
          <p:cNvSpPr txBox="1"/>
          <p:nvPr>
            <p:ph type="title"/>
          </p:nvPr>
        </p:nvSpPr>
        <p:spPr>
          <a:xfrm>
            <a:off x="337567" y="593367"/>
            <a:ext cx="9227700" cy="763500"/>
          </a:xfrm>
          <a:prstGeom prst="rect">
            <a:avLst/>
          </a:prstGeom>
          <a:noFill/>
          <a:ln>
            <a:noFill/>
          </a:ln>
        </p:spPr>
        <p:txBody>
          <a:bodyPr anchorCtr="0" anchor="t" bIns="106650" lIns="106650" spcFirstLastPara="1" rIns="106650" wrap="square" tIns="106650">
            <a:normAutofit/>
          </a:bodyPr>
          <a:lstStyle>
            <a:lvl1pPr lv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1pPr>
            <a:lvl2pPr lvl="1">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2pPr>
            <a:lvl3pPr lvl="2">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3pPr>
            <a:lvl4pPr lvl="3">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4pPr>
            <a:lvl5pPr lvl="4">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5pPr>
            <a:lvl6pPr lvl="5">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6pPr>
            <a:lvl7pPr lvl="6">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7pPr>
            <a:lvl8pPr lvl="7">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8pPr>
            <a:lvl9pPr lvl="8">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9pPr>
          </a:lstStyle>
          <a:p/>
        </p:txBody>
      </p:sp>
      <p:sp>
        <p:nvSpPr>
          <p:cNvPr id="11" name="Google Shape;11;g279fcb375a7_0_78"/>
          <p:cNvSpPr txBox="1"/>
          <p:nvPr>
            <p:ph idx="1" type="body"/>
          </p:nvPr>
        </p:nvSpPr>
        <p:spPr>
          <a:xfrm>
            <a:off x="337567" y="1536633"/>
            <a:ext cx="9227700" cy="4555200"/>
          </a:xfrm>
          <a:prstGeom prst="rect">
            <a:avLst/>
          </a:prstGeom>
          <a:noFill/>
          <a:ln>
            <a:noFill/>
          </a:ln>
        </p:spPr>
        <p:txBody>
          <a:bodyPr anchorCtr="0" anchor="t" bIns="106650" lIns="106650" spcFirstLastPara="1" rIns="106650" wrap="square" tIns="106650">
            <a:normAutofit/>
          </a:bodyPr>
          <a:lstStyle>
            <a:lvl1pPr indent="-323850" lvl="0" marL="457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1pPr>
            <a:lvl2pPr indent="-311150" lvl="1" marL="9144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2pPr>
            <a:lvl3pPr indent="-311150" lvl="2" marL="13716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3pPr>
            <a:lvl4pPr indent="-311150" lvl="3" marL="18288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4pPr>
            <a:lvl5pPr indent="-311150" lvl="4" marL="22860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5pPr>
            <a:lvl6pPr indent="-311150" lvl="5" marL="2743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6pPr>
            <a:lvl7pPr indent="-311150" lvl="6" marL="32004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7pPr>
            <a:lvl8pPr indent="-311150" lvl="7" marL="36576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8pPr>
            <a:lvl9pPr indent="-311150" lvl="8" marL="41148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9pPr>
          </a:lstStyle>
          <a:p/>
        </p:txBody>
      </p:sp>
      <p:sp>
        <p:nvSpPr>
          <p:cNvPr id="12" name="Google Shape;12;g279fcb375a7_0_78"/>
          <p:cNvSpPr txBox="1"/>
          <p:nvPr>
            <p:ph idx="12" type="sldNum"/>
          </p:nvPr>
        </p:nvSpPr>
        <p:spPr>
          <a:xfrm>
            <a:off x="9244697" y="6333134"/>
            <a:ext cx="594300" cy="524700"/>
          </a:xfrm>
          <a:prstGeom prst="rect">
            <a:avLst/>
          </a:prstGeom>
          <a:noFill/>
          <a:ln>
            <a:noFill/>
          </a:ln>
        </p:spPr>
        <p:txBody>
          <a:bodyPr anchorCtr="0" anchor="ctr" bIns="106650" lIns="106650" spcFirstLastPara="1" rIns="106650" wrap="square" tIns="106650">
            <a:normAutofit/>
          </a:bodyPr>
          <a:lstStyle>
            <a:lvl1pPr lvl="0" algn="r">
              <a:buNone/>
              <a:defRPr sz="1200">
                <a:solidFill>
                  <a:schemeClr val="accent1"/>
                </a:solidFill>
                <a:latin typeface="Lato"/>
                <a:ea typeface="Lato"/>
                <a:cs typeface="Lato"/>
                <a:sym typeface="Lato"/>
              </a:defRPr>
            </a:lvl1pPr>
            <a:lvl2pPr lvl="1" algn="r">
              <a:buNone/>
              <a:defRPr sz="1200">
                <a:solidFill>
                  <a:schemeClr val="accent1"/>
                </a:solidFill>
                <a:latin typeface="Lato"/>
                <a:ea typeface="Lato"/>
                <a:cs typeface="Lato"/>
                <a:sym typeface="Lato"/>
              </a:defRPr>
            </a:lvl2pPr>
            <a:lvl3pPr lvl="2" algn="r">
              <a:buNone/>
              <a:defRPr sz="1200">
                <a:solidFill>
                  <a:schemeClr val="accent1"/>
                </a:solidFill>
                <a:latin typeface="Lato"/>
                <a:ea typeface="Lato"/>
                <a:cs typeface="Lato"/>
                <a:sym typeface="Lato"/>
              </a:defRPr>
            </a:lvl3pPr>
            <a:lvl4pPr lvl="3" algn="r">
              <a:buNone/>
              <a:defRPr sz="1200">
                <a:solidFill>
                  <a:schemeClr val="accent1"/>
                </a:solidFill>
                <a:latin typeface="Lato"/>
                <a:ea typeface="Lato"/>
                <a:cs typeface="Lato"/>
                <a:sym typeface="Lato"/>
              </a:defRPr>
            </a:lvl4pPr>
            <a:lvl5pPr lvl="4" algn="r">
              <a:buNone/>
              <a:defRPr sz="1200">
                <a:solidFill>
                  <a:schemeClr val="accent1"/>
                </a:solidFill>
                <a:latin typeface="Lato"/>
                <a:ea typeface="Lato"/>
                <a:cs typeface="Lato"/>
                <a:sym typeface="Lato"/>
              </a:defRPr>
            </a:lvl5pPr>
            <a:lvl6pPr lvl="5" algn="r">
              <a:buNone/>
              <a:defRPr sz="1200">
                <a:solidFill>
                  <a:schemeClr val="accent1"/>
                </a:solidFill>
                <a:latin typeface="Lato"/>
                <a:ea typeface="Lato"/>
                <a:cs typeface="Lato"/>
                <a:sym typeface="Lato"/>
              </a:defRPr>
            </a:lvl6pPr>
            <a:lvl7pPr lvl="6" algn="r">
              <a:buNone/>
              <a:defRPr sz="1200">
                <a:solidFill>
                  <a:schemeClr val="accent1"/>
                </a:solidFill>
                <a:latin typeface="Lato"/>
                <a:ea typeface="Lato"/>
                <a:cs typeface="Lato"/>
                <a:sym typeface="Lato"/>
              </a:defRPr>
            </a:lvl7pPr>
            <a:lvl8pPr lvl="7" algn="r">
              <a:buNone/>
              <a:defRPr sz="1200">
                <a:solidFill>
                  <a:schemeClr val="accent1"/>
                </a:solidFill>
                <a:latin typeface="Lato"/>
                <a:ea typeface="Lato"/>
                <a:cs typeface="Lato"/>
                <a:sym typeface="Lato"/>
              </a:defRPr>
            </a:lvl8pPr>
            <a:lvl9pPr lvl="8" algn="r">
              <a:buNone/>
              <a:defRPr sz="12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9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15.png"/><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5.png"/><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image" Target="../media/image15.png"/><Relationship Id="rId4" Type="http://schemas.openxmlformats.org/officeDocument/2006/relationships/image" Target="../media/image9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 Id="rId3"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image" Target="../media/image104.png"/><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9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9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15.png"/><Relationship Id="rId4" Type="http://schemas.openxmlformats.org/officeDocument/2006/relationships/image" Target="../media/image9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1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15.png"/><Relationship Id="rId4" Type="http://schemas.openxmlformats.org/officeDocument/2006/relationships/image" Target="../media/image1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10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3.xml"/><Relationship Id="rId3" Type="http://schemas.openxmlformats.org/officeDocument/2006/relationships/image" Target="../media/image121.png"/><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 Id="rId3" Type="http://schemas.openxmlformats.org/officeDocument/2006/relationships/image" Target="../media/image105.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 Id="rId3" Type="http://schemas.openxmlformats.org/officeDocument/2006/relationships/image" Target="../media/image15.png"/><Relationship Id="rId4"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6.xml"/><Relationship Id="rId3" Type="http://schemas.openxmlformats.org/officeDocument/2006/relationships/image" Target="../media/image15.png"/><Relationship Id="rId4" Type="http://schemas.openxmlformats.org/officeDocument/2006/relationships/image" Target="../media/image12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 Id="rId3" Type="http://schemas.openxmlformats.org/officeDocument/2006/relationships/image" Target="../media/image11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image" Target="../media/image1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9.xml"/><Relationship Id="rId3" Type="http://schemas.openxmlformats.org/officeDocument/2006/relationships/image" Target="../media/image136.png"/><Relationship Id="rId4" Type="http://schemas.openxmlformats.org/officeDocument/2006/relationships/image" Target="../media/image15.png"/><Relationship Id="rId5"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0.xml"/><Relationship Id="rId3" Type="http://schemas.openxmlformats.org/officeDocument/2006/relationships/image" Target="../media/image120.png"/><Relationship Id="rId4" Type="http://schemas.openxmlformats.org/officeDocument/2006/relationships/image" Target="../media/image11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 Id="rId3" Type="http://schemas.openxmlformats.org/officeDocument/2006/relationships/image" Target="../media/image134.png"/><Relationship Id="rId4" Type="http://schemas.openxmlformats.org/officeDocument/2006/relationships/image" Target="../media/image11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3.xml"/><Relationship Id="rId3" Type="http://schemas.openxmlformats.org/officeDocument/2006/relationships/image" Target="../media/image140.png"/><Relationship Id="rId4" Type="http://schemas.openxmlformats.org/officeDocument/2006/relationships/image" Target="../media/image122.png"/><Relationship Id="rId5" Type="http://schemas.openxmlformats.org/officeDocument/2006/relationships/image" Target="../media/image1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 Id="rId3" Type="http://schemas.openxmlformats.org/officeDocument/2006/relationships/image" Target="../media/image12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 Id="rId3" Type="http://schemas.openxmlformats.org/officeDocument/2006/relationships/image" Target="../media/image112.png"/><Relationship Id="rId4" Type="http://schemas.openxmlformats.org/officeDocument/2006/relationships/image" Target="../media/image13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6.xml"/><Relationship Id="rId3" Type="http://schemas.openxmlformats.org/officeDocument/2006/relationships/image" Target="../media/image137.png"/><Relationship Id="rId4" Type="http://schemas.openxmlformats.org/officeDocument/2006/relationships/image" Target="../media/image12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7.xml"/><Relationship Id="rId3" Type="http://schemas.openxmlformats.org/officeDocument/2006/relationships/image" Target="../media/image132.png"/><Relationship Id="rId4" Type="http://schemas.openxmlformats.org/officeDocument/2006/relationships/image" Target="../media/image13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9.xml"/><Relationship Id="rId3" Type="http://schemas.openxmlformats.org/officeDocument/2006/relationships/image" Target="../media/image1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0.xml"/><Relationship Id="rId3" Type="http://schemas.openxmlformats.org/officeDocument/2006/relationships/image" Target="../media/image12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2.xml"/><Relationship Id="rId3" Type="http://schemas.openxmlformats.org/officeDocument/2006/relationships/image" Target="../media/image12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3.xml"/><Relationship Id="rId3" Type="http://schemas.openxmlformats.org/officeDocument/2006/relationships/image" Target="../media/image15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4.xml"/><Relationship Id="rId3" Type="http://schemas.openxmlformats.org/officeDocument/2006/relationships/image" Target="../media/image13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5.xml"/><Relationship Id="rId3" Type="http://schemas.openxmlformats.org/officeDocument/2006/relationships/image" Target="../media/image15.png"/><Relationship Id="rId4" Type="http://schemas.openxmlformats.org/officeDocument/2006/relationships/image" Target="../media/image14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6.xml"/><Relationship Id="rId3" Type="http://schemas.openxmlformats.org/officeDocument/2006/relationships/image" Target="../media/image15.png"/><Relationship Id="rId4" Type="http://schemas.openxmlformats.org/officeDocument/2006/relationships/image" Target="../media/image13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7.xml"/><Relationship Id="rId3" Type="http://schemas.openxmlformats.org/officeDocument/2006/relationships/image" Target="../media/image12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8.xml"/><Relationship Id="rId3" Type="http://schemas.openxmlformats.org/officeDocument/2006/relationships/image" Target="../media/image14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9.xml"/><Relationship Id="rId3" Type="http://schemas.openxmlformats.org/officeDocument/2006/relationships/image" Target="../media/image9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8.xml"/><Relationship Id="rId3" Type="http://schemas.openxmlformats.org/officeDocument/2006/relationships/image" Target="../media/image145.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9.xml"/><Relationship Id="rId3" Type="http://schemas.openxmlformats.org/officeDocument/2006/relationships/image" Target="../media/image143.png"/><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0.xml"/><Relationship Id="rId3" Type="http://schemas.openxmlformats.org/officeDocument/2006/relationships/image" Target="../media/image15.png"/><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1.xml"/><Relationship Id="rId3" Type="http://schemas.openxmlformats.org/officeDocument/2006/relationships/image" Target="../media/image1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2.xml"/><Relationship Id="rId3" Type="http://schemas.openxmlformats.org/officeDocument/2006/relationships/image" Target="../media/image15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3.xml"/><Relationship Id="rId3" Type="http://schemas.openxmlformats.org/officeDocument/2006/relationships/image" Target="../media/image161.png"/><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4.xml"/><Relationship Id="rId3" Type="http://schemas.openxmlformats.org/officeDocument/2006/relationships/image" Target="../media/image15.png"/><Relationship Id="rId4" Type="http://schemas.openxmlformats.org/officeDocument/2006/relationships/image" Target="../media/image1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6.xml"/><Relationship Id="rId3" Type="http://schemas.openxmlformats.org/officeDocument/2006/relationships/image" Target="../media/image15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7.xml"/><Relationship Id="rId3" Type="http://schemas.openxmlformats.org/officeDocument/2006/relationships/image" Target="../media/image15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8.xml"/><Relationship Id="rId3" Type="http://schemas.openxmlformats.org/officeDocument/2006/relationships/image" Target="../media/image14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9.xml"/><Relationship Id="rId3" Type="http://schemas.openxmlformats.org/officeDocument/2006/relationships/image" Target="../media/image15.png"/><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0.xml"/><Relationship Id="rId3" Type="http://schemas.openxmlformats.org/officeDocument/2006/relationships/image" Target="../media/image15.png"/><Relationship Id="rId4" Type="http://schemas.openxmlformats.org/officeDocument/2006/relationships/image" Target="../media/image15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1.xml"/><Relationship Id="rId3" Type="http://schemas.openxmlformats.org/officeDocument/2006/relationships/image" Target="../media/image15.png"/><Relationship Id="rId4" Type="http://schemas.openxmlformats.org/officeDocument/2006/relationships/image" Target="../media/image16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2.xml"/><Relationship Id="rId3" Type="http://schemas.openxmlformats.org/officeDocument/2006/relationships/image" Target="../media/image15.png"/><Relationship Id="rId4" Type="http://schemas.openxmlformats.org/officeDocument/2006/relationships/image" Target="../media/image17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3.xml"/><Relationship Id="rId3" Type="http://schemas.openxmlformats.org/officeDocument/2006/relationships/image" Target="../media/image15.png"/><Relationship Id="rId4" Type="http://schemas.openxmlformats.org/officeDocument/2006/relationships/image" Target="../media/image172.png"/><Relationship Id="rId5" Type="http://schemas.openxmlformats.org/officeDocument/2006/relationships/image" Target="../media/image15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4.xml"/><Relationship Id="rId3" Type="http://schemas.openxmlformats.org/officeDocument/2006/relationships/image" Target="../media/image15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5.xml"/><Relationship Id="rId3" Type="http://schemas.openxmlformats.org/officeDocument/2006/relationships/image" Target="../media/image15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6.xml"/><Relationship Id="rId3" Type="http://schemas.openxmlformats.org/officeDocument/2006/relationships/image" Target="../media/image15.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7.xml"/><Relationship Id="rId3" Type="http://schemas.openxmlformats.org/officeDocument/2006/relationships/image" Target="../media/image1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8.xml"/><Relationship Id="rId3" Type="http://schemas.openxmlformats.org/officeDocument/2006/relationships/image" Target="../media/image15.png"/><Relationship Id="rId4" Type="http://schemas.openxmlformats.org/officeDocument/2006/relationships/image" Target="../media/image16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9.xml"/><Relationship Id="rId3" Type="http://schemas.openxmlformats.org/officeDocument/2006/relationships/image" Target="../media/image1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0.xml"/><Relationship Id="rId3" Type="http://schemas.openxmlformats.org/officeDocument/2006/relationships/image" Target="../media/image18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1.xml"/><Relationship Id="rId3" Type="http://schemas.openxmlformats.org/officeDocument/2006/relationships/image" Target="../media/image17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2.xml"/><Relationship Id="rId3" Type="http://schemas.openxmlformats.org/officeDocument/2006/relationships/image" Target="../media/image17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3.xml"/><Relationship Id="rId3" Type="http://schemas.openxmlformats.org/officeDocument/2006/relationships/image" Target="../media/image17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4.xml"/><Relationship Id="rId3" Type="http://schemas.openxmlformats.org/officeDocument/2006/relationships/image" Target="../media/image17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5.xml"/><Relationship Id="rId3" Type="http://schemas.openxmlformats.org/officeDocument/2006/relationships/image" Target="../media/image1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6.xml"/><Relationship Id="rId3" Type="http://schemas.openxmlformats.org/officeDocument/2006/relationships/image" Target="../media/image15.png"/><Relationship Id="rId4" Type="http://schemas.openxmlformats.org/officeDocument/2006/relationships/image" Target="../media/image16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7.xml"/><Relationship Id="rId3" Type="http://schemas.openxmlformats.org/officeDocument/2006/relationships/image" Target="../media/image16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8.xml"/><Relationship Id="rId3" Type="http://schemas.openxmlformats.org/officeDocument/2006/relationships/image" Target="../media/image17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9.xml"/><Relationship Id="rId3" Type="http://schemas.openxmlformats.org/officeDocument/2006/relationships/image" Target="../media/image1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0.xml"/><Relationship Id="rId3" Type="http://schemas.openxmlformats.org/officeDocument/2006/relationships/image" Target="../media/image1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1.xml"/><Relationship Id="rId3" Type="http://schemas.openxmlformats.org/officeDocument/2006/relationships/image" Target="../media/image19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2.xml"/><Relationship Id="rId3" Type="http://schemas.openxmlformats.org/officeDocument/2006/relationships/image" Target="../media/image15.png"/><Relationship Id="rId4" Type="http://schemas.openxmlformats.org/officeDocument/2006/relationships/image" Target="../media/image16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3.xml"/><Relationship Id="rId3" Type="http://schemas.openxmlformats.org/officeDocument/2006/relationships/image" Target="../media/image15.png"/><Relationship Id="rId4" Type="http://schemas.openxmlformats.org/officeDocument/2006/relationships/image" Target="../media/image16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4.xml"/><Relationship Id="rId3" Type="http://schemas.openxmlformats.org/officeDocument/2006/relationships/image" Target="../media/image15.png"/><Relationship Id="rId4" Type="http://schemas.openxmlformats.org/officeDocument/2006/relationships/image" Target="../media/image17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5.xml"/><Relationship Id="rId3" Type="http://schemas.openxmlformats.org/officeDocument/2006/relationships/image" Target="../media/image15.png"/><Relationship Id="rId4" Type="http://schemas.openxmlformats.org/officeDocument/2006/relationships/image" Target="../media/image18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6.xml"/><Relationship Id="rId3" Type="http://schemas.openxmlformats.org/officeDocument/2006/relationships/image" Target="../media/image15.png"/><Relationship Id="rId4" Type="http://schemas.openxmlformats.org/officeDocument/2006/relationships/image" Target="../media/image18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7.xml"/><Relationship Id="rId3" Type="http://schemas.openxmlformats.org/officeDocument/2006/relationships/image" Target="../media/image18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8.xml"/><Relationship Id="rId3" Type="http://schemas.openxmlformats.org/officeDocument/2006/relationships/image" Target="../media/image1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0.xml"/><Relationship Id="rId3" Type="http://schemas.openxmlformats.org/officeDocument/2006/relationships/image" Target="../media/image20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1.xml"/><Relationship Id="rId3" Type="http://schemas.openxmlformats.org/officeDocument/2006/relationships/image" Target="../media/image18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2.xml"/><Relationship Id="rId3" Type="http://schemas.openxmlformats.org/officeDocument/2006/relationships/image" Target="../media/image20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3.xml"/><Relationship Id="rId3" Type="http://schemas.openxmlformats.org/officeDocument/2006/relationships/image" Target="../media/image19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4.xml"/><Relationship Id="rId3" Type="http://schemas.openxmlformats.org/officeDocument/2006/relationships/image" Target="../media/image20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6.xml"/><Relationship Id="rId3" Type="http://schemas.openxmlformats.org/officeDocument/2006/relationships/image" Target="../media/image19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7.xml"/><Relationship Id="rId3" Type="http://schemas.openxmlformats.org/officeDocument/2006/relationships/image" Target="../media/image15.png"/><Relationship Id="rId4" Type="http://schemas.openxmlformats.org/officeDocument/2006/relationships/image" Target="../media/image20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8.xml"/><Relationship Id="rId3" Type="http://schemas.openxmlformats.org/officeDocument/2006/relationships/image" Target="../media/image19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9.xml"/><Relationship Id="rId3" Type="http://schemas.openxmlformats.org/officeDocument/2006/relationships/image" Target="../media/image1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0.xml"/><Relationship Id="rId3" Type="http://schemas.openxmlformats.org/officeDocument/2006/relationships/image" Target="../media/image15.png"/><Relationship Id="rId4" Type="http://schemas.openxmlformats.org/officeDocument/2006/relationships/image" Target="../media/image19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1.xml"/><Relationship Id="rId3" Type="http://schemas.openxmlformats.org/officeDocument/2006/relationships/image" Target="../media/image19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2.xml"/><Relationship Id="rId3" Type="http://schemas.openxmlformats.org/officeDocument/2006/relationships/image" Target="../media/image18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3.xml"/><Relationship Id="rId3" Type="http://schemas.openxmlformats.org/officeDocument/2006/relationships/image" Target="../media/image15.png"/><Relationship Id="rId4" Type="http://schemas.openxmlformats.org/officeDocument/2006/relationships/image" Target="../media/image20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4.xml"/><Relationship Id="rId3" Type="http://schemas.openxmlformats.org/officeDocument/2006/relationships/image" Target="../media/image18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5.xml"/><Relationship Id="rId3" Type="http://schemas.openxmlformats.org/officeDocument/2006/relationships/image" Target="../media/image15.png"/><Relationship Id="rId4" Type="http://schemas.openxmlformats.org/officeDocument/2006/relationships/image" Target="../media/image195.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6.xml"/><Relationship Id="rId3" Type="http://schemas.openxmlformats.org/officeDocument/2006/relationships/image" Target="../media/image19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7.xml"/><Relationship Id="rId3" Type="http://schemas.openxmlformats.org/officeDocument/2006/relationships/image" Target="../media/image21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8.xml"/><Relationship Id="rId3" Type="http://schemas.openxmlformats.org/officeDocument/2006/relationships/image" Target="../media/image21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9.xml"/><Relationship Id="rId3" Type="http://schemas.openxmlformats.org/officeDocument/2006/relationships/image" Target="../media/image15.png"/><Relationship Id="rId4" Type="http://schemas.openxmlformats.org/officeDocument/2006/relationships/image" Target="../media/image2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0.xml"/><Relationship Id="rId3" Type="http://schemas.openxmlformats.org/officeDocument/2006/relationships/image" Target="../media/image21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1.xml"/><Relationship Id="rId3" Type="http://schemas.openxmlformats.org/officeDocument/2006/relationships/image" Target="../media/image20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2.xml"/><Relationship Id="rId3" Type="http://schemas.openxmlformats.org/officeDocument/2006/relationships/image" Target="../media/image15.png"/><Relationship Id="rId4" Type="http://schemas.openxmlformats.org/officeDocument/2006/relationships/image" Target="../media/image22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3.xml"/><Relationship Id="rId3" Type="http://schemas.openxmlformats.org/officeDocument/2006/relationships/image" Target="../media/image15.png"/><Relationship Id="rId4" Type="http://schemas.openxmlformats.org/officeDocument/2006/relationships/image" Target="../media/image21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4.xml"/><Relationship Id="rId3" Type="http://schemas.openxmlformats.org/officeDocument/2006/relationships/image" Target="../media/image20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5.xml"/><Relationship Id="rId3" Type="http://schemas.openxmlformats.org/officeDocument/2006/relationships/image" Target="../media/image2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6.xml"/><Relationship Id="rId3" Type="http://schemas.openxmlformats.org/officeDocument/2006/relationships/image" Target="../media/image22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7.xml"/><Relationship Id="rId3" Type="http://schemas.openxmlformats.org/officeDocument/2006/relationships/image" Target="../media/image15.png"/><Relationship Id="rId4" Type="http://schemas.openxmlformats.org/officeDocument/2006/relationships/image" Target="../media/image20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8.xml"/><Relationship Id="rId3" Type="http://schemas.openxmlformats.org/officeDocument/2006/relationships/image" Target="../media/image15.png"/><Relationship Id="rId4" Type="http://schemas.openxmlformats.org/officeDocument/2006/relationships/image" Target="../media/image21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9.xml"/><Relationship Id="rId3" Type="http://schemas.openxmlformats.org/officeDocument/2006/relationships/image" Target="../media/image15.png"/><Relationship Id="rId4" Type="http://schemas.openxmlformats.org/officeDocument/2006/relationships/image" Target="../media/image2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0.xml"/><Relationship Id="rId3" Type="http://schemas.openxmlformats.org/officeDocument/2006/relationships/image" Target="../media/image15.png"/><Relationship Id="rId4" Type="http://schemas.openxmlformats.org/officeDocument/2006/relationships/image" Target="../media/image23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1.xml"/><Relationship Id="rId3" Type="http://schemas.openxmlformats.org/officeDocument/2006/relationships/image" Target="../media/image15.png"/><Relationship Id="rId4" Type="http://schemas.openxmlformats.org/officeDocument/2006/relationships/image" Target="../media/image21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2.xml"/><Relationship Id="rId3" Type="http://schemas.openxmlformats.org/officeDocument/2006/relationships/image" Target="../media/image21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3.xml"/><Relationship Id="rId3" Type="http://schemas.openxmlformats.org/officeDocument/2006/relationships/image" Target="../media/image15.png"/><Relationship Id="rId4" Type="http://schemas.openxmlformats.org/officeDocument/2006/relationships/image" Target="../media/image22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4.xml"/><Relationship Id="rId3" Type="http://schemas.openxmlformats.org/officeDocument/2006/relationships/image" Target="../media/image21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5.xml"/><Relationship Id="rId3" Type="http://schemas.openxmlformats.org/officeDocument/2006/relationships/image" Target="../media/image24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6.xml"/><Relationship Id="rId3" Type="http://schemas.openxmlformats.org/officeDocument/2006/relationships/image" Target="../media/image23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7.xml"/><Relationship Id="rId3" Type="http://schemas.openxmlformats.org/officeDocument/2006/relationships/image" Target="../media/image15.png"/><Relationship Id="rId4" Type="http://schemas.openxmlformats.org/officeDocument/2006/relationships/image" Target="../media/image22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8.xml"/><Relationship Id="rId3" Type="http://schemas.openxmlformats.org/officeDocument/2006/relationships/image" Target="../media/image23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9.xml"/><Relationship Id="rId3" Type="http://schemas.openxmlformats.org/officeDocument/2006/relationships/image" Target="../media/image15.png"/><Relationship Id="rId4" Type="http://schemas.openxmlformats.org/officeDocument/2006/relationships/image" Target="../media/image2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0.xml"/><Relationship Id="rId3" Type="http://schemas.openxmlformats.org/officeDocument/2006/relationships/image" Target="../media/image15.png"/><Relationship Id="rId4" Type="http://schemas.openxmlformats.org/officeDocument/2006/relationships/image" Target="../media/image23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1.xml"/><Relationship Id="rId3" Type="http://schemas.openxmlformats.org/officeDocument/2006/relationships/image" Target="../media/image22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2.xml"/><Relationship Id="rId3" Type="http://schemas.openxmlformats.org/officeDocument/2006/relationships/image" Target="../media/image22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3.xml"/><Relationship Id="rId3" Type="http://schemas.openxmlformats.org/officeDocument/2006/relationships/image" Target="../media/image24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4.xml"/><Relationship Id="rId3" Type="http://schemas.openxmlformats.org/officeDocument/2006/relationships/image" Target="../media/image15.png"/><Relationship Id="rId4" Type="http://schemas.openxmlformats.org/officeDocument/2006/relationships/image" Target="../media/image22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5.xml"/><Relationship Id="rId3" Type="http://schemas.openxmlformats.org/officeDocument/2006/relationships/image" Target="../media/image23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6.xml"/><Relationship Id="rId3" Type="http://schemas.openxmlformats.org/officeDocument/2006/relationships/image" Target="../media/image15.png"/><Relationship Id="rId4" Type="http://schemas.openxmlformats.org/officeDocument/2006/relationships/image" Target="../media/image23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7.xml"/><Relationship Id="rId3" Type="http://schemas.openxmlformats.org/officeDocument/2006/relationships/image" Target="../media/image15.png"/><Relationship Id="rId4" Type="http://schemas.openxmlformats.org/officeDocument/2006/relationships/image" Target="../media/image23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8.xml"/><Relationship Id="rId3" Type="http://schemas.openxmlformats.org/officeDocument/2006/relationships/image" Target="../media/image22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9.xml"/><Relationship Id="rId3" Type="http://schemas.openxmlformats.org/officeDocument/2006/relationships/image" Target="../media/image2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0.xml"/><Relationship Id="rId3" Type="http://schemas.openxmlformats.org/officeDocument/2006/relationships/image" Target="../media/image15.png"/><Relationship Id="rId4" Type="http://schemas.openxmlformats.org/officeDocument/2006/relationships/image" Target="../media/image23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1.xml"/><Relationship Id="rId3" Type="http://schemas.openxmlformats.org/officeDocument/2006/relationships/image" Target="../media/image24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2.xml"/><Relationship Id="rId3" Type="http://schemas.openxmlformats.org/officeDocument/2006/relationships/image" Target="../media/image23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3.xml"/><Relationship Id="rId3" Type="http://schemas.openxmlformats.org/officeDocument/2006/relationships/image" Target="../media/image15.png"/><Relationship Id="rId4" Type="http://schemas.openxmlformats.org/officeDocument/2006/relationships/image" Target="../media/image24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4.xml"/><Relationship Id="rId3" Type="http://schemas.openxmlformats.org/officeDocument/2006/relationships/image" Target="../media/image15.png"/><Relationship Id="rId4" Type="http://schemas.openxmlformats.org/officeDocument/2006/relationships/image" Target="../media/image23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5.xml"/><Relationship Id="rId3" Type="http://schemas.openxmlformats.org/officeDocument/2006/relationships/image" Target="../media/image15.png"/><Relationship Id="rId4" Type="http://schemas.openxmlformats.org/officeDocument/2006/relationships/image" Target="../media/image24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6.xml"/><Relationship Id="rId3" Type="http://schemas.openxmlformats.org/officeDocument/2006/relationships/image" Target="../media/image24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7.xml"/><Relationship Id="rId3" Type="http://schemas.openxmlformats.org/officeDocument/2006/relationships/image" Target="../media/image15.png"/><Relationship Id="rId4" Type="http://schemas.openxmlformats.org/officeDocument/2006/relationships/image" Target="../media/image25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8.xml"/><Relationship Id="rId3" Type="http://schemas.openxmlformats.org/officeDocument/2006/relationships/image" Target="../media/image15.png"/><Relationship Id="rId4" Type="http://schemas.openxmlformats.org/officeDocument/2006/relationships/image" Target="../media/image25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9.xml"/><Relationship Id="rId3" Type="http://schemas.openxmlformats.org/officeDocument/2006/relationships/image" Target="../media/image15.png"/><Relationship Id="rId4" Type="http://schemas.openxmlformats.org/officeDocument/2006/relationships/image" Target="../media/image2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0.xml"/><Relationship Id="rId3" Type="http://schemas.openxmlformats.org/officeDocument/2006/relationships/image" Target="../media/image15.png"/><Relationship Id="rId4" Type="http://schemas.openxmlformats.org/officeDocument/2006/relationships/image" Target="../media/image25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1.xml"/><Relationship Id="rId3" Type="http://schemas.openxmlformats.org/officeDocument/2006/relationships/image" Target="../media/image15.png"/><Relationship Id="rId4" Type="http://schemas.openxmlformats.org/officeDocument/2006/relationships/image" Target="../media/image24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2.xml"/><Relationship Id="rId3" Type="http://schemas.openxmlformats.org/officeDocument/2006/relationships/image" Target="../media/image15.png"/><Relationship Id="rId4" Type="http://schemas.openxmlformats.org/officeDocument/2006/relationships/image" Target="../media/image24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3.xml"/><Relationship Id="rId3" Type="http://schemas.openxmlformats.org/officeDocument/2006/relationships/image" Target="../media/image15.png"/><Relationship Id="rId4" Type="http://schemas.openxmlformats.org/officeDocument/2006/relationships/image" Target="../media/image25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4.xml"/><Relationship Id="rId3" Type="http://schemas.openxmlformats.org/officeDocument/2006/relationships/image" Target="../media/image15.png"/><Relationship Id="rId4" Type="http://schemas.openxmlformats.org/officeDocument/2006/relationships/image" Target="../media/image26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5.xml"/><Relationship Id="rId3" Type="http://schemas.openxmlformats.org/officeDocument/2006/relationships/image" Target="../media/image15.png"/><Relationship Id="rId4" Type="http://schemas.openxmlformats.org/officeDocument/2006/relationships/image" Target="../media/image26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6.xml"/><Relationship Id="rId3" Type="http://schemas.openxmlformats.org/officeDocument/2006/relationships/image" Target="../media/image15.png"/><Relationship Id="rId4" Type="http://schemas.openxmlformats.org/officeDocument/2006/relationships/image" Target="../media/image27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7.xml"/><Relationship Id="rId3" Type="http://schemas.openxmlformats.org/officeDocument/2006/relationships/image" Target="../media/image24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8.xml"/><Relationship Id="rId3" Type="http://schemas.openxmlformats.org/officeDocument/2006/relationships/image" Target="../media/image15.png"/><Relationship Id="rId4" Type="http://schemas.openxmlformats.org/officeDocument/2006/relationships/image" Target="../media/image25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9.xml"/><Relationship Id="rId3" Type="http://schemas.openxmlformats.org/officeDocument/2006/relationships/image" Target="../media/image15.png"/><Relationship Id="rId4" Type="http://schemas.openxmlformats.org/officeDocument/2006/relationships/image" Target="../media/image2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0.xml"/><Relationship Id="rId3" Type="http://schemas.openxmlformats.org/officeDocument/2006/relationships/image" Target="../media/image15.png"/><Relationship Id="rId4" Type="http://schemas.openxmlformats.org/officeDocument/2006/relationships/image" Target="../media/image26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1.xml"/><Relationship Id="rId3" Type="http://schemas.openxmlformats.org/officeDocument/2006/relationships/image" Target="../media/image15.png"/><Relationship Id="rId4" Type="http://schemas.openxmlformats.org/officeDocument/2006/relationships/image" Target="../media/image24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2.xml"/><Relationship Id="rId3" Type="http://schemas.openxmlformats.org/officeDocument/2006/relationships/image" Target="../media/image15.png"/><Relationship Id="rId4" Type="http://schemas.openxmlformats.org/officeDocument/2006/relationships/image" Target="../media/image26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3.xml"/><Relationship Id="rId3" Type="http://schemas.openxmlformats.org/officeDocument/2006/relationships/image" Target="../media/image15.png"/><Relationship Id="rId4" Type="http://schemas.openxmlformats.org/officeDocument/2006/relationships/image" Target="../media/image28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4.xml"/><Relationship Id="rId3" Type="http://schemas.openxmlformats.org/officeDocument/2006/relationships/image" Target="../media/image15.png"/><Relationship Id="rId4" Type="http://schemas.openxmlformats.org/officeDocument/2006/relationships/image" Target="../media/image26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6.xml"/><Relationship Id="rId3" Type="http://schemas.openxmlformats.org/officeDocument/2006/relationships/image" Target="../media/image15.png"/><Relationship Id="rId4" Type="http://schemas.openxmlformats.org/officeDocument/2006/relationships/image" Target="../media/image256.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7.xml"/><Relationship Id="rId3" Type="http://schemas.openxmlformats.org/officeDocument/2006/relationships/image" Target="../media/image15.png"/><Relationship Id="rId4" Type="http://schemas.openxmlformats.org/officeDocument/2006/relationships/image" Target="../media/image28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8.xml"/><Relationship Id="rId3" Type="http://schemas.openxmlformats.org/officeDocument/2006/relationships/image" Target="../media/image15.png"/><Relationship Id="rId4" Type="http://schemas.openxmlformats.org/officeDocument/2006/relationships/image" Target="../media/image25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9.xml"/><Relationship Id="rId3" Type="http://schemas.openxmlformats.org/officeDocument/2006/relationships/image" Target="../media/image15.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0.xml"/><Relationship Id="rId3" Type="http://schemas.openxmlformats.org/officeDocument/2006/relationships/image" Target="../media/image15.png"/><Relationship Id="rId4" Type="http://schemas.openxmlformats.org/officeDocument/2006/relationships/image" Target="../media/image27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1.xml"/><Relationship Id="rId3" Type="http://schemas.openxmlformats.org/officeDocument/2006/relationships/image" Target="../media/image15.png"/><Relationship Id="rId4" Type="http://schemas.openxmlformats.org/officeDocument/2006/relationships/image" Target="../media/image259.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2.xml"/><Relationship Id="rId3" Type="http://schemas.openxmlformats.org/officeDocument/2006/relationships/image" Target="../media/image91.jp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3.xml"/><Relationship Id="rId3" Type="http://schemas.openxmlformats.org/officeDocument/2006/relationships/image" Target="../media/image91.jp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5.xml"/><Relationship Id="rId3" Type="http://schemas.openxmlformats.org/officeDocument/2006/relationships/image" Target="../media/image266.png"/><Relationship Id="rId4" Type="http://schemas.openxmlformats.org/officeDocument/2006/relationships/image" Target="../media/image1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6.xml"/><Relationship Id="rId3" Type="http://schemas.openxmlformats.org/officeDocument/2006/relationships/image" Target="../media/image15.png"/><Relationship Id="rId4" Type="http://schemas.openxmlformats.org/officeDocument/2006/relationships/image" Target="../media/image28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8.xml"/><Relationship Id="rId3" Type="http://schemas.openxmlformats.org/officeDocument/2006/relationships/image" Target="../media/image268.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9.xml"/><Relationship Id="rId3" Type="http://schemas.openxmlformats.org/officeDocument/2006/relationships/image" Target="../media/image2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0.xml"/><Relationship Id="rId3" Type="http://schemas.openxmlformats.org/officeDocument/2006/relationships/image" Target="../media/image27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1.xml"/><Relationship Id="rId3" Type="http://schemas.openxmlformats.org/officeDocument/2006/relationships/image" Target="../media/image275.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2.xml"/><Relationship Id="rId3" Type="http://schemas.openxmlformats.org/officeDocument/2006/relationships/image" Target="../media/image27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3.xml"/><Relationship Id="rId3" Type="http://schemas.openxmlformats.org/officeDocument/2006/relationships/image" Target="../media/image27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4.xml"/><Relationship Id="rId3" Type="http://schemas.openxmlformats.org/officeDocument/2006/relationships/image" Target="../media/image28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5.xml"/><Relationship Id="rId3" Type="http://schemas.openxmlformats.org/officeDocument/2006/relationships/image" Target="../media/image278.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6.xml"/><Relationship Id="rId3" Type="http://schemas.openxmlformats.org/officeDocument/2006/relationships/image" Target="../media/image29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7.xml"/><Relationship Id="rId3" Type="http://schemas.openxmlformats.org/officeDocument/2006/relationships/image" Target="../media/image289.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8.xml"/><Relationship Id="rId3" Type="http://schemas.openxmlformats.org/officeDocument/2006/relationships/image" Target="../media/image27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9.xml"/><Relationship Id="rId3" Type="http://schemas.openxmlformats.org/officeDocument/2006/relationships/image" Target="../media/image2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1.xml"/><Relationship Id="rId3" Type="http://schemas.openxmlformats.org/officeDocument/2006/relationships/image" Target="../media/image270.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2.xml"/><Relationship Id="rId3" Type="http://schemas.openxmlformats.org/officeDocument/2006/relationships/image" Target="../media/image287.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3.xml"/><Relationship Id="rId3" Type="http://schemas.openxmlformats.org/officeDocument/2006/relationships/image" Target="../media/image311.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4.xml"/><Relationship Id="rId3" Type="http://schemas.openxmlformats.org/officeDocument/2006/relationships/image" Target="../media/image28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5.xml"/><Relationship Id="rId3" Type="http://schemas.openxmlformats.org/officeDocument/2006/relationships/image" Target="../media/image91.jp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6.xml"/><Relationship Id="rId3" Type="http://schemas.openxmlformats.org/officeDocument/2006/relationships/image" Target="../media/image91.jp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8.xml"/><Relationship Id="rId3" Type="http://schemas.openxmlformats.org/officeDocument/2006/relationships/image" Target="../media/image276.png"/><Relationship Id="rId4" Type="http://schemas.openxmlformats.org/officeDocument/2006/relationships/image" Target="../media/image15.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9.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0.xml"/><Relationship Id="rId3" Type="http://schemas.openxmlformats.org/officeDocument/2006/relationships/image" Target="../media/image286.png"/><Relationship Id="rId4" Type="http://schemas.openxmlformats.org/officeDocument/2006/relationships/image" Target="../media/image15.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1.xml"/><Relationship Id="rId3" Type="http://schemas.openxmlformats.org/officeDocument/2006/relationships/image" Target="../media/image29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3.xml"/><Relationship Id="rId3" Type="http://schemas.openxmlformats.org/officeDocument/2006/relationships/image" Target="../media/image307.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4.xml"/><Relationship Id="rId3" Type="http://schemas.openxmlformats.org/officeDocument/2006/relationships/image" Target="../media/image296.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5.xml"/><Relationship Id="rId3" Type="http://schemas.openxmlformats.org/officeDocument/2006/relationships/image" Target="../media/image29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6.xml"/><Relationship Id="rId3" Type="http://schemas.openxmlformats.org/officeDocument/2006/relationships/image" Target="../media/image300.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7.xml"/><Relationship Id="rId3" Type="http://schemas.openxmlformats.org/officeDocument/2006/relationships/image" Target="../media/image297.png"/><Relationship Id="rId4" Type="http://schemas.openxmlformats.org/officeDocument/2006/relationships/image" Target="../media/image29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8.xml"/><Relationship Id="rId3" Type="http://schemas.openxmlformats.org/officeDocument/2006/relationships/image" Target="../media/image295.png"/><Relationship Id="rId4" Type="http://schemas.openxmlformats.org/officeDocument/2006/relationships/image" Target="../media/image297.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9.xml"/><Relationship Id="rId3" Type="http://schemas.openxmlformats.org/officeDocument/2006/relationships/image" Target="../media/image3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0.xml"/><Relationship Id="rId3" Type="http://schemas.openxmlformats.org/officeDocument/2006/relationships/image" Target="../media/image15.png"/><Relationship Id="rId4" Type="http://schemas.openxmlformats.org/officeDocument/2006/relationships/image" Target="../media/image298.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1.xml"/><Relationship Id="rId3" Type="http://schemas.openxmlformats.org/officeDocument/2006/relationships/image" Target="../media/image315.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2.xml"/><Relationship Id="rId3" Type="http://schemas.openxmlformats.org/officeDocument/2006/relationships/image" Target="../media/image30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3.xml"/><Relationship Id="rId3" Type="http://schemas.openxmlformats.org/officeDocument/2006/relationships/image" Target="../media/image304.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4.xml"/><Relationship Id="rId3" Type="http://schemas.openxmlformats.org/officeDocument/2006/relationships/image" Target="../media/image31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5.xml"/><Relationship Id="rId3" Type="http://schemas.openxmlformats.org/officeDocument/2006/relationships/image" Target="../media/image316.png"/><Relationship Id="rId4" Type="http://schemas.openxmlformats.org/officeDocument/2006/relationships/image" Target="../media/image1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6.xml"/><Relationship Id="rId3" Type="http://schemas.openxmlformats.org/officeDocument/2006/relationships/image" Target="../media/image316.png"/><Relationship Id="rId4" Type="http://schemas.openxmlformats.org/officeDocument/2006/relationships/image" Target="../media/image1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7.xml"/><Relationship Id="rId3" Type="http://schemas.openxmlformats.org/officeDocument/2006/relationships/image" Target="../media/image305.png"/><Relationship Id="rId4" Type="http://schemas.openxmlformats.org/officeDocument/2006/relationships/image" Target="../media/image15.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8.xml"/><Relationship Id="rId3" Type="http://schemas.openxmlformats.org/officeDocument/2006/relationships/image" Target="../media/image305.png"/><Relationship Id="rId4" Type="http://schemas.openxmlformats.org/officeDocument/2006/relationships/image" Target="../media/image1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9.xml"/><Relationship Id="rId3" Type="http://schemas.openxmlformats.org/officeDocument/2006/relationships/image" Target="../media/image9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15.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0.xml"/><Relationship Id="rId3" Type="http://schemas.openxmlformats.org/officeDocument/2006/relationships/image" Target="../media/image91.jp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2.xml"/><Relationship Id="rId3" Type="http://schemas.openxmlformats.org/officeDocument/2006/relationships/chart" Target="../charts/char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3.xml"/><Relationship Id="rId3" Type="http://schemas.openxmlformats.org/officeDocument/2006/relationships/chart" Target="../charts/char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2.xml"/><Relationship Id="rId3" Type="http://schemas.openxmlformats.org/officeDocument/2006/relationships/image" Target="../media/image306.png"/><Relationship Id="rId4" Type="http://schemas.openxmlformats.org/officeDocument/2006/relationships/image" Target="../media/image15.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3.xml"/><Relationship Id="rId3" Type="http://schemas.openxmlformats.org/officeDocument/2006/relationships/image" Target="../media/image15.png"/><Relationship Id="rId4" Type="http://schemas.openxmlformats.org/officeDocument/2006/relationships/image" Target="../media/image306.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4.xml"/><Relationship Id="rId3" Type="http://schemas.openxmlformats.org/officeDocument/2006/relationships/image" Target="../media/image15.png"/><Relationship Id="rId4" Type="http://schemas.openxmlformats.org/officeDocument/2006/relationships/image" Target="../media/image325.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5.xml"/><Relationship Id="rId3" Type="http://schemas.openxmlformats.org/officeDocument/2006/relationships/image" Target="../media/image15.png"/><Relationship Id="rId4" Type="http://schemas.openxmlformats.org/officeDocument/2006/relationships/image" Target="../media/image321.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6.xml"/><Relationship Id="rId3" Type="http://schemas.openxmlformats.org/officeDocument/2006/relationships/image" Target="../media/image15.png"/><Relationship Id="rId4" Type="http://schemas.openxmlformats.org/officeDocument/2006/relationships/image" Target="../media/image319.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7.xml"/><Relationship Id="rId3" Type="http://schemas.openxmlformats.org/officeDocument/2006/relationships/image" Target="../media/image15.png"/><Relationship Id="rId4" Type="http://schemas.openxmlformats.org/officeDocument/2006/relationships/image" Target="../media/image324.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8.xml"/><Relationship Id="rId3" Type="http://schemas.openxmlformats.org/officeDocument/2006/relationships/image" Target="../media/image15.png"/><Relationship Id="rId4" Type="http://schemas.openxmlformats.org/officeDocument/2006/relationships/image" Target="../media/image310.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9.xml"/><Relationship Id="rId3" Type="http://schemas.openxmlformats.org/officeDocument/2006/relationships/image" Target="../media/image15.png"/><Relationship Id="rId4" Type="http://schemas.openxmlformats.org/officeDocument/2006/relationships/image" Target="../media/image3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0.xml"/><Relationship Id="rId3" Type="http://schemas.openxmlformats.org/officeDocument/2006/relationships/image" Target="../media/image313.png"/><Relationship Id="rId4" Type="http://schemas.openxmlformats.org/officeDocument/2006/relationships/image" Target="../media/image15.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1.xml"/><Relationship Id="rId3" Type="http://schemas.openxmlformats.org/officeDocument/2006/relationships/image" Target="../media/image331.png"/><Relationship Id="rId4" Type="http://schemas.openxmlformats.org/officeDocument/2006/relationships/image" Target="../media/image15.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2.xml"/><Relationship Id="rId3" Type="http://schemas.openxmlformats.org/officeDocument/2006/relationships/image" Target="../media/image15.png"/><Relationship Id="rId4" Type="http://schemas.openxmlformats.org/officeDocument/2006/relationships/image" Target="../media/image308.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3.xml"/><Relationship Id="rId3" Type="http://schemas.openxmlformats.org/officeDocument/2006/relationships/image" Target="../media/image15.png"/><Relationship Id="rId4" Type="http://schemas.openxmlformats.org/officeDocument/2006/relationships/image" Target="../media/image31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4.xml"/><Relationship Id="rId3" Type="http://schemas.openxmlformats.org/officeDocument/2006/relationships/image" Target="../media/image15.png"/><Relationship Id="rId4" Type="http://schemas.openxmlformats.org/officeDocument/2006/relationships/image" Target="../media/image33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6.xml"/><Relationship Id="rId3" Type="http://schemas.openxmlformats.org/officeDocument/2006/relationships/image" Target="../media/image15.png"/><Relationship Id="rId4" Type="http://schemas.openxmlformats.org/officeDocument/2006/relationships/image" Target="../media/image32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7.xml"/><Relationship Id="rId3" Type="http://schemas.openxmlformats.org/officeDocument/2006/relationships/image" Target="../media/image15.png"/><Relationship Id="rId4" Type="http://schemas.openxmlformats.org/officeDocument/2006/relationships/image" Target="../media/image32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8.xml"/><Relationship Id="rId3" Type="http://schemas.openxmlformats.org/officeDocument/2006/relationships/image" Target="../media/image15.png"/><Relationship Id="rId4" Type="http://schemas.openxmlformats.org/officeDocument/2006/relationships/image" Target="../media/image32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9.xml"/><Relationship Id="rId3" Type="http://schemas.openxmlformats.org/officeDocument/2006/relationships/image" Target="../media/image15.png"/><Relationship Id="rId4" Type="http://schemas.openxmlformats.org/officeDocument/2006/relationships/image" Target="../media/image3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4.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0.xml"/><Relationship Id="rId3" Type="http://schemas.openxmlformats.org/officeDocument/2006/relationships/image" Target="../media/image15.png"/><Relationship Id="rId4" Type="http://schemas.openxmlformats.org/officeDocument/2006/relationships/image" Target="../media/image329.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3.xml"/><Relationship Id="rId3" Type="http://schemas.openxmlformats.org/officeDocument/2006/relationships/image" Target="../media/image335.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5.xml"/><Relationship Id="rId3" Type="http://schemas.openxmlformats.org/officeDocument/2006/relationships/image" Target="../media/image328.png"/><Relationship Id="rId4" Type="http://schemas.openxmlformats.org/officeDocument/2006/relationships/image" Target="../media/image339.png"/><Relationship Id="rId5" Type="http://schemas.openxmlformats.org/officeDocument/2006/relationships/image" Target="../media/image340.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1.xml"/><Relationship Id="rId3" Type="http://schemas.openxmlformats.org/officeDocument/2006/relationships/image" Target="../media/image336.png"/><Relationship Id="rId4" Type="http://schemas.openxmlformats.org/officeDocument/2006/relationships/image" Target="../media/image15.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2.xml"/><Relationship Id="rId3" Type="http://schemas.openxmlformats.org/officeDocument/2006/relationships/image" Target="../media/image15.png"/><Relationship Id="rId4" Type="http://schemas.openxmlformats.org/officeDocument/2006/relationships/image" Target="../media/image33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3.xml"/><Relationship Id="rId3" Type="http://schemas.openxmlformats.org/officeDocument/2006/relationships/image" Target="../media/image330.png"/><Relationship Id="rId4" Type="http://schemas.openxmlformats.org/officeDocument/2006/relationships/image" Target="../media/image15.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4.xml"/><Relationship Id="rId3" Type="http://schemas.openxmlformats.org/officeDocument/2006/relationships/image" Target="../media/image341.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5.xml"/><Relationship Id="rId3" Type="http://schemas.openxmlformats.org/officeDocument/2006/relationships/image" Target="../media/image15.png"/><Relationship Id="rId4" Type="http://schemas.openxmlformats.org/officeDocument/2006/relationships/image" Target="../media/image33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6.xml"/><Relationship Id="rId3" Type="http://schemas.openxmlformats.org/officeDocument/2006/relationships/image" Target="../media/image15.png"/><Relationship Id="rId4" Type="http://schemas.openxmlformats.org/officeDocument/2006/relationships/image" Target="../media/image332.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7.xml"/><Relationship Id="rId3" Type="http://schemas.openxmlformats.org/officeDocument/2006/relationships/image" Target="../media/image34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8.xml"/><Relationship Id="rId3" Type="http://schemas.openxmlformats.org/officeDocument/2006/relationships/image" Target="../media/image15.png"/><Relationship Id="rId4" Type="http://schemas.openxmlformats.org/officeDocument/2006/relationships/image" Target="../media/image345.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9.xml"/><Relationship Id="rId3" Type="http://schemas.openxmlformats.org/officeDocument/2006/relationships/image" Target="../media/image345.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0.xml"/><Relationship Id="rId3" Type="http://schemas.openxmlformats.org/officeDocument/2006/relationships/image" Target="../media/image338.png"/><Relationship Id="rId4" Type="http://schemas.openxmlformats.org/officeDocument/2006/relationships/image" Target="../media/image15.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1.xml"/><Relationship Id="rId3" Type="http://schemas.openxmlformats.org/officeDocument/2006/relationships/image" Target="../media/image15.png"/><Relationship Id="rId4" Type="http://schemas.openxmlformats.org/officeDocument/2006/relationships/image" Target="../media/image348.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2.xml"/><Relationship Id="rId3" Type="http://schemas.openxmlformats.org/officeDocument/2006/relationships/image" Target="../media/image15.png"/><Relationship Id="rId4" Type="http://schemas.openxmlformats.org/officeDocument/2006/relationships/image" Target="../media/image34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3.xml"/><Relationship Id="rId3" Type="http://schemas.openxmlformats.org/officeDocument/2006/relationships/image" Target="../media/image343.png"/><Relationship Id="rId4" Type="http://schemas.openxmlformats.org/officeDocument/2006/relationships/image" Target="../media/image15.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4.xml"/><Relationship Id="rId3" Type="http://schemas.openxmlformats.org/officeDocument/2006/relationships/image" Target="../media/image343.png"/><Relationship Id="rId4" Type="http://schemas.openxmlformats.org/officeDocument/2006/relationships/image" Target="../media/image15.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5.xml"/><Relationship Id="rId3" Type="http://schemas.openxmlformats.org/officeDocument/2006/relationships/image" Target="../media/image343.png"/><Relationship Id="rId4" Type="http://schemas.openxmlformats.org/officeDocument/2006/relationships/image" Target="../media/image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6.xml"/><Relationship Id="rId3" Type="http://schemas.openxmlformats.org/officeDocument/2006/relationships/image" Target="../media/image351.png"/><Relationship Id="rId4" Type="http://schemas.openxmlformats.org/officeDocument/2006/relationships/image" Target="../media/image15.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7.xml"/><Relationship Id="rId3" Type="http://schemas.openxmlformats.org/officeDocument/2006/relationships/image" Target="../media/image351.png"/><Relationship Id="rId4" Type="http://schemas.openxmlformats.org/officeDocument/2006/relationships/image" Target="../media/image15.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8.xml"/><Relationship Id="rId3" Type="http://schemas.openxmlformats.org/officeDocument/2006/relationships/image" Target="../media/image34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9.xml"/><Relationship Id="rId3" Type="http://schemas.openxmlformats.org/officeDocument/2006/relationships/image" Target="../media/image15.png"/><Relationship Id="rId4" Type="http://schemas.openxmlformats.org/officeDocument/2006/relationships/image" Target="../media/image3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0.xml"/><Relationship Id="rId3" Type="http://schemas.openxmlformats.org/officeDocument/2006/relationships/image" Target="../media/image358.png"/><Relationship Id="rId4" Type="http://schemas.openxmlformats.org/officeDocument/2006/relationships/image" Target="../media/image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1.xml"/><Relationship Id="rId3" Type="http://schemas.openxmlformats.org/officeDocument/2006/relationships/image" Target="../media/image358.png"/><Relationship Id="rId4" Type="http://schemas.openxmlformats.org/officeDocument/2006/relationships/image" Target="../media/image15.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2.xml"/><Relationship Id="rId3" Type="http://schemas.openxmlformats.org/officeDocument/2006/relationships/image" Target="../media/image358.png"/><Relationship Id="rId4" Type="http://schemas.openxmlformats.org/officeDocument/2006/relationships/image" Target="../media/image15.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3.xml"/><Relationship Id="rId3" Type="http://schemas.openxmlformats.org/officeDocument/2006/relationships/image" Target="../media/image358.png"/><Relationship Id="rId4" Type="http://schemas.openxmlformats.org/officeDocument/2006/relationships/image" Target="../media/image15.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4.xml"/><Relationship Id="rId3" Type="http://schemas.openxmlformats.org/officeDocument/2006/relationships/image" Target="../media/image353.png"/><Relationship Id="rId4" Type="http://schemas.openxmlformats.org/officeDocument/2006/relationships/image" Target="../media/image15.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5.xml"/><Relationship Id="rId3" Type="http://schemas.openxmlformats.org/officeDocument/2006/relationships/image" Target="../media/image353.png"/><Relationship Id="rId4" Type="http://schemas.openxmlformats.org/officeDocument/2006/relationships/image" Target="../media/image15.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6.xml"/><Relationship Id="rId3" Type="http://schemas.openxmlformats.org/officeDocument/2006/relationships/image" Target="../media/image36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7.xml"/><Relationship Id="rId3" Type="http://schemas.openxmlformats.org/officeDocument/2006/relationships/image" Target="../media/image355.png"/><Relationship Id="rId4" Type="http://schemas.openxmlformats.org/officeDocument/2006/relationships/image" Target="../media/image15.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8.xml"/><Relationship Id="rId3" Type="http://schemas.openxmlformats.org/officeDocument/2006/relationships/image" Target="../media/image361.png"/><Relationship Id="rId4" Type="http://schemas.openxmlformats.org/officeDocument/2006/relationships/image" Target="../media/image363.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9.xml"/><Relationship Id="rId3" Type="http://schemas.openxmlformats.org/officeDocument/2006/relationships/image" Target="../media/image359.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0.xml"/><Relationship Id="rId3" Type="http://schemas.openxmlformats.org/officeDocument/2006/relationships/image" Target="../media/image354.png"/><Relationship Id="rId4" Type="http://schemas.openxmlformats.org/officeDocument/2006/relationships/image" Target="../media/image37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1.xml"/><Relationship Id="rId3" Type="http://schemas.openxmlformats.org/officeDocument/2006/relationships/image" Target="../media/image91.jp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2.xml"/><Relationship Id="rId3" Type="http://schemas.openxmlformats.org/officeDocument/2006/relationships/image" Target="../media/image352.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7.xml"/><Relationship Id="rId3" Type="http://schemas.openxmlformats.org/officeDocument/2006/relationships/image" Target="../media/image369.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25.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0.xml"/><Relationship Id="rId3" Type="http://schemas.openxmlformats.org/officeDocument/2006/relationships/image" Target="../media/image35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1.xml"/><Relationship Id="rId3" Type="http://schemas.openxmlformats.org/officeDocument/2006/relationships/image" Target="../media/image357.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2.xml"/><Relationship Id="rId3" Type="http://schemas.openxmlformats.org/officeDocument/2006/relationships/image" Target="../media/image362.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6.xml"/><Relationship Id="rId3" Type="http://schemas.openxmlformats.org/officeDocument/2006/relationships/image" Target="../media/image364.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41.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2.xml"/><Relationship Id="rId3" Type="http://schemas.openxmlformats.org/officeDocument/2006/relationships/chart" Target="../charts/char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4.xml"/><Relationship Id="rId3" Type="http://schemas.openxmlformats.org/officeDocument/2006/relationships/image" Target="../media/image367.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5.xml"/><Relationship Id="rId3" Type="http://schemas.openxmlformats.org/officeDocument/2006/relationships/image" Target="../media/image378.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6.xml"/><Relationship Id="rId3" Type="http://schemas.openxmlformats.org/officeDocument/2006/relationships/image" Target="../media/image371.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7.xml"/><Relationship Id="rId3" Type="http://schemas.openxmlformats.org/officeDocument/2006/relationships/image" Target="../media/image394.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8.xml"/><Relationship Id="rId3" Type="http://schemas.openxmlformats.org/officeDocument/2006/relationships/image" Target="../media/image36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9.xml"/><Relationship Id="rId3" Type="http://schemas.openxmlformats.org/officeDocument/2006/relationships/image" Target="../media/image3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0.xml"/><Relationship Id="rId3" Type="http://schemas.openxmlformats.org/officeDocument/2006/relationships/image" Target="../media/image372.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1.xml"/><Relationship Id="rId3" Type="http://schemas.openxmlformats.org/officeDocument/2006/relationships/image" Target="../media/image36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2.xml"/><Relationship Id="rId3" Type="http://schemas.openxmlformats.org/officeDocument/2006/relationships/image" Target="../media/image377.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3.xml"/><Relationship Id="rId3" Type="http://schemas.openxmlformats.org/officeDocument/2006/relationships/image" Target="../media/image384.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4.xml"/><Relationship Id="rId3" Type="http://schemas.openxmlformats.org/officeDocument/2006/relationships/image" Target="../media/image381.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5.xml"/><Relationship Id="rId3" Type="http://schemas.openxmlformats.org/officeDocument/2006/relationships/image" Target="../media/image389.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6.xml"/><Relationship Id="rId3" Type="http://schemas.openxmlformats.org/officeDocument/2006/relationships/image" Target="../media/image370.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7.xml"/><Relationship Id="rId3" Type="http://schemas.openxmlformats.org/officeDocument/2006/relationships/image" Target="../media/image374.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8.xml"/><Relationship Id="rId3" Type="http://schemas.openxmlformats.org/officeDocument/2006/relationships/image" Target="../media/image373.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9.xml"/><Relationship Id="rId3" Type="http://schemas.openxmlformats.org/officeDocument/2006/relationships/image" Target="../media/image3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0.xml"/><Relationship Id="rId3" Type="http://schemas.openxmlformats.org/officeDocument/2006/relationships/image" Target="../media/image380.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4.xml"/><Relationship Id="rId3" Type="http://schemas.openxmlformats.org/officeDocument/2006/relationships/image" Target="../media/image385.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5.xml"/><Relationship Id="rId3" Type="http://schemas.openxmlformats.org/officeDocument/2006/relationships/image" Target="../media/image37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6.xml"/><Relationship Id="rId3" Type="http://schemas.openxmlformats.org/officeDocument/2006/relationships/image" Target="../media/image390.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7.xml"/><Relationship Id="rId3" Type="http://schemas.openxmlformats.org/officeDocument/2006/relationships/image" Target="../media/image379.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8.xml"/><Relationship Id="rId3" Type="http://schemas.openxmlformats.org/officeDocument/2006/relationships/image" Target="../media/image395.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9.xml"/><Relationship Id="rId3" Type="http://schemas.openxmlformats.org/officeDocument/2006/relationships/image" Target="../media/image3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15.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0.xml"/><Relationship Id="rId3" Type="http://schemas.openxmlformats.org/officeDocument/2006/relationships/image" Target="../media/image387.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1.xml"/><Relationship Id="rId3" Type="http://schemas.openxmlformats.org/officeDocument/2006/relationships/image" Target="../media/image38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2.xml"/><Relationship Id="rId3" Type="http://schemas.openxmlformats.org/officeDocument/2006/relationships/image" Target="../media/image39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3.xml"/><Relationship Id="rId3" Type="http://schemas.openxmlformats.org/officeDocument/2006/relationships/image" Target="../media/image398.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4.xml"/><Relationship Id="rId3" Type="http://schemas.openxmlformats.org/officeDocument/2006/relationships/image" Target="../media/image40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5.xml"/><Relationship Id="rId3" Type="http://schemas.openxmlformats.org/officeDocument/2006/relationships/image" Target="../media/image403.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6.xml"/><Relationship Id="rId3" Type="http://schemas.openxmlformats.org/officeDocument/2006/relationships/image" Target="../media/image388.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7.xml"/><Relationship Id="rId3" Type="http://schemas.openxmlformats.org/officeDocument/2006/relationships/image" Target="../media/image39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8.xml"/><Relationship Id="rId3" Type="http://schemas.openxmlformats.org/officeDocument/2006/relationships/image" Target="../media/image405.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9.xml"/><Relationship Id="rId3" Type="http://schemas.openxmlformats.org/officeDocument/2006/relationships/image" Target="../media/image4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3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0.xml"/><Relationship Id="rId3" Type="http://schemas.openxmlformats.org/officeDocument/2006/relationships/image" Target="../media/image400.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1.xml"/><Relationship Id="rId3" Type="http://schemas.openxmlformats.org/officeDocument/2006/relationships/image" Target="../media/image91.jp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2.xml"/><Relationship Id="rId3" Type="http://schemas.openxmlformats.org/officeDocument/2006/relationships/image" Target="../media/image91.jp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5.xml"/><Relationship Id="rId3" Type="http://schemas.openxmlformats.org/officeDocument/2006/relationships/image" Target="../media/image40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6.xml"/><Relationship Id="rId3" Type="http://schemas.openxmlformats.org/officeDocument/2006/relationships/image" Target="../media/image396.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7.xml"/><Relationship Id="rId3" Type="http://schemas.openxmlformats.org/officeDocument/2006/relationships/image" Target="../media/image406.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8.xml"/><Relationship Id="rId3" Type="http://schemas.openxmlformats.org/officeDocument/2006/relationships/image" Target="../media/image408.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9.xml"/><Relationship Id="rId3" Type="http://schemas.openxmlformats.org/officeDocument/2006/relationships/image" Target="../media/image3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42.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0.xml"/><Relationship Id="rId3" Type="http://schemas.openxmlformats.org/officeDocument/2006/relationships/image" Target="../media/image410.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1.xml"/><Relationship Id="rId3" Type="http://schemas.openxmlformats.org/officeDocument/2006/relationships/image" Target="../media/image401.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2.xml"/><Relationship Id="rId3" Type="http://schemas.openxmlformats.org/officeDocument/2006/relationships/image" Target="../media/image415.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3.xml"/><Relationship Id="rId3" Type="http://schemas.openxmlformats.org/officeDocument/2006/relationships/image" Target="../media/image41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4.xml"/><Relationship Id="rId3" Type="http://schemas.openxmlformats.org/officeDocument/2006/relationships/image" Target="../media/image41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5.xml"/><Relationship Id="rId3" Type="http://schemas.openxmlformats.org/officeDocument/2006/relationships/image" Target="../media/image41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6.xml"/><Relationship Id="rId3" Type="http://schemas.openxmlformats.org/officeDocument/2006/relationships/image" Target="../media/image40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7.xml"/><Relationship Id="rId3" Type="http://schemas.openxmlformats.org/officeDocument/2006/relationships/image" Target="../media/image42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8.xml"/><Relationship Id="rId3" Type="http://schemas.openxmlformats.org/officeDocument/2006/relationships/image" Target="../media/image430.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9.xml"/><Relationship Id="rId3" Type="http://schemas.openxmlformats.org/officeDocument/2006/relationships/image" Target="../media/image4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27.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0.xml"/><Relationship Id="rId3" Type="http://schemas.openxmlformats.org/officeDocument/2006/relationships/image" Target="../media/image42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1.xml"/><Relationship Id="rId3" Type="http://schemas.openxmlformats.org/officeDocument/2006/relationships/image" Target="../media/image423.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2.xml"/><Relationship Id="rId3" Type="http://schemas.openxmlformats.org/officeDocument/2006/relationships/image" Target="../media/image425.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3.xml"/><Relationship Id="rId3" Type="http://schemas.openxmlformats.org/officeDocument/2006/relationships/image" Target="../media/image442.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4.xml"/><Relationship Id="rId3" Type="http://schemas.openxmlformats.org/officeDocument/2006/relationships/image" Target="../media/image424.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5.xml"/><Relationship Id="rId3" Type="http://schemas.openxmlformats.org/officeDocument/2006/relationships/image" Target="../media/image431.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6.xml"/><Relationship Id="rId3" Type="http://schemas.openxmlformats.org/officeDocument/2006/relationships/image" Target="../media/image43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7.xml"/><Relationship Id="rId3" Type="http://schemas.openxmlformats.org/officeDocument/2006/relationships/image" Target="../media/image43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8.xml"/><Relationship Id="rId3" Type="http://schemas.openxmlformats.org/officeDocument/2006/relationships/image" Target="../media/image428.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9.xml"/><Relationship Id="rId3" Type="http://schemas.openxmlformats.org/officeDocument/2006/relationships/image" Target="../media/image4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4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0.xml"/><Relationship Id="rId3" Type="http://schemas.openxmlformats.org/officeDocument/2006/relationships/image" Target="../media/image427.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1.xml"/><Relationship Id="rId3" Type="http://schemas.openxmlformats.org/officeDocument/2006/relationships/image" Target="../media/image4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2.xml"/><Relationship Id="rId3" Type="http://schemas.openxmlformats.org/officeDocument/2006/relationships/image" Target="../media/image44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3.xml"/><Relationship Id="rId3" Type="http://schemas.openxmlformats.org/officeDocument/2006/relationships/image" Target="../media/image43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4.xml"/><Relationship Id="rId3" Type="http://schemas.openxmlformats.org/officeDocument/2006/relationships/image" Target="../media/image45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5.xml"/><Relationship Id="rId3" Type="http://schemas.openxmlformats.org/officeDocument/2006/relationships/image" Target="../media/image457.png"/><Relationship Id="rId4" Type="http://schemas.openxmlformats.org/officeDocument/2006/relationships/image" Target="../media/image1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6.xml"/><Relationship Id="rId3" Type="http://schemas.openxmlformats.org/officeDocument/2006/relationships/image" Target="../media/image444.png"/><Relationship Id="rId4" Type="http://schemas.openxmlformats.org/officeDocument/2006/relationships/image" Target="../media/image451.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7.xml"/><Relationship Id="rId3" Type="http://schemas.openxmlformats.org/officeDocument/2006/relationships/image" Target="../media/image437.png"/><Relationship Id="rId4" Type="http://schemas.openxmlformats.org/officeDocument/2006/relationships/image" Target="../media/image443.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8.xml"/><Relationship Id="rId3" Type="http://schemas.openxmlformats.org/officeDocument/2006/relationships/image" Target="../media/image445.png"/><Relationship Id="rId4" Type="http://schemas.openxmlformats.org/officeDocument/2006/relationships/image" Target="../media/image43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9.xml"/><Relationship Id="rId3" Type="http://schemas.openxmlformats.org/officeDocument/2006/relationships/image" Target="../media/image438.png"/><Relationship Id="rId4" Type="http://schemas.openxmlformats.org/officeDocument/2006/relationships/image" Target="../media/image4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32.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0.xml"/><Relationship Id="rId3" Type="http://schemas.openxmlformats.org/officeDocument/2006/relationships/image" Target="../media/image464.png"/><Relationship Id="rId4" Type="http://schemas.openxmlformats.org/officeDocument/2006/relationships/image" Target="../media/image448.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1.xml"/><Relationship Id="rId3" Type="http://schemas.openxmlformats.org/officeDocument/2006/relationships/image" Target="../media/image44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2.xml"/><Relationship Id="rId3" Type="http://schemas.openxmlformats.org/officeDocument/2006/relationships/image" Target="../media/image441.png"/><Relationship Id="rId4" Type="http://schemas.openxmlformats.org/officeDocument/2006/relationships/image" Target="../media/image45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3.xml"/><Relationship Id="rId3" Type="http://schemas.openxmlformats.org/officeDocument/2006/relationships/image" Target="../media/image45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4.xml"/><Relationship Id="rId3" Type="http://schemas.openxmlformats.org/officeDocument/2006/relationships/image" Target="../media/image15.png"/><Relationship Id="rId4" Type="http://schemas.openxmlformats.org/officeDocument/2006/relationships/image" Target="../media/image462.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5.xml"/><Relationship Id="rId3" Type="http://schemas.openxmlformats.org/officeDocument/2006/relationships/image" Target="../media/image450.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6.xml"/><Relationship Id="rId3" Type="http://schemas.openxmlformats.org/officeDocument/2006/relationships/image" Target="../media/image44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7.xml"/><Relationship Id="rId3" Type="http://schemas.openxmlformats.org/officeDocument/2006/relationships/image" Target="../media/image454.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8.xml"/><Relationship Id="rId3" Type="http://schemas.openxmlformats.org/officeDocument/2006/relationships/image" Target="../media/image45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9.xml"/><Relationship Id="rId3" Type="http://schemas.openxmlformats.org/officeDocument/2006/relationships/image" Target="../media/image9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0.xml"/><Relationship Id="rId3" Type="http://schemas.openxmlformats.org/officeDocument/2006/relationships/image" Target="../media/image463.jp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1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15.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15.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59.pn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54.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15.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15.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15.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image" Target="../media/image15.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6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5.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image" Target="../media/image66.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15.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75.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8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15.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image" Target="../media/image1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image" Target="../media/image15.pn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15.png"/><Relationship Id="rId4" Type="http://schemas.openxmlformats.org/officeDocument/2006/relationships/image" Target="../media/image83.png"/><Relationship Id="rId5"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image" Target="../media/image101.png"/><Relationship Id="rId4" Type="http://schemas.openxmlformats.org/officeDocument/2006/relationships/image" Target="../media/image15.png"/><Relationship Id="rId5"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image" Target="../media/image15.pn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image" Target="../media/image15.png"/><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image" Target="../media/image15.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15.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 Id="rId3" Type="http://schemas.openxmlformats.org/officeDocument/2006/relationships/image" Target="../media/image15.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image" Target="../media/image10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image" Target="../media/image15.png"/><Relationship Id="rId4" Type="http://schemas.openxmlformats.org/officeDocument/2006/relationships/image" Target="../media/image77.png"/><Relationship Id="rId5"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p:nvPr/>
        </p:nvSpPr>
        <p:spPr>
          <a:xfrm>
            <a:off x="872169" y="1710551"/>
            <a:ext cx="8364300" cy="2215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125" name="Google Shape;125;p1"/>
          <p:cNvGrpSpPr/>
          <p:nvPr/>
        </p:nvGrpSpPr>
        <p:grpSpPr>
          <a:xfrm>
            <a:off x="800672" y="4319798"/>
            <a:ext cx="6096008" cy="369221"/>
            <a:chOff x="724689" y="4320000"/>
            <a:chExt cx="6097837" cy="369332"/>
          </a:xfrm>
        </p:grpSpPr>
        <p:sp>
          <p:nvSpPr>
            <p:cNvPr id="126" name="Google Shape;126;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a:t>
              </a:r>
              <a:endParaRPr b="1" i="0" sz="2399" u="none" cap="none" strike="noStrike">
                <a:solidFill>
                  <a:srgbClr val="1428A0"/>
                </a:solidFill>
                <a:latin typeface="Arial"/>
                <a:ea typeface="Arial"/>
                <a:cs typeface="Arial"/>
                <a:sym typeface="Arial"/>
              </a:endParaRPr>
            </a:p>
          </p:txBody>
        </p:sp>
        <p:sp>
          <p:nvSpPr>
            <p:cNvPr id="127" name="Google Shape;127;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10"/>
          <p:cNvGrpSpPr/>
          <p:nvPr/>
        </p:nvGrpSpPr>
        <p:grpSpPr>
          <a:xfrm>
            <a:off x="450000" y="450000"/>
            <a:ext cx="9018000" cy="276999"/>
            <a:chOff x="450000" y="450000"/>
            <a:chExt cx="9018000" cy="276999"/>
          </a:xfrm>
        </p:grpSpPr>
        <p:sp>
          <p:nvSpPr>
            <p:cNvPr id="276" name="Google Shape;276;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277" name="Google Shape;277;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78" name="Google Shape;278;p10"/>
          <p:cNvSpPr/>
          <p:nvPr/>
        </p:nvSpPr>
        <p:spPr>
          <a:xfrm>
            <a:off x="702940" y="1700808"/>
            <a:ext cx="8632800" cy="27564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chúng ta sẽ chỉ quan tâm đến cấu trúc dữ liệu của ngôn ngữ Python ở đây. Nói chung, phần lớn có thể được chia thành cấu trúc dữ liệu nguyên thủy, cấu trúc dành cho các loại cơ bản và cấu trúc dữ liệu không nguyên thủy, cấu trúc để lưu trữ hiệu quả nhiều dữ liệu với các loại dữ liệu cơ bản.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dữ liệu không nguyên thủy được sử dụng phổ biến và thuận tiện nhất trong Python là danh sách. Điều này là do kích thước của dữ liệu không cố định trong khi lưu trữ một số loại dữ liệu khác nhau (số nguyên, ký tự,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lợi thế đã trở nên không phù hợp trong các lĩnh vực học máy và học sâu, nơi nhiều dữ liệu phải được xử lý nhanh chóng và độc quyền theo số lượng.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là do máy tính phải lấy các số thập phân mà con người hiểu được và chuyển đổi chúng thành dạng nhị phân để thực hiện các thao tác nhanh và sử dụng cùng một dữ liệu số để truy cập và tính toán trực tiếp từng phần tử mà không cần lặp lại.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Cuối cùng, máy tính chỉ có thể thực hiện các thao tác khi các chữ cái/ký tự được chuyển đổi thành số.</a:t>
            </a:r>
            <a:endParaRPr sz="1300">
              <a:solidFill>
                <a:srgbClr val="262626"/>
              </a:solidFill>
              <a:latin typeface="Arial"/>
              <a:ea typeface="Arial"/>
              <a:cs typeface="Arial"/>
              <a:sym typeface="Arial"/>
            </a:endParaRPr>
          </a:p>
        </p:txBody>
      </p:sp>
      <p:sp>
        <p:nvSpPr>
          <p:cNvPr id="279" name="Google Shape;279;p1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loại cấu trúc dữ liệu (1/2)</a:t>
            </a:r>
            <a:endParaRPr sz="1400">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grpSp>
        <p:nvGrpSpPr>
          <p:cNvPr id="2085" name="Google Shape;2085;p100"/>
          <p:cNvGrpSpPr/>
          <p:nvPr/>
        </p:nvGrpSpPr>
        <p:grpSpPr>
          <a:xfrm>
            <a:off x="450000" y="450000"/>
            <a:ext cx="9018000" cy="276999"/>
            <a:chOff x="450000" y="450000"/>
            <a:chExt cx="9018000" cy="276999"/>
          </a:xfrm>
        </p:grpSpPr>
        <p:sp>
          <p:nvSpPr>
            <p:cNvPr id="2086" name="Google Shape;2086;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087" name="Google Shape;2087;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088" name="Google Shape;2088;p100"/>
          <p:cNvGrpSpPr/>
          <p:nvPr/>
        </p:nvGrpSpPr>
        <p:grpSpPr>
          <a:xfrm>
            <a:off x="558396" y="2007890"/>
            <a:ext cx="8782050" cy="2243310"/>
            <a:chOff x="558396" y="2204865"/>
            <a:chExt cx="8782050" cy="2243310"/>
          </a:xfrm>
        </p:grpSpPr>
        <p:sp>
          <p:nvSpPr>
            <p:cNvPr id="2089" name="Google Shape;2089;p100"/>
            <p:cNvSpPr/>
            <p:nvPr/>
          </p:nvSpPr>
          <p:spPr>
            <a:xfrm>
              <a:off x="558396" y="2204865"/>
              <a:ext cx="8782050" cy="22433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90" name="Google Shape;2090;p100"/>
            <p:cNvPicPr preferRelativeResize="0"/>
            <p:nvPr/>
          </p:nvPicPr>
          <p:blipFill rotWithShape="1">
            <a:blip r:embed="rId3">
              <a:alphaModFix/>
            </a:blip>
            <a:srcRect b="0" l="0" r="20133" t="0"/>
            <a:stretch/>
          </p:blipFill>
          <p:spPr>
            <a:xfrm>
              <a:off x="577851" y="2277981"/>
              <a:ext cx="8762595" cy="2088232"/>
            </a:xfrm>
            <a:prstGeom prst="rect">
              <a:avLst/>
            </a:prstGeom>
            <a:noFill/>
            <a:ln>
              <a:noFill/>
            </a:ln>
          </p:spPr>
        </p:pic>
      </p:grpSp>
      <p:grpSp>
        <p:nvGrpSpPr>
          <p:cNvPr id="2091" name="Google Shape;2091;p100"/>
          <p:cNvGrpSpPr/>
          <p:nvPr/>
        </p:nvGrpSpPr>
        <p:grpSpPr>
          <a:xfrm>
            <a:off x="580388" y="1413381"/>
            <a:ext cx="8887612" cy="571382"/>
            <a:chOff x="580388" y="1413381"/>
            <a:chExt cx="8887612" cy="571382"/>
          </a:xfrm>
        </p:grpSpPr>
        <p:sp>
          <p:nvSpPr>
            <p:cNvPr id="2092" name="Google Shape;2092;p10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093" name="Google Shape;2093;p100"/>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phổ dụng:</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grpSp>
        <p:nvGrpSpPr>
          <p:cNvPr id="2099" name="Google Shape;2099;p101"/>
          <p:cNvGrpSpPr/>
          <p:nvPr/>
        </p:nvGrpSpPr>
        <p:grpSpPr>
          <a:xfrm>
            <a:off x="450000" y="450000"/>
            <a:ext cx="9018000" cy="276999"/>
            <a:chOff x="450000" y="450000"/>
            <a:chExt cx="9018000" cy="276999"/>
          </a:xfrm>
        </p:grpSpPr>
        <p:sp>
          <p:nvSpPr>
            <p:cNvPr id="2100" name="Google Shape;2100;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01" name="Google Shape;2101;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02" name="Google Shape;2102;p101"/>
          <p:cNvGrpSpPr/>
          <p:nvPr/>
        </p:nvGrpSpPr>
        <p:grpSpPr>
          <a:xfrm>
            <a:off x="558396" y="2003252"/>
            <a:ext cx="8782050" cy="4176463"/>
            <a:chOff x="558396" y="2003252"/>
            <a:chExt cx="8782050" cy="4176463"/>
          </a:xfrm>
        </p:grpSpPr>
        <p:sp>
          <p:nvSpPr>
            <p:cNvPr id="2103" name="Google Shape;2103;p101"/>
            <p:cNvSpPr/>
            <p:nvPr/>
          </p:nvSpPr>
          <p:spPr>
            <a:xfrm>
              <a:off x="558396" y="2003252"/>
              <a:ext cx="8782050" cy="41764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4" name="Google Shape;2104;p101"/>
            <p:cNvPicPr preferRelativeResize="0"/>
            <p:nvPr/>
          </p:nvPicPr>
          <p:blipFill rotWithShape="1">
            <a:blip r:embed="rId3">
              <a:alphaModFix/>
            </a:blip>
            <a:srcRect b="0" l="0" r="0" t="0"/>
            <a:stretch/>
          </p:blipFill>
          <p:spPr>
            <a:xfrm>
              <a:off x="635001" y="2053895"/>
              <a:ext cx="8628737" cy="4080205"/>
            </a:xfrm>
            <a:prstGeom prst="rect">
              <a:avLst/>
            </a:prstGeom>
            <a:noFill/>
            <a:ln>
              <a:noFill/>
            </a:ln>
          </p:spPr>
        </p:pic>
      </p:grpSp>
      <p:grpSp>
        <p:nvGrpSpPr>
          <p:cNvPr id="2105" name="Google Shape;2105;p101"/>
          <p:cNvGrpSpPr/>
          <p:nvPr/>
        </p:nvGrpSpPr>
        <p:grpSpPr>
          <a:xfrm>
            <a:off x="580388" y="1413381"/>
            <a:ext cx="8887612" cy="571382"/>
            <a:chOff x="580388" y="1413381"/>
            <a:chExt cx="8887612" cy="571382"/>
          </a:xfrm>
        </p:grpSpPr>
        <p:sp>
          <p:nvSpPr>
            <p:cNvPr id="2106" name="Google Shape;2106;p10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107" name="Google Shape;2107;p101"/>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grpSp>
        <p:nvGrpSpPr>
          <p:cNvPr id="2113" name="Google Shape;2113;p102"/>
          <p:cNvGrpSpPr/>
          <p:nvPr/>
        </p:nvGrpSpPr>
        <p:grpSpPr>
          <a:xfrm>
            <a:off x="450000" y="450000"/>
            <a:ext cx="9018000" cy="276999"/>
            <a:chOff x="450000" y="450000"/>
            <a:chExt cx="9018000" cy="276999"/>
          </a:xfrm>
        </p:grpSpPr>
        <p:sp>
          <p:nvSpPr>
            <p:cNvPr id="2114" name="Google Shape;2114;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15" name="Google Shape;2115;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16" name="Google Shape;2116;p102"/>
          <p:cNvGrpSpPr/>
          <p:nvPr/>
        </p:nvGrpSpPr>
        <p:grpSpPr>
          <a:xfrm>
            <a:off x="557644" y="5049440"/>
            <a:ext cx="8782050" cy="752258"/>
            <a:chOff x="557644" y="5085182"/>
            <a:chExt cx="8782050" cy="752258"/>
          </a:xfrm>
        </p:grpSpPr>
        <p:sp>
          <p:nvSpPr>
            <p:cNvPr id="2117" name="Google Shape;2117;p102"/>
            <p:cNvSpPr/>
            <p:nvPr/>
          </p:nvSpPr>
          <p:spPr>
            <a:xfrm>
              <a:off x="557644" y="5085182"/>
              <a:ext cx="8782050" cy="7522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18" name="Google Shape;2118;p10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119" name="Google Shape;2119;p10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65</a:t>
              </a:r>
              <a:endParaRPr b="1" sz="1300">
                <a:solidFill>
                  <a:srgbClr val="262626"/>
                </a:solidFill>
                <a:latin typeface="Arial"/>
                <a:ea typeface="Arial"/>
                <a:cs typeface="Arial"/>
                <a:sym typeface="Arial"/>
              </a:endParaRPr>
            </a:p>
          </p:txBody>
        </p:sp>
        <p:sp>
          <p:nvSpPr>
            <p:cNvPr id="2120" name="Google Shape;2120;p10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trả về các giá trị duy nhất không lặp lại.</a:t>
              </a:r>
              <a:endParaRPr/>
            </a:p>
          </p:txBody>
        </p:sp>
      </p:grpSp>
      <p:grpSp>
        <p:nvGrpSpPr>
          <p:cNvPr id="2121" name="Google Shape;2121;p102"/>
          <p:cNvGrpSpPr/>
          <p:nvPr/>
        </p:nvGrpSpPr>
        <p:grpSpPr>
          <a:xfrm>
            <a:off x="558396" y="1998365"/>
            <a:ext cx="8782050" cy="2952328"/>
            <a:chOff x="558396" y="2204865"/>
            <a:chExt cx="8782050" cy="2952328"/>
          </a:xfrm>
        </p:grpSpPr>
        <p:sp>
          <p:nvSpPr>
            <p:cNvPr id="2122" name="Google Shape;2122;p102"/>
            <p:cNvSpPr/>
            <p:nvPr/>
          </p:nvSpPr>
          <p:spPr>
            <a:xfrm>
              <a:off x="558396" y="2204865"/>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23" name="Google Shape;2123;p102"/>
            <p:cNvPicPr preferRelativeResize="0"/>
            <p:nvPr/>
          </p:nvPicPr>
          <p:blipFill rotWithShape="1">
            <a:blip r:embed="rId4">
              <a:alphaModFix/>
            </a:blip>
            <a:srcRect b="0" l="0" r="18286" t="0"/>
            <a:stretch/>
          </p:blipFill>
          <p:spPr>
            <a:xfrm>
              <a:off x="577851" y="2279260"/>
              <a:ext cx="8761843" cy="2877933"/>
            </a:xfrm>
            <a:prstGeom prst="rect">
              <a:avLst/>
            </a:prstGeom>
            <a:noFill/>
            <a:ln>
              <a:noFill/>
            </a:ln>
          </p:spPr>
        </p:pic>
        <p:sp>
          <p:nvSpPr>
            <p:cNvPr id="2124" name="Google Shape;2124;p102"/>
            <p:cNvSpPr/>
            <p:nvPr/>
          </p:nvSpPr>
          <p:spPr>
            <a:xfrm>
              <a:off x="2504937" y="3084717"/>
              <a:ext cx="3029087" cy="20140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25" name="Google Shape;2125;p102"/>
          <p:cNvGrpSpPr/>
          <p:nvPr/>
        </p:nvGrpSpPr>
        <p:grpSpPr>
          <a:xfrm>
            <a:off x="580388" y="1413381"/>
            <a:ext cx="8887612" cy="571382"/>
            <a:chOff x="580388" y="1413381"/>
            <a:chExt cx="8887612" cy="571382"/>
          </a:xfrm>
        </p:grpSpPr>
        <p:sp>
          <p:nvSpPr>
            <p:cNvPr id="2126" name="Google Shape;2126;p10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127" name="Google Shape;2127;p102"/>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grpSp>
        <p:nvGrpSpPr>
          <p:cNvPr id="2133" name="Google Shape;2133;p103"/>
          <p:cNvGrpSpPr/>
          <p:nvPr/>
        </p:nvGrpSpPr>
        <p:grpSpPr>
          <a:xfrm>
            <a:off x="450000" y="450000"/>
            <a:ext cx="9018000" cy="276999"/>
            <a:chOff x="450000" y="450000"/>
            <a:chExt cx="9018000" cy="276999"/>
          </a:xfrm>
        </p:grpSpPr>
        <p:sp>
          <p:nvSpPr>
            <p:cNvPr id="2134" name="Google Shape;2134;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35" name="Google Shape;2135;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36" name="Google Shape;2136;p103"/>
          <p:cNvGrpSpPr/>
          <p:nvPr/>
        </p:nvGrpSpPr>
        <p:grpSpPr>
          <a:xfrm>
            <a:off x="557644" y="4451311"/>
            <a:ext cx="8782050" cy="678915"/>
            <a:chOff x="557644" y="5085182"/>
            <a:chExt cx="8782050" cy="678915"/>
          </a:xfrm>
        </p:grpSpPr>
        <p:sp>
          <p:nvSpPr>
            <p:cNvPr id="2137" name="Google Shape;2137;p103"/>
            <p:cNvSpPr/>
            <p:nvPr/>
          </p:nvSpPr>
          <p:spPr>
            <a:xfrm>
              <a:off x="557644" y="5085182"/>
              <a:ext cx="8782050" cy="6789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38" name="Google Shape;2138;p10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139" name="Google Shape;2139;p10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68</a:t>
              </a:r>
              <a:endParaRPr b="1" sz="1300">
                <a:solidFill>
                  <a:srgbClr val="262626"/>
                </a:solidFill>
                <a:latin typeface="Arial"/>
                <a:ea typeface="Arial"/>
                <a:cs typeface="Arial"/>
                <a:sym typeface="Arial"/>
              </a:endParaRPr>
            </a:p>
          </p:txBody>
        </p:sp>
        <p:sp>
          <p:nvSpPr>
            <p:cNvPr id="2140" name="Google Shape;2140;p10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Làm tròn đến chữ số thập phân thứ hai.</a:t>
              </a:r>
              <a:endParaRPr/>
            </a:p>
          </p:txBody>
        </p:sp>
      </p:grpSp>
      <p:sp>
        <p:nvSpPr>
          <p:cNvPr id="2141" name="Google Shape;2141;p103"/>
          <p:cNvSpPr/>
          <p:nvPr/>
        </p:nvSpPr>
        <p:spPr>
          <a:xfrm>
            <a:off x="2485888" y="3132342"/>
            <a:ext cx="2880320" cy="14401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42" name="Google Shape;2142;p103"/>
          <p:cNvGrpSpPr/>
          <p:nvPr/>
        </p:nvGrpSpPr>
        <p:grpSpPr>
          <a:xfrm>
            <a:off x="558396" y="2017019"/>
            <a:ext cx="8782050" cy="2329035"/>
            <a:chOff x="558396" y="2204865"/>
            <a:chExt cx="8782050" cy="2329035"/>
          </a:xfrm>
        </p:grpSpPr>
        <p:sp>
          <p:nvSpPr>
            <p:cNvPr id="2143" name="Google Shape;2143;p103"/>
            <p:cNvSpPr/>
            <p:nvPr/>
          </p:nvSpPr>
          <p:spPr>
            <a:xfrm>
              <a:off x="558396" y="2204865"/>
              <a:ext cx="8782050" cy="23290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44" name="Google Shape;2144;p103"/>
            <p:cNvPicPr preferRelativeResize="0"/>
            <p:nvPr/>
          </p:nvPicPr>
          <p:blipFill rotWithShape="1">
            <a:blip r:embed="rId4">
              <a:alphaModFix/>
            </a:blip>
            <a:srcRect b="39428" l="0" r="20806" t="0"/>
            <a:stretch/>
          </p:blipFill>
          <p:spPr>
            <a:xfrm>
              <a:off x="596901" y="2259437"/>
              <a:ext cx="8742793" cy="2232247"/>
            </a:xfrm>
            <a:prstGeom prst="rect">
              <a:avLst/>
            </a:prstGeom>
            <a:noFill/>
            <a:ln>
              <a:noFill/>
            </a:ln>
          </p:spPr>
        </p:pic>
        <p:sp>
          <p:nvSpPr>
            <p:cNvPr id="2145" name="Google Shape;2145;p103"/>
            <p:cNvSpPr/>
            <p:nvPr/>
          </p:nvSpPr>
          <p:spPr>
            <a:xfrm>
              <a:off x="3341712" y="2383744"/>
              <a:ext cx="3097188" cy="20705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46" name="Google Shape;2146;p103"/>
          <p:cNvGrpSpPr/>
          <p:nvPr/>
        </p:nvGrpSpPr>
        <p:grpSpPr>
          <a:xfrm>
            <a:off x="580388" y="1413381"/>
            <a:ext cx="8887612" cy="571382"/>
            <a:chOff x="580388" y="1413381"/>
            <a:chExt cx="8887612" cy="571382"/>
          </a:xfrm>
        </p:grpSpPr>
        <p:sp>
          <p:nvSpPr>
            <p:cNvPr id="2147" name="Google Shape;2147;p10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148" name="Google Shape;2148;p103"/>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grpSp>
        <p:nvGrpSpPr>
          <p:cNvPr id="2154" name="Google Shape;2154;p104"/>
          <p:cNvGrpSpPr/>
          <p:nvPr/>
        </p:nvGrpSpPr>
        <p:grpSpPr>
          <a:xfrm>
            <a:off x="450000" y="450000"/>
            <a:ext cx="9018000" cy="276999"/>
            <a:chOff x="450000" y="450000"/>
            <a:chExt cx="9018000" cy="276999"/>
          </a:xfrm>
        </p:grpSpPr>
        <p:sp>
          <p:nvSpPr>
            <p:cNvPr id="2155" name="Google Shape;2155;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56" name="Google Shape;2156;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57" name="Google Shape;2157;p104"/>
          <p:cNvGrpSpPr/>
          <p:nvPr/>
        </p:nvGrpSpPr>
        <p:grpSpPr>
          <a:xfrm>
            <a:off x="558396" y="2026172"/>
            <a:ext cx="8782050" cy="1662285"/>
            <a:chOff x="558396" y="2204865"/>
            <a:chExt cx="8782050" cy="1662285"/>
          </a:xfrm>
        </p:grpSpPr>
        <p:sp>
          <p:nvSpPr>
            <p:cNvPr id="2158" name="Google Shape;2158;p104"/>
            <p:cNvSpPr/>
            <p:nvPr/>
          </p:nvSpPr>
          <p:spPr>
            <a:xfrm>
              <a:off x="558396" y="2204865"/>
              <a:ext cx="8782050" cy="16622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59" name="Google Shape;2159;p104"/>
            <p:cNvPicPr preferRelativeResize="0"/>
            <p:nvPr/>
          </p:nvPicPr>
          <p:blipFill rotWithShape="1">
            <a:blip r:embed="rId3">
              <a:alphaModFix/>
            </a:blip>
            <a:srcRect b="0" l="0" r="24331" t="0"/>
            <a:stretch/>
          </p:blipFill>
          <p:spPr>
            <a:xfrm>
              <a:off x="577851" y="2250610"/>
              <a:ext cx="8762595" cy="1584174"/>
            </a:xfrm>
            <a:prstGeom prst="rect">
              <a:avLst/>
            </a:prstGeom>
            <a:noFill/>
            <a:ln>
              <a:noFill/>
            </a:ln>
          </p:spPr>
        </p:pic>
      </p:grpSp>
      <p:grpSp>
        <p:nvGrpSpPr>
          <p:cNvPr id="2160" name="Google Shape;2160;p104"/>
          <p:cNvGrpSpPr/>
          <p:nvPr/>
        </p:nvGrpSpPr>
        <p:grpSpPr>
          <a:xfrm>
            <a:off x="580388" y="1413381"/>
            <a:ext cx="8887612" cy="571382"/>
            <a:chOff x="580388" y="1413381"/>
            <a:chExt cx="8887612" cy="571382"/>
          </a:xfrm>
        </p:grpSpPr>
        <p:sp>
          <p:nvSpPr>
            <p:cNvPr id="2161" name="Google Shape;2161;p10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162" name="Google Shape;2162;p104"/>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grpSp>
        <p:nvGrpSpPr>
          <p:cNvPr id="2168" name="Google Shape;2168;p105"/>
          <p:cNvGrpSpPr/>
          <p:nvPr/>
        </p:nvGrpSpPr>
        <p:grpSpPr>
          <a:xfrm>
            <a:off x="450000" y="450000"/>
            <a:ext cx="9018000" cy="276999"/>
            <a:chOff x="450000" y="450000"/>
            <a:chExt cx="9018000" cy="276999"/>
          </a:xfrm>
        </p:grpSpPr>
        <p:sp>
          <p:nvSpPr>
            <p:cNvPr id="2169" name="Google Shape;2169;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70" name="Google Shape;2170;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71" name="Google Shape;2171;p105"/>
          <p:cNvGrpSpPr/>
          <p:nvPr/>
        </p:nvGrpSpPr>
        <p:grpSpPr>
          <a:xfrm>
            <a:off x="558396" y="2032273"/>
            <a:ext cx="8782050" cy="2090910"/>
            <a:chOff x="558396" y="2204865"/>
            <a:chExt cx="8782050" cy="2090910"/>
          </a:xfrm>
        </p:grpSpPr>
        <p:sp>
          <p:nvSpPr>
            <p:cNvPr id="2172" name="Google Shape;2172;p105"/>
            <p:cNvSpPr/>
            <p:nvPr/>
          </p:nvSpPr>
          <p:spPr>
            <a:xfrm>
              <a:off x="558396" y="2204865"/>
              <a:ext cx="8782050" cy="20909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3" name="Google Shape;2173;p105"/>
            <p:cNvPicPr preferRelativeResize="0"/>
            <p:nvPr/>
          </p:nvPicPr>
          <p:blipFill rotWithShape="1">
            <a:blip r:embed="rId3">
              <a:alphaModFix/>
            </a:blip>
            <a:srcRect b="0" l="0" r="21767" t="0"/>
            <a:stretch/>
          </p:blipFill>
          <p:spPr>
            <a:xfrm>
              <a:off x="577851" y="2268836"/>
              <a:ext cx="8762595" cy="1923677"/>
            </a:xfrm>
            <a:prstGeom prst="rect">
              <a:avLst/>
            </a:prstGeom>
            <a:noFill/>
            <a:ln>
              <a:noFill/>
            </a:ln>
          </p:spPr>
        </p:pic>
      </p:grpSp>
      <p:grpSp>
        <p:nvGrpSpPr>
          <p:cNvPr id="2174" name="Google Shape;2174;p105"/>
          <p:cNvGrpSpPr/>
          <p:nvPr/>
        </p:nvGrpSpPr>
        <p:grpSpPr>
          <a:xfrm>
            <a:off x="3239838" y="790956"/>
            <a:ext cx="8887612" cy="571382"/>
            <a:chOff x="580388" y="1413381"/>
            <a:chExt cx="8887612" cy="571382"/>
          </a:xfrm>
        </p:grpSpPr>
        <p:sp>
          <p:nvSpPr>
            <p:cNvPr id="2175" name="Google Shape;2175;p10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176" name="Google Shape;2176;p105"/>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grpSp>
        <p:nvGrpSpPr>
          <p:cNvPr id="2182" name="Google Shape;2182;p106"/>
          <p:cNvGrpSpPr/>
          <p:nvPr/>
        </p:nvGrpSpPr>
        <p:grpSpPr>
          <a:xfrm>
            <a:off x="450000" y="450000"/>
            <a:ext cx="9018000" cy="276999"/>
            <a:chOff x="450000" y="450000"/>
            <a:chExt cx="9018000" cy="276999"/>
          </a:xfrm>
        </p:grpSpPr>
        <p:sp>
          <p:nvSpPr>
            <p:cNvPr id="2183" name="Google Shape;2183;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184" name="Google Shape;2184;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185" name="Google Shape;2185;p106"/>
          <p:cNvGrpSpPr/>
          <p:nvPr/>
        </p:nvGrpSpPr>
        <p:grpSpPr>
          <a:xfrm>
            <a:off x="557644" y="4151036"/>
            <a:ext cx="8782050" cy="1221879"/>
            <a:chOff x="557644" y="4293096"/>
            <a:chExt cx="8782050" cy="1221879"/>
          </a:xfrm>
        </p:grpSpPr>
        <p:grpSp>
          <p:nvGrpSpPr>
            <p:cNvPr id="2186" name="Google Shape;2186;p106"/>
            <p:cNvGrpSpPr/>
            <p:nvPr/>
          </p:nvGrpSpPr>
          <p:grpSpPr>
            <a:xfrm>
              <a:off x="557644" y="4293096"/>
              <a:ext cx="8782050" cy="1221879"/>
              <a:chOff x="557644" y="5085182"/>
              <a:chExt cx="8782050" cy="1221879"/>
            </a:xfrm>
          </p:grpSpPr>
          <p:sp>
            <p:nvSpPr>
              <p:cNvPr id="2187" name="Google Shape;2187;p106"/>
              <p:cNvSpPr/>
              <p:nvPr/>
            </p:nvSpPr>
            <p:spPr>
              <a:xfrm>
                <a:off x="557644" y="5085182"/>
                <a:ext cx="8782050" cy="1221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88" name="Google Shape;2188;p10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189" name="Google Shape;2189;p10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77</a:t>
                </a:r>
                <a:endParaRPr b="1" sz="1300">
                  <a:solidFill>
                    <a:srgbClr val="262626"/>
                  </a:solidFill>
                  <a:latin typeface="Arial"/>
                  <a:ea typeface="Arial"/>
                  <a:cs typeface="Arial"/>
                  <a:sym typeface="Arial"/>
                </a:endParaRPr>
              </a:p>
            </p:txBody>
          </p:sp>
          <p:sp>
            <p:nvSpPr>
              <p:cNvPr id="2190" name="Google Shape;2190;p10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Trả về vị trí chỉ mục có giá trị cao nhất thành một số nguyên.</a:t>
                </a:r>
                <a:endParaRPr/>
              </a:p>
            </p:txBody>
          </p:sp>
        </p:grpSp>
        <p:grpSp>
          <p:nvGrpSpPr>
            <p:cNvPr id="2191" name="Google Shape;2191;p106"/>
            <p:cNvGrpSpPr/>
            <p:nvPr/>
          </p:nvGrpSpPr>
          <p:grpSpPr>
            <a:xfrm>
              <a:off x="660211" y="4936153"/>
              <a:ext cx="8640559" cy="506374"/>
              <a:chOff x="660211" y="4936153"/>
              <a:chExt cx="8640559" cy="506374"/>
            </a:xfrm>
          </p:grpSpPr>
          <p:pic>
            <p:nvPicPr>
              <p:cNvPr descr="Byte - Free electronics icons" id="2192" name="Google Shape;2192;p106"/>
              <p:cNvPicPr preferRelativeResize="0"/>
              <p:nvPr/>
            </p:nvPicPr>
            <p:blipFill rotWithShape="1">
              <a:blip r:embed="rId3">
                <a:alphaModFix/>
              </a:blip>
              <a:srcRect b="-5938" l="13871" r="14480" t="-7084"/>
              <a:stretch/>
            </p:blipFill>
            <p:spPr>
              <a:xfrm>
                <a:off x="660211" y="4958885"/>
                <a:ext cx="295715" cy="236991"/>
              </a:xfrm>
              <a:prstGeom prst="rect">
                <a:avLst/>
              </a:prstGeom>
              <a:noFill/>
              <a:ln>
                <a:noFill/>
              </a:ln>
            </p:spPr>
          </p:pic>
          <p:sp>
            <p:nvSpPr>
              <p:cNvPr id="2193" name="Google Shape;2193;p106"/>
              <p:cNvSpPr txBox="1"/>
              <p:nvPr/>
            </p:nvSpPr>
            <p:spPr>
              <a:xfrm>
                <a:off x="918992" y="493615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78</a:t>
                </a:r>
                <a:endParaRPr b="1" sz="1300">
                  <a:solidFill>
                    <a:srgbClr val="262626"/>
                  </a:solidFill>
                  <a:latin typeface="Arial"/>
                  <a:ea typeface="Arial"/>
                  <a:cs typeface="Arial"/>
                  <a:sym typeface="Arial"/>
                </a:endParaRPr>
              </a:p>
            </p:txBody>
          </p:sp>
          <p:sp>
            <p:nvSpPr>
              <p:cNvPr id="2194" name="Google Shape;2194;p106"/>
              <p:cNvSpPr txBox="1"/>
              <p:nvPr/>
            </p:nvSpPr>
            <p:spPr>
              <a:xfrm>
                <a:off x="1019632" y="524247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Trả về vị trí chỉ mục có giá trị thấp nhất thành một số nguyên.</a:t>
                </a:r>
                <a:endParaRPr/>
              </a:p>
            </p:txBody>
          </p:sp>
        </p:grpSp>
      </p:grpSp>
      <p:grpSp>
        <p:nvGrpSpPr>
          <p:cNvPr id="2195" name="Google Shape;2195;p106"/>
          <p:cNvGrpSpPr/>
          <p:nvPr/>
        </p:nvGrpSpPr>
        <p:grpSpPr>
          <a:xfrm>
            <a:off x="558396" y="2032274"/>
            <a:ext cx="8782050" cy="2016223"/>
            <a:chOff x="558396" y="2204865"/>
            <a:chExt cx="8782050" cy="2016223"/>
          </a:xfrm>
        </p:grpSpPr>
        <p:sp>
          <p:nvSpPr>
            <p:cNvPr id="2196" name="Google Shape;2196;p106"/>
            <p:cNvSpPr/>
            <p:nvPr/>
          </p:nvSpPr>
          <p:spPr>
            <a:xfrm>
              <a:off x="558396" y="2204865"/>
              <a:ext cx="8782050" cy="20162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97" name="Google Shape;2197;p106"/>
            <p:cNvPicPr preferRelativeResize="0"/>
            <p:nvPr/>
          </p:nvPicPr>
          <p:blipFill rotWithShape="1">
            <a:blip r:embed="rId4">
              <a:alphaModFix/>
            </a:blip>
            <a:srcRect b="0" l="0" r="21213" t="0"/>
            <a:stretch/>
          </p:blipFill>
          <p:spPr>
            <a:xfrm>
              <a:off x="568327" y="2251090"/>
              <a:ext cx="8771368" cy="1969998"/>
            </a:xfrm>
            <a:prstGeom prst="rect">
              <a:avLst/>
            </a:prstGeom>
            <a:noFill/>
            <a:ln>
              <a:noFill/>
            </a:ln>
          </p:spPr>
        </p:pic>
        <p:sp>
          <p:nvSpPr>
            <p:cNvPr id="2198" name="Google Shape;2198;p106"/>
            <p:cNvSpPr/>
            <p:nvPr/>
          </p:nvSpPr>
          <p:spPr>
            <a:xfrm>
              <a:off x="2287116" y="2828925"/>
              <a:ext cx="3637434" cy="24003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9" name="Google Shape;2199;p106"/>
            <p:cNvSpPr/>
            <p:nvPr/>
          </p:nvSpPr>
          <p:spPr>
            <a:xfrm>
              <a:off x="2365906" y="3590925"/>
              <a:ext cx="3558643" cy="239312"/>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00" name="Google Shape;2200;p106"/>
          <p:cNvGrpSpPr/>
          <p:nvPr/>
        </p:nvGrpSpPr>
        <p:grpSpPr>
          <a:xfrm>
            <a:off x="580388" y="1413381"/>
            <a:ext cx="8887612" cy="571382"/>
            <a:chOff x="580388" y="1413381"/>
            <a:chExt cx="8887612" cy="571382"/>
          </a:xfrm>
        </p:grpSpPr>
        <p:sp>
          <p:nvSpPr>
            <p:cNvPr id="2201" name="Google Shape;2201;p10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Tóm tắt cuối cùng</a:t>
              </a:r>
              <a:endParaRPr sz="1400">
                <a:solidFill>
                  <a:schemeClr val="dk1"/>
                </a:solidFill>
                <a:latin typeface="Arial"/>
                <a:ea typeface="Arial"/>
                <a:cs typeface="Arial"/>
                <a:sym typeface="Arial"/>
              </a:endParaRPr>
            </a:p>
          </p:txBody>
        </p:sp>
        <p:sp>
          <p:nvSpPr>
            <p:cNvPr id="2202" name="Google Shape;2202;p106"/>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phổ dụng:</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grpSp>
        <p:nvGrpSpPr>
          <p:cNvPr id="2208" name="Google Shape;2208;p107"/>
          <p:cNvGrpSpPr/>
          <p:nvPr/>
        </p:nvGrpSpPr>
        <p:grpSpPr>
          <a:xfrm>
            <a:off x="450000" y="450000"/>
            <a:ext cx="9018000" cy="276999"/>
            <a:chOff x="450000" y="450000"/>
            <a:chExt cx="9018000" cy="276999"/>
          </a:xfrm>
        </p:grpSpPr>
        <p:sp>
          <p:nvSpPr>
            <p:cNvPr id="2209" name="Google Shape;2209;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10" name="Google Shape;2210;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11" name="Google Shape;2211;p107"/>
          <p:cNvGrpSpPr/>
          <p:nvPr/>
        </p:nvGrpSpPr>
        <p:grpSpPr>
          <a:xfrm>
            <a:off x="580388" y="1413381"/>
            <a:ext cx="8887612" cy="1302714"/>
            <a:chOff x="580388" y="1413381"/>
            <a:chExt cx="8887612" cy="1302714"/>
          </a:xfrm>
        </p:grpSpPr>
        <p:sp>
          <p:nvSpPr>
            <p:cNvPr id="2212" name="Google Shape;2212;p10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Đại số tuyến tính của mảng NumPy</a:t>
              </a:r>
              <a:endParaRPr sz="1400">
                <a:solidFill>
                  <a:schemeClr val="dk1"/>
                </a:solidFill>
                <a:latin typeface="Arial"/>
                <a:ea typeface="Arial"/>
                <a:cs typeface="Arial"/>
                <a:sym typeface="Arial"/>
              </a:endParaRPr>
            </a:p>
          </p:txBody>
        </p:sp>
        <p:sp>
          <p:nvSpPr>
            <p:cNvPr id="2213" name="Google Shape;2213;p107"/>
            <p:cNvSpPr/>
            <p:nvPr/>
          </p:nvSpPr>
          <p:spPr>
            <a:xfrm>
              <a:off x="711201" y="1667877"/>
              <a:ext cx="863282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 không chỉ hỗ trợ các phép toán đơn giản của mảng mà còn hỗ trợ các phép toán ma trận (mảng hai chiều) cho đại số tuyến tính.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số các phương pháp khác nhau, trước tiên chúng ta hãy xem cách lấy phép nhân ma trận, ma trận chuyển vị, ma trận nghịch đảo và định thức.</a:t>
              </a:r>
              <a:endParaRPr sz="1300">
                <a:solidFill>
                  <a:srgbClr val="262626"/>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grpSp>
        <p:nvGrpSpPr>
          <p:cNvPr id="2219" name="Google Shape;2219;p108"/>
          <p:cNvGrpSpPr/>
          <p:nvPr/>
        </p:nvGrpSpPr>
        <p:grpSpPr>
          <a:xfrm>
            <a:off x="450000" y="450000"/>
            <a:ext cx="9018000" cy="276999"/>
            <a:chOff x="450000" y="450000"/>
            <a:chExt cx="9018000" cy="276999"/>
          </a:xfrm>
        </p:grpSpPr>
        <p:sp>
          <p:nvSpPr>
            <p:cNvPr id="2220" name="Google Shape;2220;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21" name="Google Shape;2221;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22" name="Google Shape;2222;p108"/>
          <p:cNvGrpSpPr/>
          <p:nvPr/>
        </p:nvGrpSpPr>
        <p:grpSpPr>
          <a:xfrm>
            <a:off x="580388" y="1413381"/>
            <a:ext cx="8887612" cy="1810545"/>
            <a:chOff x="580388" y="1413381"/>
            <a:chExt cx="8887612" cy="1810545"/>
          </a:xfrm>
        </p:grpSpPr>
        <p:sp>
          <p:nvSpPr>
            <p:cNvPr id="2223" name="Google Shape;2223;p10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toán ma trận</a:t>
              </a:r>
              <a:endParaRPr sz="1400">
                <a:solidFill>
                  <a:schemeClr val="dk1"/>
                </a:solidFill>
                <a:latin typeface="Arial"/>
                <a:ea typeface="Arial"/>
                <a:cs typeface="Arial"/>
                <a:sym typeface="Arial"/>
              </a:endParaRPr>
            </a:p>
          </p:txBody>
        </p:sp>
        <p:sp>
          <p:nvSpPr>
            <p:cNvPr id="2224" name="Google Shape;2224;p108"/>
            <p:cNvSpPr/>
            <p:nvPr/>
          </p:nvSpPr>
          <p:spPr>
            <a:xfrm>
              <a:off x="711201" y="1667877"/>
              <a:ext cx="8632824" cy="155604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phương pháp để lấy tích ma trận, ma trận chuyển vị, ma trận nghịch đảo và định thức cho ma trận A và B.</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ma trận sản phẩm</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ma trận chuyển vị</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ma trận nghịch đảo</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bản ngã</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grpSp>
        <p:nvGrpSpPr>
          <p:cNvPr id="2230" name="Google Shape;2230;p109"/>
          <p:cNvGrpSpPr/>
          <p:nvPr/>
        </p:nvGrpSpPr>
        <p:grpSpPr>
          <a:xfrm>
            <a:off x="450000" y="450000"/>
            <a:ext cx="9018000" cy="276999"/>
            <a:chOff x="450000" y="450000"/>
            <a:chExt cx="9018000" cy="276999"/>
          </a:xfrm>
        </p:grpSpPr>
        <p:sp>
          <p:nvSpPr>
            <p:cNvPr id="2231" name="Google Shape;2231;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32" name="Google Shape;2232;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33" name="Google Shape;2233;p109"/>
          <p:cNvGrpSpPr/>
          <p:nvPr/>
        </p:nvGrpSpPr>
        <p:grpSpPr>
          <a:xfrm>
            <a:off x="558396" y="2052390"/>
            <a:ext cx="8782050" cy="2088231"/>
            <a:chOff x="558396" y="4240541"/>
            <a:chExt cx="8782050" cy="2088231"/>
          </a:xfrm>
        </p:grpSpPr>
        <p:sp>
          <p:nvSpPr>
            <p:cNvPr id="2234" name="Google Shape;2234;p109"/>
            <p:cNvSpPr/>
            <p:nvPr/>
          </p:nvSpPr>
          <p:spPr>
            <a:xfrm>
              <a:off x="558396" y="4240541"/>
              <a:ext cx="8782050" cy="20882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35" name="Google Shape;2235;p109"/>
            <p:cNvPicPr preferRelativeResize="0"/>
            <p:nvPr/>
          </p:nvPicPr>
          <p:blipFill rotWithShape="1">
            <a:blip r:embed="rId3">
              <a:alphaModFix/>
            </a:blip>
            <a:srcRect b="0" l="0" r="19787" t="0"/>
            <a:stretch/>
          </p:blipFill>
          <p:spPr>
            <a:xfrm>
              <a:off x="577851" y="4295482"/>
              <a:ext cx="8762595" cy="2014240"/>
            </a:xfrm>
            <a:prstGeom prst="rect">
              <a:avLst/>
            </a:prstGeom>
            <a:noFill/>
            <a:ln>
              <a:noFill/>
            </a:ln>
          </p:spPr>
        </p:pic>
      </p:grpSp>
      <p:grpSp>
        <p:nvGrpSpPr>
          <p:cNvPr id="2236" name="Google Shape;2236;p109"/>
          <p:cNvGrpSpPr/>
          <p:nvPr/>
        </p:nvGrpSpPr>
        <p:grpSpPr>
          <a:xfrm>
            <a:off x="580388" y="1413381"/>
            <a:ext cx="8887612" cy="599957"/>
            <a:chOff x="580388" y="1413381"/>
            <a:chExt cx="8887612" cy="599957"/>
          </a:xfrm>
        </p:grpSpPr>
        <p:sp>
          <p:nvSpPr>
            <p:cNvPr id="2237" name="Google Shape;2237;p10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toán ma trận</a:t>
              </a:r>
              <a:endParaRPr sz="1400">
                <a:solidFill>
                  <a:schemeClr val="dk1"/>
                </a:solidFill>
                <a:latin typeface="Arial"/>
                <a:ea typeface="Arial"/>
                <a:cs typeface="Arial"/>
                <a:sym typeface="Arial"/>
              </a:endParaRPr>
            </a:p>
          </p:txBody>
        </p:sp>
        <p:sp>
          <p:nvSpPr>
            <p:cNvPr id="2238" name="Google Shape;2238;p10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các phép toán ma trận, tạo ma trận 2x2 A và B như sau:</a:t>
              </a:r>
              <a:endParaRPr sz="1300">
                <a:solidFill>
                  <a:srgbClr val="262626"/>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11"/>
          <p:cNvGrpSpPr/>
          <p:nvPr/>
        </p:nvGrpSpPr>
        <p:grpSpPr>
          <a:xfrm>
            <a:off x="450000" y="450000"/>
            <a:ext cx="9018000" cy="276999"/>
            <a:chOff x="450000" y="450000"/>
            <a:chExt cx="9018000" cy="276999"/>
          </a:xfrm>
        </p:grpSpPr>
        <p:sp>
          <p:nvSpPr>
            <p:cNvPr id="286" name="Google Shape;286;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287" name="Google Shape;287;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88" name="Google Shape;288;p11"/>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Bù đắp cho những thiếu sót đó là cấu trúc dữ liệu mảng. Tuy nhiên, Python không hỗ trợ trực tiếp mảng, thay vào đó, cấu trúc dữ liệu mảng có thể được sử dụng thông qua thư viện NumPy..</a:t>
            </a:r>
            <a:endParaRPr sz="1300">
              <a:solidFill>
                <a:srgbClr val="262626"/>
              </a:solidFill>
              <a:latin typeface="Arial"/>
              <a:ea typeface="Arial"/>
              <a:cs typeface="Arial"/>
              <a:sym typeface="Arial"/>
            </a:endParaRPr>
          </a:p>
        </p:txBody>
      </p:sp>
      <p:grpSp>
        <p:nvGrpSpPr>
          <p:cNvPr id="289" name="Google Shape;289;p11"/>
          <p:cNvGrpSpPr/>
          <p:nvPr/>
        </p:nvGrpSpPr>
        <p:grpSpPr>
          <a:xfrm>
            <a:off x="519087" y="2420888"/>
            <a:ext cx="8716139" cy="3672408"/>
            <a:chOff x="531818" y="2523216"/>
            <a:chExt cx="8716139" cy="3315314"/>
          </a:xfrm>
        </p:grpSpPr>
        <p:sp>
          <p:nvSpPr>
            <p:cNvPr id="290" name="Google Shape;290;p11"/>
            <p:cNvSpPr/>
            <p:nvPr/>
          </p:nvSpPr>
          <p:spPr>
            <a:xfrm>
              <a:off x="4189048" y="2523216"/>
              <a:ext cx="1314493" cy="362985"/>
            </a:xfrm>
            <a:prstGeom prst="roundRect">
              <a:avLst>
                <a:gd fmla="val 0" name="adj"/>
              </a:avLst>
            </a:prstGeom>
            <a:solidFill>
              <a:srgbClr val="193EB0"/>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Cấu trúc dữ liệu</a:t>
              </a:r>
              <a:endParaRPr b="1" sz="1000">
                <a:solidFill>
                  <a:schemeClr val="lt1"/>
                </a:solidFill>
                <a:latin typeface="Arial"/>
                <a:ea typeface="Arial"/>
                <a:cs typeface="Arial"/>
                <a:sym typeface="Arial"/>
              </a:endParaRPr>
            </a:p>
          </p:txBody>
        </p:sp>
        <p:sp>
          <p:nvSpPr>
            <p:cNvPr id="291" name="Google Shape;291;p11"/>
            <p:cNvSpPr/>
            <p:nvPr/>
          </p:nvSpPr>
          <p:spPr>
            <a:xfrm>
              <a:off x="1578252" y="3174233"/>
              <a:ext cx="864095" cy="362985"/>
            </a:xfrm>
            <a:prstGeom prst="roundRect">
              <a:avLst>
                <a:gd fmla="val 0" name="adj"/>
              </a:avLst>
            </a:prstGeom>
            <a:solidFill>
              <a:srgbClr val="193EB0"/>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Nguyên thủy</a:t>
              </a:r>
              <a:endParaRPr b="1" sz="1000">
                <a:solidFill>
                  <a:schemeClr val="lt1"/>
                </a:solidFill>
                <a:latin typeface="Arial"/>
                <a:ea typeface="Arial"/>
                <a:cs typeface="Arial"/>
                <a:sym typeface="Arial"/>
              </a:endParaRPr>
            </a:p>
          </p:txBody>
        </p:sp>
        <p:sp>
          <p:nvSpPr>
            <p:cNvPr id="292" name="Google Shape;292;p11"/>
            <p:cNvSpPr/>
            <p:nvPr/>
          </p:nvSpPr>
          <p:spPr>
            <a:xfrm>
              <a:off x="6079605" y="3174233"/>
              <a:ext cx="1224136" cy="362985"/>
            </a:xfrm>
            <a:prstGeom prst="roundRect">
              <a:avLst>
                <a:gd fmla="val 0" name="adj"/>
              </a:avLst>
            </a:prstGeom>
            <a:solidFill>
              <a:srgbClr val="193EB0"/>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Phi nguyên thủy</a:t>
              </a:r>
              <a:endParaRPr b="1" sz="1000">
                <a:solidFill>
                  <a:schemeClr val="lt1"/>
                </a:solidFill>
                <a:latin typeface="Arial"/>
                <a:ea typeface="Arial"/>
                <a:cs typeface="Arial"/>
                <a:sym typeface="Arial"/>
              </a:endParaRPr>
            </a:p>
          </p:txBody>
        </p:sp>
        <p:sp>
          <p:nvSpPr>
            <p:cNvPr id="293" name="Google Shape;293;p11"/>
            <p:cNvSpPr/>
            <p:nvPr/>
          </p:nvSpPr>
          <p:spPr>
            <a:xfrm>
              <a:off x="531818" y="3822306"/>
              <a:ext cx="707578"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Số nguyên</a:t>
              </a:r>
              <a:endParaRPr sz="1000">
                <a:solidFill>
                  <a:schemeClr val="dk1"/>
                </a:solidFill>
                <a:latin typeface="Arial"/>
                <a:ea typeface="Arial"/>
                <a:cs typeface="Arial"/>
                <a:sym typeface="Arial"/>
              </a:endParaRPr>
            </a:p>
          </p:txBody>
        </p:sp>
        <p:sp>
          <p:nvSpPr>
            <p:cNvPr id="294" name="Google Shape;294;p11"/>
            <p:cNvSpPr/>
            <p:nvPr/>
          </p:nvSpPr>
          <p:spPr>
            <a:xfrm>
              <a:off x="1271059" y="3822306"/>
              <a:ext cx="707578"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Số thực</a:t>
              </a:r>
              <a:endParaRPr sz="1000">
                <a:solidFill>
                  <a:schemeClr val="dk1"/>
                </a:solidFill>
                <a:latin typeface="Arial"/>
                <a:ea typeface="Arial"/>
                <a:cs typeface="Arial"/>
                <a:sym typeface="Arial"/>
              </a:endParaRPr>
            </a:p>
          </p:txBody>
        </p:sp>
        <p:sp>
          <p:nvSpPr>
            <p:cNvPr id="295" name="Google Shape;295;p11"/>
            <p:cNvSpPr/>
            <p:nvPr/>
          </p:nvSpPr>
          <p:spPr>
            <a:xfrm>
              <a:off x="2010300" y="3822306"/>
              <a:ext cx="707578"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Chuỗi</a:t>
              </a:r>
              <a:endParaRPr sz="1000">
                <a:solidFill>
                  <a:schemeClr val="dk1"/>
                </a:solidFill>
                <a:latin typeface="Arial"/>
                <a:ea typeface="Arial"/>
                <a:cs typeface="Arial"/>
                <a:sym typeface="Arial"/>
              </a:endParaRPr>
            </a:p>
          </p:txBody>
        </p:sp>
        <p:sp>
          <p:nvSpPr>
            <p:cNvPr id="296" name="Google Shape;296;p11"/>
            <p:cNvSpPr/>
            <p:nvPr/>
          </p:nvSpPr>
          <p:spPr>
            <a:xfrm>
              <a:off x="2753631"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Boolean</a:t>
              </a:r>
              <a:endParaRPr sz="1000">
                <a:solidFill>
                  <a:schemeClr val="dk1"/>
                </a:solidFill>
                <a:latin typeface="Arial"/>
                <a:ea typeface="Arial"/>
                <a:cs typeface="Arial"/>
                <a:sym typeface="Arial"/>
              </a:endParaRPr>
            </a:p>
          </p:txBody>
        </p:sp>
        <p:sp>
          <p:nvSpPr>
            <p:cNvPr id="297" name="Google Shape;297;p11"/>
            <p:cNvSpPr/>
            <p:nvPr/>
          </p:nvSpPr>
          <p:spPr>
            <a:xfrm>
              <a:off x="3954903"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Từ điển</a:t>
              </a:r>
              <a:endParaRPr sz="1000">
                <a:solidFill>
                  <a:schemeClr val="dk1"/>
                </a:solidFill>
                <a:latin typeface="Arial"/>
                <a:ea typeface="Arial"/>
                <a:cs typeface="Arial"/>
                <a:sym typeface="Arial"/>
              </a:endParaRPr>
            </a:p>
          </p:txBody>
        </p:sp>
        <p:sp>
          <p:nvSpPr>
            <p:cNvPr id="298" name="Google Shape;298;p11"/>
            <p:cNvSpPr/>
            <p:nvPr/>
          </p:nvSpPr>
          <p:spPr>
            <a:xfrm>
              <a:off x="4852375"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Danh sách</a:t>
              </a:r>
              <a:endParaRPr sz="1000">
                <a:solidFill>
                  <a:schemeClr val="dk1"/>
                </a:solidFill>
                <a:latin typeface="Arial"/>
                <a:ea typeface="Arial"/>
                <a:cs typeface="Arial"/>
                <a:sym typeface="Arial"/>
              </a:endParaRPr>
            </a:p>
          </p:txBody>
        </p:sp>
        <p:sp>
          <p:nvSpPr>
            <p:cNvPr id="299" name="Google Shape;299;p11"/>
            <p:cNvSpPr/>
            <p:nvPr/>
          </p:nvSpPr>
          <p:spPr>
            <a:xfrm>
              <a:off x="5749847"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Mảng</a:t>
              </a:r>
              <a:endParaRPr sz="1000">
                <a:solidFill>
                  <a:schemeClr val="dk1"/>
                </a:solidFill>
                <a:latin typeface="Arial"/>
                <a:ea typeface="Arial"/>
                <a:cs typeface="Arial"/>
                <a:sym typeface="Arial"/>
              </a:endParaRPr>
            </a:p>
          </p:txBody>
        </p:sp>
        <p:sp>
          <p:nvSpPr>
            <p:cNvPr id="300" name="Google Shape;300;p11"/>
            <p:cNvSpPr/>
            <p:nvPr/>
          </p:nvSpPr>
          <p:spPr>
            <a:xfrm>
              <a:off x="6647319"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Tuple</a:t>
              </a:r>
              <a:endParaRPr sz="1000">
                <a:solidFill>
                  <a:schemeClr val="dk1"/>
                </a:solidFill>
                <a:latin typeface="Arial"/>
                <a:ea typeface="Arial"/>
                <a:cs typeface="Arial"/>
                <a:sym typeface="Arial"/>
              </a:endParaRPr>
            </a:p>
          </p:txBody>
        </p:sp>
        <p:sp>
          <p:nvSpPr>
            <p:cNvPr id="301" name="Google Shape;301;p11"/>
            <p:cNvSpPr/>
            <p:nvPr/>
          </p:nvSpPr>
          <p:spPr>
            <a:xfrm>
              <a:off x="7544791"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Bộ</a:t>
              </a:r>
              <a:endParaRPr sz="1000">
                <a:solidFill>
                  <a:schemeClr val="dk1"/>
                </a:solidFill>
                <a:latin typeface="Arial"/>
                <a:ea typeface="Arial"/>
                <a:cs typeface="Arial"/>
                <a:sym typeface="Arial"/>
              </a:endParaRPr>
            </a:p>
          </p:txBody>
        </p:sp>
        <p:sp>
          <p:nvSpPr>
            <p:cNvPr id="302" name="Google Shape;302;p11"/>
            <p:cNvSpPr/>
            <p:nvPr/>
          </p:nvSpPr>
          <p:spPr>
            <a:xfrm>
              <a:off x="8442263" y="3822306"/>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Tệp</a:t>
              </a:r>
              <a:endParaRPr sz="1000">
                <a:solidFill>
                  <a:schemeClr val="dk1"/>
                </a:solidFill>
                <a:latin typeface="Arial"/>
                <a:ea typeface="Arial"/>
                <a:cs typeface="Arial"/>
                <a:sym typeface="Arial"/>
              </a:endParaRPr>
            </a:p>
          </p:txBody>
        </p:sp>
        <p:sp>
          <p:nvSpPr>
            <p:cNvPr id="303" name="Google Shape;303;p11"/>
            <p:cNvSpPr/>
            <p:nvPr/>
          </p:nvSpPr>
          <p:spPr>
            <a:xfrm>
              <a:off x="3653971" y="4902426"/>
              <a:ext cx="805694" cy="288032"/>
            </a:xfrm>
            <a:prstGeom prst="roundRect">
              <a:avLst>
                <a:gd fmla="val 0" name="adj"/>
              </a:avLst>
            </a:prstGeom>
            <a:solidFill>
              <a:srgbClr val="193EB0"/>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Tuyến tính</a:t>
              </a:r>
              <a:endParaRPr b="1" sz="1000">
                <a:solidFill>
                  <a:schemeClr val="lt1"/>
                </a:solidFill>
                <a:latin typeface="Arial"/>
                <a:ea typeface="Arial"/>
                <a:cs typeface="Arial"/>
                <a:sym typeface="Arial"/>
              </a:endParaRPr>
            </a:p>
          </p:txBody>
        </p:sp>
        <p:sp>
          <p:nvSpPr>
            <p:cNvPr id="304" name="Google Shape;304;p11"/>
            <p:cNvSpPr/>
            <p:nvPr/>
          </p:nvSpPr>
          <p:spPr>
            <a:xfrm>
              <a:off x="5863581" y="4902426"/>
              <a:ext cx="979992" cy="288032"/>
            </a:xfrm>
            <a:prstGeom prst="roundRect">
              <a:avLst>
                <a:gd fmla="val 0" name="adj"/>
              </a:avLst>
            </a:prstGeom>
            <a:solidFill>
              <a:srgbClr val="193EB0"/>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Phi tuyến tính</a:t>
              </a:r>
              <a:endParaRPr b="1" sz="1000">
                <a:solidFill>
                  <a:schemeClr val="lt1"/>
                </a:solidFill>
                <a:latin typeface="Arial"/>
                <a:ea typeface="Arial"/>
                <a:cs typeface="Arial"/>
                <a:sym typeface="Arial"/>
              </a:endParaRPr>
            </a:p>
          </p:txBody>
        </p:sp>
        <p:sp>
          <p:nvSpPr>
            <p:cNvPr id="305" name="Google Shape;305;p11"/>
            <p:cNvSpPr/>
            <p:nvPr/>
          </p:nvSpPr>
          <p:spPr>
            <a:xfrm>
              <a:off x="3127277" y="5550498"/>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Ngăn xếp</a:t>
              </a:r>
              <a:endParaRPr sz="1000">
                <a:solidFill>
                  <a:schemeClr val="dk1"/>
                </a:solidFill>
                <a:latin typeface="Arial"/>
                <a:ea typeface="Arial"/>
                <a:cs typeface="Arial"/>
                <a:sym typeface="Arial"/>
              </a:endParaRPr>
            </a:p>
          </p:txBody>
        </p:sp>
        <p:sp>
          <p:nvSpPr>
            <p:cNvPr id="306" name="Google Shape;306;p11"/>
            <p:cNvSpPr/>
            <p:nvPr/>
          </p:nvSpPr>
          <p:spPr>
            <a:xfrm>
              <a:off x="4155107" y="5550498"/>
              <a:ext cx="805694"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Hàng đợi</a:t>
              </a:r>
              <a:endParaRPr sz="1000">
                <a:solidFill>
                  <a:schemeClr val="dk1"/>
                </a:solidFill>
                <a:latin typeface="Arial"/>
                <a:ea typeface="Arial"/>
                <a:cs typeface="Arial"/>
                <a:sym typeface="Arial"/>
              </a:endParaRPr>
            </a:p>
          </p:txBody>
        </p:sp>
        <p:sp>
          <p:nvSpPr>
            <p:cNvPr id="307" name="Google Shape;307;p11"/>
            <p:cNvSpPr/>
            <p:nvPr/>
          </p:nvSpPr>
          <p:spPr>
            <a:xfrm>
              <a:off x="5460734" y="5550498"/>
              <a:ext cx="690879"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Đồ thị</a:t>
              </a:r>
              <a:endParaRPr sz="1000">
                <a:solidFill>
                  <a:schemeClr val="dk1"/>
                </a:solidFill>
                <a:latin typeface="Arial"/>
                <a:ea typeface="Arial"/>
                <a:cs typeface="Arial"/>
                <a:sym typeface="Arial"/>
              </a:endParaRPr>
            </a:p>
          </p:txBody>
        </p:sp>
        <p:sp>
          <p:nvSpPr>
            <p:cNvPr id="308" name="Google Shape;308;p11"/>
            <p:cNvSpPr/>
            <p:nvPr/>
          </p:nvSpPr>
          <p:spPr>
            <a:xfrm>
              <a:off x="6556906" y="5550498"/>
              <a:ext cx="690879" cy="288032"/>
            </a:xfrm>
            <a:prstGeom prst="roundRect">
              <a:avLst>
                <a:gd fmla="val 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 </a:t>
              </a:r>
              <a:endParaRPr sz="1000">
                <a:solidFill>
                  <a:schemeClr val="dk1"/>
                </a:solidFill>
                <a:latin typeface="Arial"/>
                <a:ea typeface="Arial"/>
                <a:cs typeface="Arial"/>
                <a:sym typeface="Arial"/>
              </a:endParaRPr>
            </a:p>
          </p:txBody>
        </p:sp>
        <p:cxnSp>
          <p:nvCxnSpPr>
            <p:cNvPr id="309" name="Google Shape;309;p11"/>
            <p:cNvCxnSpPr>
              <a:stCxn id="290" idx="2"/>
              <a:endCxn id="291" idx="0"/>
            </p:cNvCxnSpPr>
            <p:nvPr/>
          </p:nvCxnSpPr>
          <p:spPr>
            <a:xfrm rot="5400000">
              <a:off x="3284345" y="1612251"/>
              <a:ext cx="288000" cy="28359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0" name="Google Shape;310;p11"/>
            <p:cNvCxnSpPr>
              <a:stCxn id="290" idx="2"/>
              <a:endCxn id="292" idx="0"/>
            </p:cNvCxnSpPr>
            <p:nvPr/>
          </p:nvCxnSpPr>
          <p:spPr>
            <a:xfrm flipH="1" rot="-5400000">
              <a:off x="5624945" y="2107551"/>
              <a:ext cx="288000" cy="18453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1" name="Google Shape;311;p11"/>
            <p:cNvCxnSpPr>
              <a:stCxn id="291" idx="2"/>
              <a:endCxn id="293" idx="0"/>
            </p:cNvCxnSpPr>
            <p:nvPr/>
          </p:nvCxnSpPr>
          <p:spPr>
            <a:xfrm rot="5400000">
              <a:off x="1305450" y="3117368"/>
              <a:ext cx="285000" cy="11247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2" name="Google Shape;312;p11"/>
            <p:cNvCxnSpPr>
              <a:stCxn id="291" idx="2"/>
              <a:endCxn id="294" idx="0"/>
            </p:cNvCxnSpPr>
            <p:nvPr/>
          </p:nvCxnSpPr>
          <p:spPr>
            <a:xfrm rot="5400000">
              <a:off x="1675050" y="3486968"/>
              <a:ext cx="285000" cy="3855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3" name="Google Shape;313;p11"/>
            <p:cNvCxnSpPr>
              <a:stCxn id="291" idx="2"/>
              <a:endCxn id="295" idx="0"/>
            </p:cNvCxnSpPr>
            <p:nvPr/>
          </p:nvCxnSpPr>
          <p:spPr>
            <a:xfrm flipH="1" rot="-5400000">
              <a:off x="2044650" y="3502868"/>
              <a:ext cx="285000" cy="3537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4" name="Google Shape;314;p11"/>
            <p:cNvCxnSpPr>
              <a:stCxn id="291" idx="2"/>
              <a:endCxn id="296" idx="0"/>
            </p:cNvCxnSpPr>
            <p:nvPr/>
          </p:nvCxnSpPr>
          <p:spPr>
            <a:xfrm flipH="1" rot="-5400000">
              <a:off x="2440950" y="3106568"/>
              <a:ext cx="285000" cy="11463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5" name="Google Shape;315;p11"/>
            <p:cNvCxnSpPr>
              <a:stCxn id="292" idx="2"/>
              <a:endCxn id="297" idx="0"/>
            </p:cNvCxnSpPr>
            <p:nvPr/>
          </p:nvCxnSpPr>
          <p:spPr>
            <a:xfrm rot="5400000">
              <a:off x="5382173" y="2512718"/>
              <a:ext cx="285000" cy="23340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6" name="Google Shape;316;p11"/>
            <p:cNvCxnSpPr>
              <a:stCxn id="292" idx="2"/>
              <a:endCxn id="298" idx="0"/>
            </p:cNvCxnSpPr>
            <p:nvPr/>
          </p:nvCxnSpPr>
          <p:spPr>
            <a:xfrm rot="5400000">
              <a:off x="5830973" y="2961518"/>
              <a:ext cx="285000" cy="14364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7" name="Google Shape;317;p11"/>
            <p:cNvCxnSpPr>
              <a:stCxn id="292" idx="2"/>
              <a:endCxn id="299" idx="0"/>
            </p:cNvCxnSpPr>
            <p:nvPr/>
          </p:nvCxnSpPr>
          <p:spPr>
            <a:xfrm rot="5400000">
              <a:off x="6279623" y="3410168"/>
              <a:ext cx="285000" cy="5391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8" name="Google Shape;318;p11"/>
            <p:cNvCxnSpPr>
              <a:stCxn id="292" idx="2"/>
              <a:endCxn id="300" idx="0"/>
            </p:cNvCxnSpPr>
            <p:nvPr/>
          </p:nvCxnSpPr>
          <p:spPr>
            <a:xfrm flipH="1" rot="-5400000">
              <a:off x="6728423" y="3500468"/>
              <a:ext cx="285000" cy="3585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19" name="Google Shape;319;p11"/>
            <p:cNvCxnSpPr>
              <a:stCxn id="292" idx="2"/>
              <a:endCxn id="301" idx="0"/>
            </p:cNvCxnSpPr>
            <p:nvPr/>
          </p:nvCxnSpPr>
          <p:spPr>
            <a:xfrm flipH="1" rot="-5400000">
              <a:off x="7177223" y="3051668"/>
              <a:ext cx="285000" cy="12561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0" name="Google Shape;320;p11"/>
            <p:cNvCxnSpPr>
              <a:stCxn id="292" idx="2"/>
              <a:endCxn id="302" idx="0"/>
            </p:cNvCxnSpPr>
            <p:nvPr/>
          </p:nvCxnSpPr>
          <p:spPr>
            <a:xfrm flipH="1" rot="-5400000">
              <a:off x="7625873" y="2603018"/>
              <a:ext cx="285000" cy="21534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1" name="Google Shape;321;p11"/>
            <p:cNvCxnSpPr>
              <a:stCxn id="298" idx="2"/>
              <a:endCxn id="303" idx="0"/>
            </p:cNvCxnSpPr>
            <p:nvPr/>
          </p:nvCxnSpPr>
          <p:spPr>
            <a:xfrm rot="5400000">
              <a:off x="4259972" y="3907088"/>
              <a:ext cx="792000" cy="11985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2" name="Google Shape;322;p11"/>
            <p:cNvCxnSpPr>
              <a:stCxn id="298" idx="2"/>
              <a:endCxn id="304" idx="0"/>
            </p:cNvCxnSpPr>
            <p:nvPr/>
          </p:nvCxnSpPr>
          <p:spPr>
            <a:xfrm flipH="1" rot="-5400000">
              <a:off x="5408372" y="3957188"/>
              <a:ext cx="792000" cy="10983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3" name="Google Shape;323;p11"/>
            <p:cNvCxnSpPr>
              <a:stCxn id="303" idx="2"/>
              <a:endCxn id="305" idx="0"/>
            </p:cNvCxnSpPr>
            <p:nvPr/>
          </p:nvCxnSpPr>
          <p:spPr>
            <a:xfrm rot="5400000">
              <a:off x="3613418" y="5107058"/>
              <a:ext cx="360000" cy="526800"/>
            </a:xfrm>
            <a:prstGeom prst="bentConnector3">
              <a:avLst>
                <a:gd fmla="val -1239" name="adj1"/>
              </a:avLst>
            </a:prstGeom>
            <a:noFill/>
            <a:ln cap="flat" cmpd="sng" w="12700">
              <a:solidFill>
                <a:schemeClr val="dk1"/>
              </a:solidFill>
              <a:prstDash val="solid"/>
              <a:miter lim="800000"/>
              <a:headEnd len="sm" w="sm" type="none"/>
              <a:tailEnd len="sm" w="sm" type="none"/>
            </a:ln>
          </p:spPr>
        </p:cxnSp>
        <p:cxnSp>
          <p:nvCxnSpPr>
            <p:cNvPr id="324" name="Google Shape;324;p11"/>
            <p:cNvCxnSpPr>
              <a:stCxn id="303" idx="2"/>
              <a:endCxn id="306" idx="0"/>
            </p:cNvCxnSpPr>
            <p:nvPr/>
          </p:nvCxnSpPr>
          <p:spPr>
            <a:xfrm flipH="1" rot="-5400000">
              <a:off x="4127318" y="5119958"/>
              <a:ext cx="360000" cy="5010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5" name="Google Shape;325;p11"/>
            <p:cNvCxnSpPr>
              <a:stCxn id="304" idx="2"/>
              <a:endCxn id="307" idx="0"/>
            </p:cNvCxnSpPr>
            <p:nvPr/>
          </p:nvCxnSpPr>
          <p:spPr>
            <a:xfrm rot="5400000">
              <a:off x="5899827" y="5096708"/>
              <a:ext cx="360000" cy="547500"/>
            </a:xfrm>
            <a:prstGeom prst="bentConnector3">
              <a:avLst>
                <a:gd fmla="val 50000" name="adj1"/>
              </a:avLst>
            </a:prstGeom>
            <a:noFill/>
            <a:ln cap="flat" cmpd="sng" w="12700">
              <a:solidFill>
                <a:schemeClr val="dk1"/>
              </a:solidFill>
              <a:prstDash val="solid"/>
              <a:miter lim="800000"/>
              <a:headEnd len="sm" w="sm" type="none"/>
              <a:tailEnd len="sm" w="sm" type="none"/>
            </a:ln>
          </p:spPr>
        </p:cxnSp>
        <p:cxnSp>
          <p:nvCxnSpPr>
            <p:cNvPr id="326" name="Google Shape;326;p11"/>
            <p:cNvCxnSpPr>
              <a:stCxn id="304" idx="2"/>
              <a:endCxn id="308" idx="0"/>
            </p:cNvCxnSpPr>
            <p:nvPr/>
          </p:nvCxnSpPr>
          <p:spPr>
            <a:xfrm flipH="1" rot="-5400000">
              <a:off x="6447927" y="5096108"/>
              <a:ext cx="360000" cy="548700"/>
            </a:xfrm>
            <a:prstGeom prst="bentConnector3">
              <a:avLst>
                <a:gd fmla="val 50000" name="adj1"/>
              </a:avLst>
            </a:prstGeom>
            <a:noFill/>
            <a:ln cap="flat" cmpd="sng" w="12700">
              <a:solidFill>
                <a:schemeClr val="dk1"/>
              </a:solidFill>
              <a:prstDash val="solid"/>
              <a:miter lim="800000"/>
              <a:headEnd len="sm" w="sm" type="none"/>
              <a:tailEnd len="sm" w="sm" type="none"/>
            </a:ln>
          </p:spPr>
        </p:cxnSp>
      </p:grpSp>
      <p:sp>
        <p:nvSpPr>
          <p:cNvPr id="327" name="Google Shape;327;p1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loại cấu trúc dữ liệu (2/2)</a:t>
            </a:r>
            <a:endParaRPr sz="1400">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grpSp>
        <p:nvGrpSpPr>
          <p:cNvPr id="2244" name="Google Shape;2244;p110"/>
          <p:cNvGrpSpPr/>
          <p:nvPr/>
        </p:nvGrpSpPr>
        <p:grpSpPr>
          <a:xfrm>
            <a:off x="450000" y="450000"/>
            <a:ext cx="9018000" cy="276999"/>
            <a:chOff x="450000" y="450000"/>
            <a:chExt cx="9018000" cy="276999"/>
          </a:xfrm>
        </p:grpSpPr>
        <p:sp>
          <p:nvSpPr>
            <p:cNvPr id="2245" name="Google Shape;2245;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46" name="Google Shape;2246;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47" name="Google Shape;2247;p110"/>
          <p:cNvGrpSpPr/>
          <p:nvPr/>
        </p:nvGrpSpPr>
        <p:grpSpPr>
          <a:xfrm>
            <a:off x="558396" y="2060848"/>
            <a:ext cx="8782050" cy="1757535"/>
            <a:chOff x="558396" y="2204865"/>
            <a:chExt cx="8782050" cy="1757535"/>
          </a:xfrm>
        </p:grpSpPr>
        <p:sp>
          <p:nvSpPr>
            <p:cNvPr id="2248" name="Google Shape;2248;p110"/>
            <p:cNvSpPr/>
            <p:nvPr/>
          </p:nvSpPr>
          <p:spPr>
            <a:xfrm>
              <a:off x="558396" y="2204865"/>
              <a:ext cx="8782050" cy="17575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49" name="Google Shape;2249;p110"/>
            <p:cNvPicPr preferRelativeResize="0"/>
            <p:nvPr/>
          </p:nvPicPr>
          <p:blipFill rotWithShape="1">
            <a:blip r:embed="rId3">
              <a:alphaModFix/>
            </a:blip>
            <a:srcRect b="0" l="0" r="21061" t="0"/>
            <a:stretch/>
          </p:blipFill>
          <p:spPr>
            <a:xfrm>
              <a:off x="577851" y="2241160"/>
              <a:ext cx="8762595" cy="1691896"/>
            </a:xfrm>
            <a:prstGeom prst="rect">
              <a:avLst/>
            </a:prstGeom>
            <a:noFill/>
            <a:ln>
              <a:noFill/>
            </a:ln>
          </p:spPr>
        </p:pic>
      </p:grpSp>
      <p:grpSp>
        <p:nvGrpSpPr>
          <p:cNvPr id="2250" name="Google Shape;2250;p110"/>
          <p:cNvGrpSpPr/>
          <p:nvPr/>
        </p:nvGrpSpPr>
        <p:grpSpPr>
          <a:xfrm>
            <a:off x="580388" y="1413381"/>
            <a:ext cx="8887612" cy="599957"/>
            <a:chOff x="580388" y="1413381"/>
            <a:chExt cx="8887612" cy="599957"/>
          </a:xfrm>
        </p:grpSpPr>
        <p:sp>
          <p:nvSpPr>
            <p:cNvPr id="2251" name="Google Shape;2251;p11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toán ma trận</a:t>
              </a:r>
              <a:endParaRPr sz="1400">
                <a:solidFill>
                  <a:schemeClr val="dk1"/>
                </a:solidFill>
                <a:latin typeface="Arial"/>
                <a:ea typeface="Arial"/>
                <a:cs typeface="Arial"/>
                <a:sym typeface="Arial"/>
              </a:endParaRPr>
            </a:p>
          </p:txBody>
        </p:sp>
        <p:sp>
          <p:nvSpPr>
            <p:cNvPr id="2252" name="Google Shape;2252;p11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về tích của ma trận A và B (A*B). Cả hai phương pháp có thể được sử dụng.</a:t>
              </a:r>
              <a:endParaRPr sz="1300">
                <a:solidFill>
                  <a:srgbClr val="262626"/>
                </a:solidFill>
                <a:latin typeface="Arial"/>
                <a:ea typeface="Arial"/>
                <a:cs typeface="Arial"/>
                <a:sym typeface="Aria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grpSp>
        <p:nvGrpSpPr>
          <p:cNvPr id="2258" name="Google Shape;2258;p111"/>
          <p:cNvGrpSpPr/>
          <p:nvPr/>
        </p:nvGrpSpPr>
        <p:grpSpPr>
          <a:xfrm>
            <a:off x="450000" y="450000"/>
            <a:ext cx="9018000" cy="276999"/>
            <a:chOff x="450000" y="450000"/>
            <a:chExt cx="9018000" cy="276999"/>
          </a:xfrm>
        </p:grpSpPr>
        <p:sp>
          <p:nvSpPr>
            <p:cNvPr id="2259" name="Google Shape;2259;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60" name="Google Shape;2260;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61" name="Google Shape;2261;p111"/>
          <p:cNvGrpSpPr/>
          <p:nvPr/>
        </p:nvGrpSpPr>
        <p:grpSpPr>
          <a:xfrm>
            <a:off x="558396" y="2060848"/>
            <a:ext cx="8782050" cy="1748010"/>
            <a:chOff x="558396" y="2204866"/>
            <a:chExt cx="8782050" cy="1748010"/>
          </a:xfrm>
        </p:grpSpPr>
        <p:sp>
          <p:nvSpPr>
            <p:cNvPr id="2262" name="Google Shape;2262;p111"/>
            <p:cNvSpPr/>
            <p:nvPr/>
          </p:nvSpPr>
          <p:spPr>
            <a:xfrm>
              <a:off x="558396" y="2204866"/>
              <a:ext cx="8782050" cy="17480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63" name="Google Shape;2263;p111"/>
            <p:cNvPicPr preferRelativeResize="0"/>
            <p:nvPr/>
          </p:nvPicPr>
          <p:blipFill rotWithShape="1">
            <a:blip r:embed="rId3">
              <a:alphaModFix/>
            </a:blip>
            <a:srcRect b="0" l="0" r="20222" t="0"/>
            <a:stretch/>
          </p:blipFill>
          <p:spPr>
            <a:xfrm>
              <a:off x="577851" y="2234468"/>
              <a:ext cx="8762595" cy="1698588"/>
            </a:xfrm>
            <a:prstGeom prst="rect">
              <a:avLst/>
            </a:prstGeom>
            <a:noFill/>
            <a:ln>
              <a:noFill/>
            </a:ln>
          </p:spPr>
        </p:pic>
      </p:grpSp>
      <p:grpSp>
        <p:nvGrpSpPr>
          <p:cNvPr id="2264" name="Google Shape;2264;p111"/>
          <p:cNvGrpSpPr/>
          <p:nvPr/>
        </p:nvGrpSpPr>
        <p:grpSpPr>
          <a:xfrm>
            <a:off x="580388" y="1413381"/>
            <a:ext cx="8887612" cy="599957"/>
            <a:chOff x="580388" y="1413381"/>
            <a:chExt cx="8887612" cy="599957"/>
          </a:xfrm>
        </p:grpSpPr>
        <p:sp>
          <p:nvSpPr>
            <p:cNvPr id="2265" name="Google Shape;2265;p11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toán ma trận</a:t>
              </a:r>
              <a:endParaRPr sz="1400">
                <a:solidFill>
                  <a:schemeClr val="dk1"/>
                </a:solidFill>
                <a:latin typeface="Arial"/>
                <a:ea typeface="Arial"/>
                <a:cs typeface="Arial"/>
                <a:sym typeface="Arial"/>
              </a:endParaRPr>
            </a:p>
          </p:txBody>
        </p:sp>
        <p:sp>
          <p:nvSpPr>
            <p:cNvPr id="2266" name="Google Shape;2266;p11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một ví dụ tìm ma trận chuyển vị của ma trận A. Có thể sử dụng cả hai phương pháp.</a:t>
              </a:r>
              <a:endParaRPr sz="1300">
                <a:solidFill>
                  <a:srgbClr val="262626"/>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grpSp>
        <p:nvGrpSpPr>
          <p:cNvPr id="2272" name="Google Shape;2272;p112"/>
          <p:cNvGrpSpPr/>
          <p:nvPr/>
        </p:nvGrpSpPr>
        <p:grpSpPr>
          <a:xfrm>
            <a:off x="450000" y="450000"/>
            <a:ext cx="9018000" cy="276999"/>
            <a:chOff x="450000" y="450000"/>
            <a:chExt cx="9018000" cy="276999"/>
          </a:xfrm>
        </p:grpSpPr>
        <p:sp>
          <p:nvSpPr>
            <p:cNvPr id="2273" name="Google Shape;2273;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74" name="Google Shape;2274;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275" name="Google Shape;2275;p112"/>
          <p:cNvGrpSpPr/>
          <p:nvPr/>
        </p:nvGrpSpPr>
        <p:grpSpPr>
          <a:xfrm>
            <a:off x="558396" y="2060848"/>
            <a:ext cx="8782050" cy="938385"/>
            <a:chOff x="558396" y="2204865"/>
            <a:chExt cx="8782050" cy="938385"/>
          </a:xfrm>
        </p:grpSpPr>
        <p:sp>
          <p:nvSpPr>
            <p:cNvPr id="2276" name="Google Shape;2276;p112"/>
            <p:cNvSpPr/>
            <p:nvPr/>
          </p:nvSpPr>
          <p:spPr>
            <a:xfrm>
              <a:off x="558396" y="2204865"/>
              <a:ext cx="8782050" cy="9383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77" name="Google Shape;2277;p112"/>
            <p:cNvPicPr preferRelativeResize="0"/>
            <p:nvPr/>
          </p:nvPicPr>
          <p:blipFill rotWithShape="1">
            <a:blip r:embed="rId3">
              <a:alphaModFix/>
            </a:blip>
            <a:srcRect b="0" l="0" r="19379" t="0"/>
            <a:stretch/>
          </p:blipFill>
          <p:spPr>
            <a:xfrm>
              <a:off x="587376" y="2257573"/>
              <a:ext cx="8753070" cy="847577"/>
            </a:xfrm>
            <a:prstGeom prst="rect">
              <a:avLst/>
            </a:prstGeom>
            <a:noFill/>
            <a:ln>
              <a:noFill/>
            </a:ln>
          </p:spPr>
        </p:pic>
      </p:grpSp>
      <p:grpSp>
        <p:nvGrpSpPr>
          <p:cNvPr id="2278" name="Google Shape;2278;p112"/>
          <p:cNvGrpSpPr/>
          <p:nvPr/>
        </p:nvGrpSpPr>
        <p:grpSpPr>
          <a:xfrm>
            <a:off x="567550" y="3501008"/>
            <a:ext cx="8782050" cy="788292"/>
            <a:chOff x="567550" y="3717034"/>
            <a:chExt cx="8782050" cy="788292"/>
          </a:xfrm>
        </p:grpSpPr>
        <p:sp>
          <p:nvSpPr>
            <p:cNvPr id="2279" name="Google Shape;2279;p112"/>
            <p:cNvSpPr/>
            <p:nvPr/>
          </p:nvSpPr>
          <p:spPr>
            <a:xfrm>
              <a:off x="567550" y="3717034"/>
              <a:ext cx="8782050" cy="7882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80" name="Google Shape;2280;p112"/>
            <p:cNvPicPr preferRelativeResize="0"/>
            <p:nvPr/>
          </p:nvPicPr>
          <p:blipFill rotWithShape="1">
            <a:blip r:embed="rId4">
              <a:alphaModFix/>
            </a:blip>
            <a:srcRect b="0" l="0" r="18722" t="0"/>
            <a:stretch/>
          </p:blipFill>
          <p:spPr>
            <a:xfrm>
              <a:off x="587376" y="3783331"/>
              <a:ext cx="8756650" cy="664843"/>
            </a:xfrm>
            <a:prstGeom prst="rect">
              <a:avLst/>
            </a:prstGeom>
            <a:noFill/>
            <a:ln>
              <a:noFill/>
            </a:ln>
          </p:spPr>
        </p:pic>
      </p:grpSp>
      <p:grpSp>
        <p:nvGrpSpPr>
          <p:cNvPr id="2281" name="Google Shape;2281;p112"/>
          <p:cNvGrpSpPr/>
          <p:nvPr/>
        </p:nvGrpSpPr>
        <p:grpSpPr>
          <a:xfrm>
            <a:off x="580388" y="1413381"/>
            <a:ext cx="8887612" cy="2051061"/>
            <a:chOff x="580388" y="1413381"/>
            <a:chExt cx="8887612" cy="2051061"/>
          </a:xfrm>
        </p:grpSpPr>
        <p:sp>
          <p:nvSpPr>
            <p:cNvPr id="2282" name="Google Shape;2282;p11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Phép toán ma trận</a:t>
              </a:r>
              <a:endParaRPr sz="1400">
                <a:solidFill>
                  <a:schemeClr val="dk1"/>
                </a:solidFill>
                <a:latin typeface="Arial"/>
                <a:ea typeface="Arial"/>
                <a:cs typeface="Arial"/>
                <a:sym typeface="Arial"/>
              </a:endParaRPr>
            </a:p>
          </p:txBody>
        </p:sp>
        <p:sp>
          <p:nvSpPr>
            <p:cNvPr id="2283" name="Google Shape;2283;p11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tìm ma trận nghịch đảo của ma trận A.</a:t>
              </a:r>
              <a:endParaRPr/>
            </a:p>
          </p:txBody>
        </p:sp>
        <p:sp>
          <p:nvSpPr>
            <p:cNvPr id="2284" name="Google Shape;2284;p112"/>
            <p:cNvSpPr/>
            <p:nvPr/>
          </p:nvSpPr>
          <p:spPr>
            <a:xfrm>
              <a:off x="711201" y="311898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lấy định thức của ma trận A.</a:t>
              </a:r>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grpSp>
        <p:nvGrpSpPr>
          <p:cNvPr id="2290" name="Google Shape;2290;p113"/>
          <p:cNvGrpSpPr/>
          <p:nvPr/>
        </p:nvGrpSpPr>
        <p:grpSpPr>
          <a:xfrm>
            <a:off x="450000" y="450000"/>
            <a:ext cx="9018000" cy="276999"/>
            <a:chOff x="450000" y="450000"/>
            <a:chExt cx="9018000" cy="276999"/>
          </a:xfrm>
        </p:grpSpPr>
        <p:sp>
          <p:nvSpPr>
            <p:cNvPr id="2291" name="Google Shape;2291;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292" name="Google Shape;2292;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2293" name="Google Shape;2293;p11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0101</a:t>
            </a:r>
            <a:endParaRPr/>
          </a:p>
        </p:txBody>
      </p:sp>
      <p:grpSp>
        <p:nvGrpSpPr>
          <p:cNvPr id="2294" name="Google Shape;2294;p113"/>
          <p:cNvGrpSpPr/>
          <p:nvPr/>
        </p:nvGrpSpPr>
        <p:grpSpPr>
          <a:xfrm>
            <a:off x="558798" y="2137049"/>
            <a:ext cx="8797129" cy="3960439"/>
            <a:chOff x="558798" y="2060849"/>
            <a:chExt cx="8797129" cy="3960439"/>
          </a:xfrm>
        </p:grpSpPr>
        <p:sp>
          <p:nvSpPr>
            <p:cNvPr id="2295" name="Google Shape;2295;p11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96" name="Google Shape;2296;p113"/>
            <p:cNvGrpSpPr/>
            <p:nvPr/>
          </p:nvGrpSpPr>
          <p:grpSpPr>
            <a:xfrm>
              <a:off x="558798" y="3945816"/>
              <a:ext cx="8797129" cy="576572"/>
              <a:chOff x="4778069" y="4391025"/>
              <a:chExt cx="2349160" cy="431802"/>
            </a:xfrm>
          </p:grpSpPr>
          <p:sp>
            <p:nvSpPr>
              <p:cNvPr id="2297" name="Google Shape;2297;p11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298" name="Google Shape;2298;p113"/>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“ex_0101.ipynb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299" name="Google Shape;2299;p11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grpSp>
        <p:nvGrpSpPr>
          <p:cNvPr id="2305" name="Google Shape;2305;p114"/>
          <p:cNvGrpSpPr/>
          <p:nvPr/>
        </p:nvGrpSpPr>
        <p:grpSpPr>
          <a:xfrm>
            <a:off x="450000" y="450000"/>
            <a:ext cx="9018000" cy="276999"/>
            <a:chOff x="450000" y="450000"/>
            <a:chExt cx="9018000" cy="276999"/>
          </a:xfrm>
        </p:grpSpPr>
        <p:sp>
          <p:nvSpPr>
            <p:cNvPr id="2306" name="Google Shape;2306;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307" name="Google Shape;2307;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2308" name="Google Shape;2308;p11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0102</a:t>
            </a:r>
            <a:endParaRPr/>
          </a:p>
        </p:txBody>
      </p:sp>
      <p:grpSp>
        <p:nvGrpSpPr>
          <p:cNvPr id="2309" name="Google Shape;2309;p114"/>
          <p:cNvGrpSpPr/>
          <p:nvPr/>
        </p:nvGrpSpPr>
        <p:grpSpPr>
          <a:xfrm>
            <a:off x="546886" y="2090699"/>
            <a:ext cx="8797129" cy="3960439"/>
            <a:chOff x="558798" y="2060849"/>
            <a:chExt cx="8797129" cy="3960439"/>
          </a:xfrm>
        </p:grpSpPr>
        <p:sp>
          <p:nvSpPr>
            <p:cNvPr id="2310" name="Google Shape;2310;p11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11" name="Google Shape;2311;p114"/>
            <p:cNvGrpSpPr/>
            <p:nvPr/>
          </p:nvGrpSpPr>
          <p:grpSpPr>
            <a:xfrm>
              <a:off x="558798" y="3945816"/>
              <a:ext cx="8797129" cy="576572"/>
              <a:chOff x="4778069" y="4391025"/>
              <a:chExt cx="2349160" cy="431802"/>
            </a:xfrm>
          </p:grpSpPr>
          <p:sp>
            <p:nvSpPr>
              <p:cNvPr id="2312" name="Google Shape;2312;p11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313" name="Google Shape;2313;p114"/>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a:t>
                </a:r>
                <a:r>
                  <a:rPr b="1" lang="en-US" sz="2000">
                    <a:solidFill>
                      <a:schemeClr val="lt1"/>
                    </a:solidFill>
                    <a:latin typeface="Arial"/>
                    <a:ea typeface="Arial"/>
                    <a:cs typeface="Arial"/>
                    <a:sym typeface="Arial"/>
                  </a:rPr>
                  <a:t>ex_0102</a:t>
                </a:r>
                <a:r>
                  <a:rPr b="1" lang="en-US" sz="2000">
                    <a:solidFill>
                      <a:schemeClr val="lt1"/>
                    </a:solidFill>
                    <a:latin typeface="Arial"/>
                    <a:ea typeface="Arial"/>
                    <a:cs typeface="Arial"/>
                    <a:sym typeface="Arial"/>
                  </a:rPr>
                  <a:t>.ipynb” </a:t>
                </a:r>
                <a:endParaRPr/>
              </a:p>
            </p:txBody>
          </p:sp>
        </p:grpSp>
        <p:pic>
          <p:nvPicPr>
            <p:cNvPr descr="텍스트, 클립아트이(가) 표시된 사진&#10;&#10;자동 생성된 설명" id="2314" name="Google Shape;2314;p11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grpSp>
        <p:nvGrpSpPr>
          <p:cNvPr id="2320" name="Google Shape;2320;p115"/>
          <p:cNvGrpSpPr/>
          <p:nvPr/>
        </p:nvGrpSpPr>
        <p:grpSpPr>
          <a:xfrm>
            <a:off x="989683" y="2748696"/>
            <a:ext cx="8354217" cy="3244020"/>
            <a:chOff x="989683" y="2748696"/>
            <a:chExt cx="8354217" cy="3244020"/>
          </a:xfrm>
        </p:grpSpPr>
        <p:sp>
          <p:nvSpPr>
            <p:cNvPr id="2321" name="Google Shape;2321;p115"/>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Cấu trúc dữ liệu mảng NumPy cho hiệu suất tính toán tối ưu</a:t>
              </a:r>
              <a:endParaRPr b="0" i="0" sz="3400" u="none" cap="none" strike="noStrike">
                <a:solidFill>
                  <a:srgbClr val="000000"/>
                </a:solidFill>
                <a:latin typeface="Arial"/>
                <a:ea typeface="Arial"/>
                <a:cs typeface="Arial"/>
                <a:sym typeface="Arial"/>
              </a:endParaRPr>
            </a:p>
          </p:txBody>
        </p:sp>
        <p:sp>
          <p:nvSpPr>
            <p:cNvPr id="2322" name="Google Shape;2322;p11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1. </a:t>
              </a:r>
              <a:endParaRPr b="0" i="0" sz="5398" u="none" cap="none" strike="noStrike">
                <a:solidFill>
                  <a:srgbClr val="7F7F7F"/>
                </a:solidFill>
                <a:latin typeface="Arial"/>
                <a:ea typeface="Arial"/>
                <a:cs typeface="Arial"/>
                <a:sym typeface="Arial"/>
              </a:endParaRPr>
            </a:p>
          </p:txBody>
        </p:sp>
        <p:grpSp>
          <p:nvGrpSpPr>
            <p:cNvPr id="2323" name="Google Shape;2323;p115"/>
            <p:cNvGrpSpPr/>
            <p:nvPr/>
          </p:nvGrpSpPr>
          <p:grpSpPr>
            <a:xfrm>
              <a:off x="1025537" y="4628753"/>
              <a:ext cx="7851751" cy="1363963"/>
              <a:chOff x="1025537" y="4609703"/>
              <a:chExt cx="7851751" cy="1363963"/>
            </a:xfrm>
          </p:grpSpPr>
          <p:sp>
            <p:nvSpPr>
              <p:cNvPr id="2324" name="Google Shape;2324;p115"/>
              <p:cNvSpPr/>
              <p:nvPr/>
            </p:nvSpPr>
            <p:spPr>
              <a:xfrm>
                <a:off x="1025537" y="4609703"/>
                <a:ext cx="3666419"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Khái niệm cơ bản về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Hoạt động mảng NumPy</a:t>
                </a:r>
                <a:endParaRPr sz="1799">
                  <a:solidFill>
                    <a:srgbClr val="A5A5A5"/>
                  </a:solidFill>
                  <a:latin typeface="Arial"/>
                  <a:ea typeface="Arial"/>
                  <a:cs typeface="Arial"/>
                  <a:sym typeface="Arial"/>
                </a:endParaRPr>
              </a:p>
            </p:txBody>
          </p:sp>
          <p:sp>
            <p:nvSpPr>
              <p:cNvPr id="2325" name="Google Shape;2325;p115"/>
              <p:cNvSpPr/>
              <p:nvPr/>
            </p:nvSpPr>
            <p:spPr>
              <a:xfrm>
                <a:off x="4691956" y="4609703"/>
                <a:ext cx="4185332" cy="681982"/>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Lập chỉ mục và cắt NumPy</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1.5. Chuyển vị mảng và hoán đổi trục</a:t>
                </a:r>
                <a:endParaRPr b="0" i="0" sz="1799" u="none" cap="none" strike="noStrike">
                  <a:solidFill>
                    <a:srgbClr val="A5A5A5"/>
                  </a:solidFill>
                  <a:latin typeface="Arial"/>
                  <a:ea typeface="Arial"/>
                  <a:cs typeface="Arial"/>
                  <a:sym typeface="Arial"/>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chỉ mục và cắt lát</a:t>
            </a:r>
            <a:endParaRPr sz="2400">
              <a:solidFill>
                <a:srgbClr val="0C0C0C"/>
              </a:solidFill>
              <a:latin typeface="Arial"/>
              <a:ea typeface="Arial"/>
              <a:cs typeface="Arial"/>
              <a:sym typeface="Arial"/>
            </a:endParaRPr>
          </a:p>
        </p:txBody>
      </p:sp>
      <p:sp>
        <p:nvSpPr>
          <p:cNvPr id="2332" name="Google Shape;2332;p116"/>
          <p:cNvSpPr/>
          <p:nvPr/>
        </p:nvSpPr>
        <p:spPr>
          <a:xfrm>
            <a:off x="711201" y="2303524"/>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chọn một phần tử tại một vị trí cụ thể trong mảng một chiều, vị trí của phần tử phải được chỉ định như hình bên dưới và phần tử trong mảng bắt đầu từ 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mảng[Vị trí]</a:t>
            </a:r>
            <a:endParaRPr sz="1300">
              <a:solidFill>
                <a:srgbClr val="262626"/>
              </a:solidFill>
              <a:latin typeface="Arial"/>
              <a:ea typeface="Arial"/>
              <a:cs typeface="Arial"/>
              <a:sym typeface="Arial"/>
            </a:endParaRPr>
          </a:p>
        </p:txBody>
      </p:sp>
      <p:grpSp>
        <p:nvGrpSpPr>
          <p:cNvPr id="2333" name="Google Shape;2333;p116"/>
          <p:cNvGrpSpPr/>
          <p:nvPr/>
        </p:nvGrpSpPr>
        <p:grpSpPr>
          <a:xfrm>
            <a:off x="450000" y="450000"/>
            <a:ext cx="9018000" cy="276999"/>
            <a:chOff x="450000" y="450000"/>
            <a:chExt cx="9018000" cy="276999"/>
          </a:xfrm>
        </p:grpSpPr>
        <p:sp>
          <p:nvSpPr>
            <p:cNvPr id="2334" name="Google Shape;2334;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335" name="Google Shape;2335;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336" name="Google Shape;2336;p116"/>
          <p:cNvGrpSpPr/>
          <p:nvPr/>
        </p:nvGrpSpPr>
        <p:grpSpPr>
          <a:xfrm>
            <a:off x="2822818" y="3212976"/>
            <a:ext cx="4039590" cy="2427593"/>
            <a:chOff x="3054033" y="3813693"/>
            <a:chExt cx="3794759" cy="2280458"/>
          </a:xfrm>
        </p:grpSpPr>
        <p:sp>
          <p:nvSpPr>
            <p:cNvPr id="2337" name="Google Shape;2337;p116"/>
            <p:cNvSpPr txBox="1"/>
            <p:nvPr/>
          </p:nvSpPr>
          <p:spPr>
            <a:xfrm>
              <a:off x="3374725" y="3813693"/>
              <a:ext cx="3153374" cy="398990"/>
            </a:xfrm>
            <a:prstGeom prst="rect">
              <a:avLst/>
            </a:prstGeom>
            <a:no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None/>
              </a:pPr>
              <a:r>
                <a:rPr lang="en-US" sz="1600">
                  <a:solidFill>
                    <a:srgbClr val="193EB0"/>
                  </a:solidFill>
                  <a:latin typeface="Arial"/>
                  <a:ea typeface="Arial"/>
                  <a:cs typeface="Arial"/>
                  <a:sym typeface="Arial"/>
                </a:rPr>
                <a:t>Lập chỉ mục</a:t>
              </a:r>
              <a:endParaRPr sz="1600">
                <a:solidFill>
                  <a:srgbClr val="193EB0"/>
                </a:solidFill>
                <a:latin typeface="Arial"/>
                <a:ea typeface="Arial"/>
                <a:cs typeface="Arial"/>
                <a:sym typeface="Arial"/>
              </a:endParaRPr>
            </a:p>
          </p:txBody>
        </p:sp>
        <p:grpSp>
          <p:nvGrpSpPr>
            <p:cNvPr id="2338" name="Google Shape;2338;p116"/>
            <p:cNvGrpSpPr/>
            <p:nvPr/>
          </p:nvGrpSpPr>
          <p:grpSpPr>
            <a:xfrm>
              <a:off x="3054033" y="4212692"/>
              <a:ext cx="3794759" cy="1881459"/>
              <a:chOff x="4168140" y="3817523"/>
              <a:chExt cx="3794759" cy="1881459"/>
            </a:xfrm>
          </p:grpSpPr>
          <p:sp>
            <p:nvSpPr>
              <p:cNvPr id="2339" name="Google Shape;2339;p116"/>
              <p:cNvSpPr/>
              <p:nvPr/>
            </p:nvSpPr>
            <p:spPr>
              <a:xfrm>
                <a:off x="4754880" y="4183441"/>
                <a:ext cx="630936" cy="1452116"/>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0" name="Google Shape;2340;p116"/>
              <p:cNvSpPr txBox="1"/>
              <p:nvPr/>
            </p:nvSpPr>
            <p:spPr>
              <a:xfrm>
                <a:off x="4864608" y="4193712"/>
                <a:ext cx="411480" cy="13877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0</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1</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3</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4</a:t>
                </a:r>
                <a:endParaRPr/>
              </a:p>
            </p:txBody>
          </p:sp>
          <p:sp>
            <p:nvSpPr>
              <p:cNvPr id="2341" name="Google Shape;2341;p116"/>
              <p:cNvSpPr txBox="1"/>
              <p:nvPr/>
            </p:nvSpPr>
            <p:spPr>
              <a:xfrm>
                <a:off x="4168140" y="3817523"/>
                <a:ext cx="1804416" cy="2891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Đầu tiên</a:t>
                </a:r>
                <a:endParaRPr sz="1400">
                  <a:solidFill>
                    <a:srgbClr val="FF0000"/>
                  </a:solidFill>
                  <a:latin typeface="Arial"/>
                  <a:ea typeface="Arial"/>
                  <a:cs typeface="Arial"/>
                  <a:sym typeface="Arial"/>
                </a:endParaRPr>
              </a:p>
            </p:txBody>
          </p:sp>
          <p:sp>
            <p:nvSpPr>
              <p:cNvPr id="2342" name="Google Shape;2342;p116"/>
              <p:cNvSpPr txBox="1"/>
              <p:nvPr/>
            </p:nvSpPr>
            <p:spPr>
              <a:xfrm>
                <a:off x="6158483" y="5409859"/>
                <a:ext cx="1804416" cy="2891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Cuối cùng</a:t>
                </a:r>
                <a:endParaRPr sz="1400">
                  <a:solidFill>
                    <a:srgbClr val="FF0000"/>
                  </a:solidFill>
                  <a:latin typeface="Arial"/>
                  <a:ea typeface="Arial"/>
                  <a:cs typeface="Arial"/>
                  <a:sym typeface="Arial"/>
                </a:endParaRPr>
              </a:p>
            </p:txBody>
          </p:sp>
          <p:sp>
            <p:nvSpPr>
              <p:cNvPr id="2343" name="Google Shape;2343;p116"/>
              <p:cNvSpPr/>
              <p:nvPr/>
            </p:nvSpPr>
            <p:spPr>
              <a:xfrm rot="10800000">
                <a:off x="6745223" y="3850251"/>
                <a:ext cx="630936" cy="1576306"/>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4" name="Google Shape;2344;p116"/>
              <p:cNvSpPr txBox="1"/>
              <p:nvPr/>
            </p:nvSpPr>
            <p:spPr>
              <a:xfrm>
                <a:off x="6854951" y="3850251"/>
                <a:ext cx="411480" cy="13877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-5</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-4</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-3</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-1</a:t>
                </a:r>
                <a:endParaRPr/>
              </a:p>
            </p:txBody>
          </p:sp>
        </p:grpSp>
      </p:grpSp>
      <p:sp>
        <p:nvSpPr>
          <p:cNvPr id="2345" name="Google Shape;2345;p116"/>
          <p:cNvSpPr/>
          <p:nvPr/>
        </p:nvSpPr>
        <p:spPr>
          <a:xfrm>
            <a:off x="580388" y="1867087"/>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các phần tử trong một mảng bằng cách chỉ định vị trí hoặc điều kiện của một mảng được gọi là lập chỉ mục và chọn các phần tử trong một mảng bằng cách chỉ định một phạm vi được gọi là cắt.</a:t>
            </a:r>
            <a:endParaRPr sz="1400">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grpSp>
        <p:nvGrpSpPr>
          <p:cNvPr id="2351" name="Google Shape;2351;p117"/>
          <p:cNvGrpSpPr/>
          <p:nvPr/>
        </p:nvGrpSpPr>
        <p:grpSpPr>
          <a:xfrm>
            <a:off x="450000" y="450000"/>
            <a:ext cx="9018000" cy="276999"/>
            <a:chOff x="450000" y="450000"/>
            <a:chExt cx="9018000" cy="276999"/>
          </a:xfrm>
        </p:grpSpPr>
        <p:sp>
          <p:nvSpPr>
            <p:cNvPr id="2352" name="Google Shape;2352;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353" name="Google Shape;2353;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354" name="Google Shape;2354;p117"/>
          <p:cNvGrpSpPr/>
          <p:nvPr/>
        </p:nvGrpSpPr>
        <p:grpSpPr>
          <a:xfrm>
            <a:off x="558396" y="2060848"/>
            <a:ext cx="8782051" cy="2367135"/>
            <a:chOff x="558396" y="2204865"/>
            <a:chExt cx="8782051" cy="2367135"/>
          </a:xfrm>
        </p:grpSpPr>
        <p:sp>
          <p:nvSpPr>
            <p:cNvPr id="2355" name="Google Shape;2355;p117"/>
            <p:cNvSpPr/>
            <p:nvPr/>
          </p:nvSpPr>
          <p:spPr>
            <a:xfrm>
              <a:off x="558396" y="2204865"/>
              <a:ext cx="8782050" cy="23671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56" name="Google Shape;2356;p117"/>
            <p:cNvPicPr preferRelativeResize="0"/>
            <p:nvPr/>
          </p:nvPicPr>
          <p:blipFill rotWithShape="1">
            <a:blip r:embed="rId3">
              <a:alphaModFix/>
            </a:blip>
            <a:srcRect b="0" l="1420" r="18954" t="0"/>
            <a:stretch/>
          </p:blipFill>
          <p:spPr>
            <a:xfrm>
              <a:off x="638175" y="2267582"/>
              <a:ext cx="8702272" cy="2169530"/>
            </a:xfrm>
            <a:prstGeom prst="rect">
              <a:avLst/>
            </a:prstGeom>
            <a:noFill/>
            <a:ln>
              <a:noFill/>
            </a:ln>
          </p:spPr>
        </p:pic>
      </p:grpSp>
      <p:grpSp>
        <p:nvGrpSpPr>
          <p:cNvPr id="2357" name="Google Shape;2357;p117"/>
          <p:cNvGrpSpPr/>
          <p:nvPr/>
        </p:nvGrpSpPr>
        <p:grpSpPr>
          <a:xfrm>
            <a:off x="580388" y="1413381"/>
            <a:ext cx="8887612" cy="599957"/>
            <a:chOff x="580388" y="1413381"/>
            <a:chExt cx="8887612" cy="599957"/>
          </a:xfrm>
        </p:grpSpPr>
        <p:sp>
          <p:nvSpPr>
            <p:cNvPr id="2358" name="Google Shape;2358;p11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359" name="Google Shape;2359;p11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chỉ mục mảng một chiều giống như lập chỉ mục danh sách Python.</a:t>
              </a:r>
              <a:endParaRPr sz="1300">
                <a:solidFill>
                  <a:srgbClr val="262626"/>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grpSp>
        <p:nvGrpSpPr>
          <p:cNvPr id="2365" name="Google Shape;2365;p118"/>
          <p:cNvGrpSpPr/>
          <p:nvPr/>
        </p:nvGrpSpPr>
        <p:grpSpPr>
          <a:xfrm>
            <a:off x="450000" y="450000"/>
            <a:ext cx="9018000" cy="276999"/>
            <a:chOff x="450000" y="450000"/>
            <a:chExt cx="9018000" cy="276999"/>
          </a:xfrm>
        </p:grpSpPr>
        <p:sp>
          <p:nvSpPr>
            <p:cNvPr id="2366" name="Google Shape;2366;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367" name="Google Shape;2367;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368" name="Google Shape;2368;p118"/>
          <p:cNvGrpSpPr/>
          <p:nvPr/>
        </p:nvGrpSpPr>
        <p:grpSpPr>
          <a:xfrm>
            <a:off x="557644" y="2060848"/>
            <a:ext cx="8782802" cy="2385788"/>
            <a:chOff x="557644" y="2204865"/>
            <a:chExt cx="8782802" cy="2385788"/>
          </a:xfrm>
        </p:grpSpPr>
        <p:grpSp>
          <p:nvGrpSpPr>
            <p:cNvPr id="2369" name="Google Shape;2369;p118"/>
            <p:cNvGrpSpPr/>
            <p:nvPr/>
          </p:nvGrpSpPr>
          <p:grpSpPr>
            <a:xfrm>
              <a:off x="557644" y="3879199"/>
              <a:ext cx="8782050" cy="711454"/>
              <a:chOff x="557644" y="5085182"/>
              <a:chExt cx="8782050" cy="711454"/>
            </a:xfrm>
          </p:grpSpPr>
          <p:sp>
            <p:nvSpPr>
              <p:cNvPr id="2370" name="Google Shape;2370;p118"/>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371" name="Google Shape;2371;p11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372" name="Google Shape;2372;p11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sp>
            <p:nvSpPr>
              <p:cNvPr id="2373" name="Google Shape;2373;p11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Có thể truy cập một giá trị đa chiều cụ thể.</a:t>
                </a:r>
                <a:endParaRPr/>
              </a:p>
            </p:txBody>
          </p:sp>
        </p:grpSp>
        <p:grpSp>
          <p:nvGrpSpPr>
            <p:cNvPr id="2374" name="Google Shape;2374;p118"/>
            <p:cNvGrpSpPr/>
            <p:nvPr/>
          </p:nvGrpSpPr>
          <p:grpSpPr>
            <a:xfrm>
              <a:off x="558396" y="2204865"/>
              <a:ext cx="8782050" cy="1567035"/>
              <a:chOff x="558396" y="2204865"/>
              <a:chExt cx="8782050" cy="1567035"/>
            </a:xfrm>
          </p:grpSpPr>
          <p:sp>
            <p:nvSpPr>
              <p:cNvPr id="2375" name="Google Shape;2375;p118"/>
              <p:cNvSpPr/>
              <p:nvPr/>
            </p:nvSpPr>
            <p:spPr>
              <a:xfrm>
                <a:off x="558396" y="2204865"/>
                <a:ext cx="8782050" cy="15670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76" name="Google Shape;2376;p118"/>
              <p:cNvPicPr preferRelativeResize="0"/>
              <p:nvPr/>
            </p:nvPicPr>
            <p:blipFill rotWithShape="1">
              <a:blip r:embed="rId4">
                <a:alphaModFix/>
              </a:blip>
              <a:srcRect b="0" l="1371" r="18762" t="0"/>
              <a:stretch/>
            </p:blipFill>
            <p:spPr>
              <a:xfrm>
                <a:off x="637406" y="2233111"/>
                <a:ext cx="8702288" cy="1474396"/>
              </a:xfrm>
              <a:prstGeom prst="rect">
                <a:avLst/>
              </a:prstGeom>
              <a:noFill/>
              <a:ln>
                <a:noFill/>
              </a:ln>
            </p:spPr>
          </p:pic>
        </p:grpSp>
      </p:grpSp>
      <p:grpSp>
        <p:nvGrpSpPr>
          <p:cNvPr id="2377" name="Google Shape;2377;p118"/>
          <p:cNvGrpSpPr/>
          <p:nvPr/>
        </p:nvGrpSpPr>
        <p:grpSpPr>
          <a:xfrm>
            <a:off x="580388" y="1413381"/>
            <a:ext cx="8887612" cy="599957"/>
            <a:chOff x="580388" y="1413381"/>
            <a:chExt cx="8887612" cy="599957"/>
          </a:xfrm>
        </p:grpSpPr>
        <p:sp>
          <p:nvSpPr>
            <p:cNvPr id="2378" name="Google Shape;2378;p11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379" name="Google Shape;2379;p11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Mảng nhiều chiều cũng có thể được tiếp cận giống như lập chỉ mục danh sách.</a:t>
              </a:r>
              <a:endParaRPr sz="1300">
                <a:solidFill>
                  <a:srgbClr val="262626"/>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grpSp>
        <p:nvGrpSpPr>
          <p:cNvPr id="2385" name="Google Shape;2385;p119"/>
          <p:cNvGrpSpPr/>
          <p:nvPr/>
        </p:nvGrpSpPr>
        <p:grpSpPr>
          <a:xfrm>
            <a:off x="450000" y="450000"/>
            <a:ext cx="9018000" cy="276999"/>
            <a:chOff x="450000" y="450000"/>
            <a:chExt cx="9018000" cy="276999"/>
          </a:xfrm>
        </p:grpSpPr>
        <p:sp>
          <p:nvSpPr>
            <p:cNvPr id="2386" name="Google Shape;2386;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387" name="Google Shape;2387;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388" name="Google Shape;2388;p119"/>
          <p:cNvGrpSpPr/>
          <p:nvPr/>
        </p:nvGrpSpPr>
        <p:grpSpPr>
          <a:xfrm>
            <a:off x="558396" y="2795786"/>
            <a:ext cx="8782050" cy="777230"/>
            <a:chOff x="558396" y="2737496"/>
            <a:chExt cx="8782050" cy="777230"/>
          </a:xfrm>
        </p:grpSpPr>
        <p:sp>
          <p:nvSpPr>
            <p:cNvPr id="2389" name="Google Shape;2389;p119"/>
            <p:cNvSpPr/>
            <p:nvPr/>
          </p:nvSpPr>
          <p:spPr>
            <a:xfrm>
              <a:off x="558396" y="2737496"/>
              <a:ext cx="8782050" cy="7772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90" name="Google Shape;2390;p119"/>
            <p:cNvPicPr preferRelativeResize="0"/>
            <p:nvPr/>
          </p:nvPicPr>
          <p:blipFill rotWithShape="1">
            <a:blip r:embed="rId3">
              <a:alphaModFix/>
            </a:blip>
            <a:srcRect b="0" l="1669" r="21723" t="0"/>
            <a:stretch/>
          </p:blipFill>
          <p:spPr>
            <a:xfrm>
              <a:off x="600075" y="2763010"/>
              <a:ext cx="8740371" cy="737998"/>
            </a:xfrm>
            <a:prstGeom prst="rect">
              <a:avLst/>
            </a:prstGeom>
            <a:noFill/>
            <a:ln>
              <a:noFill/>
            </a:ln>
          </p:spPr>
        </p:pic>
      </p:grpSp>
      <p:grpSp>
        <p:nvGrpSpPr>
          <p:cNvPr id="2391" name="Google Shape;2391;p119"/>
          <p:cNvGrpSpPr/>
          <p:nvPr/>
        </p:nvGrpSpPr>
        <p:grpSpPr>
          <a:xfrm>
            <a:off x="580388" y="1413381"/>
            <a:ext cx="8887612" cy="1302714"/>
            <a:chOff x="580388" y="1413381"/>
            <a:chExt cx="8887612" cy="1302714"/>
          </a:xfrm>
        </p:grpSpPr>
        <p:sp>
          <p:nvSpPr>
            <p:cNvPr id="2392" name="Google Shape;2392;p11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393" name="Google Shape;2393;p119"/>
            <p:cNvSpPr/>
            <p:nvPr/>
          </p:nvSpPr>
          <p:spPr>
            <a:xfrm>
              <a:off x="711201" y="1667877"/>
              <a:ext cx="863282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giống như lập chỉ mục danh sách, kích thước có thể được chia thành dấu phẩy (,) và được tiếp cận trong một mảng nhiều chiều. Kích thước được chia bởi dấu phẩy được gọi là một trục. Vì b là mảng hai chiều nên ta có thể coi nó như một ma trận. Các giá trị trong cột 1 và 2 có thể được truy cập như trong trang trước.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cũng có thể được tiếp cận như hình dưới đây.</a:t>
              </a:r>
              <a:endParaRPr sz="1300">
                <a:solidFill>
                  <a:srgbClr val="262626"/>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12"/>
          <p:cNvGrpSpPr/>
          <p:nvPr/>
        </p:nvGrpSpPr>
        <p:grpSpPr>
          <a:xfrm>
            <a:off x="450000" y="450000"/>
            <a:ext cx="9018000" cy="276999"/>
            <a:chOff x="450000" y="450000"/>
            <a:chExt cx="9018000" cy="276999"/>
          </a:xfrm>
        </p:grpSpPr>
        <p:sp>
          <p:nvSpPr>
            <p:cNvPr id="334" name="Google Shape;334;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335" name="Google Shape;335;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36" name="Google Shape;336;p12"/>
          <p:cNvSpPr/>
          <p:nvPr/>
        </p:nvSpPr>
        <p:spPr>
          <a:xfrm>
            <a:off x="702940" y="1700808"/>
            <a:ext cx="8632825" cy="265378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hiểu tại sao cấu trúc dữ liệu mảng cho phép thực hiện các thao tác nhanh như vậy, trước tiên chúng ta cần biết cách chúng được lưu trữ trong bộ nhớ đối với từng cấu trúc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một mảng, đối với hầu hết các ngôn ngữ, được gọi là một nhóm dữ liệu được tạo bằng cách liệt kê các dữ liệu có cùng kiểu dữ liệu và lưu trữ chúng liên tục trong bộ nhớ..</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giá trị trong đó được gọi là một phần tử của mảng. Các phần tử này sử dụng số được gọi là chỉ mục, luôn bắt đầu từ số 0, để phân biệt các phần tử của một mảng một cách đơn giản. Hầu hết các loại dữ liệu có thể được cấu hình theo cách sắp xếp và bao gồm sắp xếp một chiều, sắp xếp hai chiều và sắp xếp ba chiều tùy thuộc vào loại cấu hình.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đây, người ta giải thích rằng cấu trúc dữ liệu là một khái niệm tập trung chủ yếu vào việc lưu trữ dữ liệu một cách hiệu quả. Tìm hiểu cách dữ liệu được lưu trữ trong mảng và danh sách là cách chính xác để hiểu những ưu và nhược điểm của mảng và để biết lý do sử dụng mảng.</a:t>
            </a:r>
            <a:endParaRPr sz="1300">
              <a:solidFill>
                <a:srgbClr val="262626"/>
              </a:solidFill>
              <a:latin typeface="Arial"/>
              <a:ea typeface="Arial"/>
              <a:cs typeface="Arial"/>
              <a:sym typeface="Arial"/>
            </a:endParaRPr>
          </a:p>
        </p:txBody>
      </p:sp>
      <p:sp>
        <p:nvSpPr>
          <p:cNvPr id="337" name="Google Shape;337;p1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pháp lưu trữ bộ nhớ theo cấu trúc dữ liệu</a:t>
            </a:r>
            <a:endParaRPr sz="1400">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grpSp>
        <p:nvGrpSpPr>
          <p:cNvPr id="2399" name="Google Shape;2399;p120"/>
          <p:cNvGrpSpPr/>
          <p:nvPr/>
        </p:nvGrpSpPr>
        <p:grpSpPr>
          <a:xfrm>
            <a:off x="450000" y="450000"/>
            <a:ext cx="9018000" cy="276999"/>
            <a:chOff x="450000" y="450000"/>
            <a:chExt cx="9018000" cy="276999"/>
          </a:xfrm>
        </p:grpSpPr>
        <p:sp>
          <p:nvSpPr>
            <p:cNvPr id="2400" name="Google Shape;2400;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01" name="Google Shape;2401;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02" name="Google Shape;2402;p120"/>
          <p:cNvGrpSpPr/>
          <p:nvPr/>
        </p:nvGrpSpPr>
        <p:grpSpPr>
          <a:xfrm>
            <a:off x="558396" y="2246904"/>
            <a:ext cx="8782050" cy="2210796"/>
            <a:chOff x="558396" y="2246904"/>
            <a:chExt cx="8782050" cy="2210796"/>
          </a:xfrm>
        </p:grpSpPr>
        <p:sp>
          <p:nvSpPr>
            <p:cNvPr id="2403" name="Google Shape;2403;p120"/>
            <p:cNvSpPr/>
            <p:nvPr/>
          </p:nvSpPr>
          <p:spPr>
            <a:xfrm>
              <a:off x="558396" y="2246904"/>
              <a:ext cx="8782050" cy="22107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04" name="Google Shape;2404;p120"/>
            <p:cNvPicPr preferRelativeResize="0"/>
            <p:nvPr/>
          </p:nvPicPr>
          <p:blipFill rotWithShape="1">
            <a:blip r:embed="rId3">
              <a:alphaModFix/>
            </a:blip>
            <a:srcRect b="0" l="2097" r="18556" t="0"/>
            <a:stretch/>
          </p:blipFill>
          <p:spPr>
            <a:xfrm>
              <a:off x="709414" y="2318976"/>
              <a:ext cx="8631032" cy="2046127"/>
            </a:xfrm>
            <a:prstGeom prst="rect">
              <a:avLst/>
            </a:prstGeom>
            <a:noFill/>
            <a:ln>
              <a:noFill/>
            </a:ln>
          </p:spPr>
        </p:pic>
      </p:grpSp>
      <p:grpSp>
        <p:nvGrpSpPr>
          <p:cNvPr id="2405" name="Google Shape;2405;p120"/>
          <p:cNvGrpSpPr/>
          <p:nvPr/>
        </p:nvGrpSpPr>
        <p:grpSpPr>
          <a:xfrm>
            <a:off x="580388" y="1413381"/>
            <a:ext cx="8887612" cy="599957"/>
            <a:chOff x="580388" y="1413381"/>
            <a:chExt cx="8887612" cy="599957"/>
          </a:xfrm>
        </p:grpSpPr>
        <p:sp>
          <p:nvSpPr>
            <p:cNvPr id="2406" name="Google Shape;2406;p12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07" name="Google Shape;2407;p12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chỉ có thể nhập các phần tử của mảng mà giá trị của chỉ mục tương ứng có thể được thay đổi như sau.</a:t>
              </a:r>
              <a:endParaRPr sz="1300">
                <a:solidFill>
                  <a:srgbClr val="262626"/>
                </a:solidFill>
                <a:latin typeface="Arial"/>
                <a:ea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grpSp>
        <p:nvGrpSpPr>
          <p:cNvPr id="2413" name="Google Shape;2413;p121"/>
          <p:cNvGrpSpPr/>
          <p:nvPr/>
        </p:nvGrpSpPr>
        <p:grpSpPr>
          <a:xfrm>
            <a:off x="450000" y="450000"/>
            <a:ext cx="9018000" cy="276999"/>
            <a:chOff x="450000" y="450000"/>
            <a:chExt cx="9018000" cy="276999"/>
          </a:xfrm>
        </p:grpSpPr>
        <p:sp>
          <p:nvSpPr>
            <p:cNvPr id="2414" name="Google Shape;2414;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15" name="Google Shape;2415;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16" name="Google Shape;2416;p121"/>
          <p:cNvGrpSpPr/>
          <p:nvPr/>
        </p:nvGrpSpPr>
        <p:grpSpPr>
          <a:xfrm>
            <a:off x="557644" y="3961631"/>
            <a:ext cx="8782050" cy="711454"/>
            <a:chOff x="557644" y="5085182"/>
            <a:chExt cx="8782050" cy="711454"/>
          </a:xfrm>
        </p:grpSpPr>
        <p:sp>
          <p:nvSpPr>
            <p:cNvPr id="2417" name="Google Shape;2417;p121"/>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418" name="Google Shape;2418;p12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419" name="Google Shape;2419;p12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sp>
          <p:nvSpPr>
            <p:cNvPr id="2420" name="Google Shape;2420;p12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Các phần tử 10, 30, 40 nằm ở vị trí 1, 3, 4 được lấy từ mảng một chiều a1.</a:t>
              </a:r>
              <a:endParaRPr sz="1300">
                <a:solidFill>
                  <a:srgbClr val="262626"/>
                </a:solidFill>
                <a:latin typeface="Arial"/>
                <a:ea typeface="Arial"/>
                <a:cs typeface="Arial"/>
                <a:sym typeface="Arial"/>
              </a:endParaRPr>
            </a:p>
          </p:txBody>
        </p:sp>
      </p:grpSp>
      <p:grpSp>
        <p:nvGrpSpPr>
          <p:cNvPr id="2421" name="Google Shape;2421;p121"/>
          <p:cNvGrpSpPr/>
          <p:nvPr/>
        </p:nvGrpSpPr>
        <p:grpSpPr>
          <a:xfrm>
            <a:off x="558396" y="2996952"/>
            <a:ext cx="8782050" cy="864096"/>
            <a:chOff x="558396" y="3068960"/>
            <a:chExt cx="8782050" cy="864096"/>
          </a:xfrm>
        </p:grpSpPr>
        <p:sp>
          <p:nvSpPr>
            <p:cNvPr id="2422" name="Google Shape;2422;p121"/>
            <p:cNvSpPr/>
            <p:nvPr/>
          </p:nvSpPr>
          <p:spPr>
            <a:xfrm>
              <a:off x="558396" y="3068960"/>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23" name="Google Shape;2423;p121"/>
            <p:cNvPicPr preferRelativeResize="0"/>
            <p:nvPr/>
          </p:nvPicPr>
          <p:blipFill rotWithShape="1">
            <a:blip r:embed="rId4">
              <a:alphaModFix/>
            </a:blip>
            <a:srcRect b="0" l="1474" r="21394" t="0"/>
            <a:stretch/>
          </p:blipFill>
          <p:spPr>
            <a:xfrm>
              <a:off x="676275" y="3097695"/>
              <a:ext cx="8663419" cy="759930"/>
            </a:xfrm>
            <a:prstGeom prst="rect">
              <a:avLst/>
            </a:prstGeom>
            <a:noFill/>
            <a:ln>
              <a:noFill/>
            </a:ln>
          </p:spPr>
        </p:pic>
        <p:sp>
          <p:nvSpPr>
            <p:cNvPr id="2424" name="Google Shape;2424;p121"/>
            <p:cNvSpPr/>
            <p:nvPr/>
          </p:nvSpPr>
          <p:spPr>
            <a:xfrm>
              <a:off x="2396325" y="3264919"/>
              <a:ext cx="5480850" cy="211706"/>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25" name="Google Shape;2425;p121"/>
          <p:cNvGrpSpPr/>
          <p:nvPr/>
        </p:nvGrpSpPr>
        <p:grpSpPr>
          <a:xfrm>
            <a:off x="580388" y="1413381"/>
            <a:ext cx="8887612" cy="1507898"/>
            <a:chOff x="580388" y="1413381"/>
            <a:chExt cx="8887612" cy="1507898"/>
          </a:xfrm>
        </p:grpSpPr>
        <p:sp>
          <p:nvSpPr>
            <p:cNvPr id="2426" name="Google Shape;2426;p12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27" name="Google Shape;2427;p121"/>
            <p:cNvSpPr/>
            <p:nvPr/>
          </p:nvSpPr>
          <p:spPr>
            <a:xfrm>
              <a:off x="711201" y="1667877"/>
              <a:ext cx="8632824"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chọn nhiều phần tử từ mảng một chiều, lưu trữ chúng như sau.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Dấu ngoặc ngoài là dấu ngoặc để lập chỉ mục và dấu ngoặc trong là dấu ngoặc cho danh sách.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 [[vị trí 1, vị trí 2, ..., vị trí n]]</a:t>
              </a:r>
              <a:endParaRPr sz="1300">
                <a:solidFill>
                  <a:srgbClr val="262626"/>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grpSp>
        <p:nvGrpSpPr>
          <p:cNvPr id="2433" name="Google Shape;2433;p122"/>
          <p:cNvGrpSpPr/>
          <p:nvPr/>
        </p:nvGrpSpPr>
        <p:grpSpPr>
          <a:xfrm>
            <a:off x="450000" y="450000"/>
            <a:ext cx="9018000" cy="276999"/>
            <a:chOff x="450000" y="450000"/>
            <a:chExt cx="9018000" cy="276999"/>
          </a:xfrm>
        </p:grpSpPr>
        <p:sp>
          <p:nvSpPr>
            <p:cNvPr id="2434" name="Google Shape;2434;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35" name="Google Shape;2435;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36" name="Google Shape;2436;p122"/>
          <p:cNvGrpSpPr/>
          <p:nvPr/>
        </p:nvGrpSpPr>
        <p:grpSpPr>
          <a:xfrm>
            <a:off x="558396" y="3429000"/>
            <a:ext cx="8782051" cy="1237686"/>
            <a:chOff x="558396" y="3677214"/>
            <a:chExt cx="8782051" cy="1237686"/>
          </a:xfrm>
        </p:grpSpPr>
        <p:sp>
          <p:nvSpPr>
            <p:cNvPr id="2437" name="Google Shape;2437;p122"/>
            <p:cNvSpPr/>
            <p:nvPr/>
          </p:nvSpPr>
          <p:spPr>
            <a:xfrm>
              <a:off x="558396" y="3677214"/>
              <a:ext cx="8782050" cy="12376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38" name="Google Shape;2438;p122"/>
            <p:cNvPicPr preferRelativeResize="0"/>
            <p:nvPr/>
          </p:nvPicPr>
          <p:blipFill rotWithShape="1">
            <a:blip r:embed="rId3">
              <a:alphaModFix/>
            </a:blip>
            <a:srcRect b="0" l="1369" r="20545" t="0"/>
            <a:stretch/>
          </p:blipFill>
          <p:spPr>
            <a:xfrm>
              <a:off x="665981" y="3712840"/>
              <a:ext cx="8674466" cy="1156320"/>
            </a:xfrm>
            <a:prstGeom prst="rect">
              <a:avLst/>
            </a:prstGeom>
            <a:noFill/>
            <a:ln>
              <a:noFill/>
            </a:ln>
          </p:spPr>
        </p:pic>
      </p:grpSp>
      <p:grpSp>
        <p:nvGrpSpPr>
          <p:cNvPr id="2439" name="Google Shape;2439;p122"/>
          <p:cNvGrpSpPr/>
          <p:nvPr/>
        </p:nvGrpSpPr>
        <p:grpSpPr>
          <a:xfrm>
            <a:off x="580388" y="1413381"/>
            <a:ext cx="8887612" cy="1908007"/>
            <a:chOff x="580388" y="1413381"/>
            <a:chExt cx="8887612" cy="1908007"/>
          </a:xfrm>
        </p:grpSpPr>
        <p:sp>
          <p:nvSpPr>
            <p:cNvPr id="2440" name="Google Shape;2440;p12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41" name="Google Shape;2441;p122"/>
            <p:cNvSpPr/>
            <p:nvPr/>
          </p:nvSpPr>
          <p:spPr>
            <a:xfrm>
              <a:off x="711201" y="1667877"/>
              <a:ext cx="8632824" cy="16535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chọn một phần tử tại một vị trí cụ thể trong mảng hai chiều, hãy chỉ định vị trí của các hàng và cột như sau.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 [vị trí hàng, vị trí cột]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chỉ nhập tên mảng [row_position] mà không có “column_position” thì toàn bộ hàng được chỉ định sẽ được chọn.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Hiển thị bên dưới, là một phương pháp chọn nhập một phần tử cụ thể bằng cách lập chỉ mục trong một mảng hai chiều.</a:t>
              </a:r>
              <a:endParaRPr sz="1300">
                <a:solidFill>
                  <a:srgbClr val="FF0000"/>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grpSp>
        <p:nvGrpSpPr>
          <p:cNvPr id="2447" name="Google Shape;2447;p123"/>
          <p:cNvGrpSpPr/>
          <p:nvPr/>
        </p:nvGrpSpPr>
        <p:grpSpPr>
          <a:xfrm>
            <a:off x="450000" y="450000"/>
            <a:ext cx="9018000" cy="276999"/>
            <a:chOff x="450000" y="450000"/>
            <a:chExt cx="9018000" cy="276999"/>
          </a:xfrm>
        </p:grpSpPr>
        <p:sp>
          <p:nvSpPr>
            <p:cNvPr id="2448" name="Google Shape;2448;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49" name="Google Shape;2449;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50" name="Google Shape;2450;p123"/>
          <p:cNvGrpSpPr/>
          <p:nvPr/>
        </p:nvGrpSpPr>
        <p:grpSpPr>
          <a:xfrm>
            <a:off x="558396" y="2260389"/>
            <a:ext cx="8782050" cy="827621"/>
            <a:chOff x="558396" y="2115604"/>
            <a:chExt cx="8782050" cy="827621"/>
          </a:xfrm>
        </p:grpSpPr>
        <p:sp>
          <p:nvSpPr>
            <p:cNvPr id="2451" name="Google Shape;2451;p123"/>
            <p:cNvSpPr/>
            <p:nvPr/>
          </p:nvSpPr>
          <p:spPr>
            <a:xfrm>
              <a:off x="558396" y="2115604"/>
              <a:ext cx="8782050" cy="8276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52" name="Google Shape;2452;p123"/>
            <p:cNvPicPr preferRelativeResize="0"/>
            <p:nvPr/>
          </p:nvPicPr>
          <p:blipFill rotWithShape="1">
            <a:blip r:embed="rId3">
              <a:alphaModFix/>
            </a:blip>
            <a:srcRect b="0" l="1371" r="25408" t="0"/>
            <a:stretch/>
          </p:blipFill>
          <p:spPr>
            <a:xfrm>
              <a:off x="656455" y="2139445"/>
              <a:ext cx="8683991" cy="775974"/>
            </a:xfrm>
            <a:prstGeom prst="rect">
              <a:avLst/>
            </a:prstGeom>
            <a:noFill/>
            <a:ln>
              <a:noFill/>
            </a:ln>
          </p:spPr>
        </p:pic>
      </p:grpSp>
      <p:grpSp>
        <p:nvGrpSpPr>
          <p:cNvPr id="2453" name="Google Shape;2453;p123"/>
          <p:cNvGrpSpPr/>
          <p:nvPr/>
        </p:nvGrpSpPr>
        <p:grpSpPr>
          <a:xfrm>
            <a:off x="558924" y="3802361"/>
            <a:ext cx="8782050" cy="1296144"/>
            <a:chOff x="558924" y="4149080"/>
            <a:chExt cx="8782050" cy="1296144"/>
          </a:xfrm>
        </p:grpSpPr>
        <p:sp>
          <p:nvSpPr>
            <p:cNvPr id="2454" name="Google Shape;2454;p123"/>
            <p:cNvSpPr/>
            <p:nvPr/>
          </p:nvSpPr>
          <p:spPr>
            <a:xfrm>
              <a:off x="558924" y="4149080"/>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55" name="Google Shape;2455;p123"/>
            <p:cNvPicPr preferRelativeResize="0"/>
            <p:nvPr/>
          </p:nvPicPr>
          <p:blipFill rotWithShape="1">
            <a:blip r:embed="rId4">
              <a:alphaModFix/>
            </a:blip>
            <a:srcRect b="0" l="1371" r="21605" t="0"/>
            <a:stretch/>
          </p:blipFill>
          <p:spPr>
            <a:xfrm>
              <a:off x="665981" y="4192600"/>
              <a:ext cx="8674466" cy="1180616"/>
            </a:xfrm>
            <a:prstGeom prst="rect">
              <a:avLst/>
            </a:prstGeom>
            <a:noFill/>
            <a:ln>
              <a:noFill/>
            </a:ln>
          </p:spPr>
        </p:pic>
      </p:grpSp>
      <p:sp>
        <p:nvSpPr>
          <p:cNvPr id="2456" name="Google Shape;2456;p123"/>
          <p:cNvSpPr/>
          <p:nvPr/>
        </p:nvSpPr>
        <p:spPr>
          <a:xfrm>
            <a:off x="711201" y="3224475"/>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hình bên dưới, bạn cũng có thể thay đổi giá trị sau khi chọn một phần tử bằng cách chỉ định vị trí các hàng và cột của mảng hai chiều.</a:t>
            </a:r>
            <a:endParaRPr sz="1300">
              <a:solidFill>
                <a:srgbClr val="262626"/>
              </a:solidFill>
              <a:latin typeface="Arial"/>
              <a:ea typeface="Arial"/>
              <a:cs typeface="Arial"/>
              <a:sym typeface="Arial"/>
            </a:endParaRPr>
          </a:p>
        </p:txBody>
      </p:sp>
      <p:grpSp>
        <p:nvGrpSpPr>
          <p:cNvPr id="2457" name="Google Shape;2457;p123"/>
          <p:cNvGrpSpPr/>
          <p:nvPr/>
        </p:nvGrpSpPr>
        <p:grpSpPr>
          <a:xfrm>
            <a:off x="580388" y="1413381"/>
            <a:ext cx="8887612" cy="599957"/>
            <a:chOff x="580388" y="1413381"/>
            <a:chExt cx="8887612" cy="599957"/>
          </a:xfrm>
        </p:grpSpPr>
        <p:sp>
          <p:nvSpPr>
            <p:cNvPr id="2458" name="Google Shape;2458;p12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59" name="Google Shape;2459;p12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mảng hai chiều a2, phần tử có vị trí_hàng bằng 0 và vị trí_cột bằng 2 được chọn và nhập như sau.</a:t>
              </a:r>
              <a:endParaRPr sz="1300">
                <a:solidFill>
                  <a:srgbClr val="262626"/>
                </a:solidFill>
                <a:latin typeface="Arial"/>
                <a:ea typeface="Arial"/>
                <a:cs typeface="Arial"/>
                <a:sym typeface="Aria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grpSp>
        <p:nvGrpSpPr>
          <p:cNvPr id="2465" name="Google Shape;2465;p124"/>
          <p:cNvGrpSpPr/>
          <p:nvPr/>
        </p:nvGrpSpPr>
        <p:grpSpPr>
          <a:xfrm>
            <a:off x="450000" y="450000"/>
            <a:ext cx="9018000" cy="276999"/>
            <a:chOff x="450000" y="450000"/>
            <a:chExt cx="9018000" cy="276999"/>
          </a:xfrm>
        </p:grpSpPr>
        <p:sp>
          <p:nvSpPr>
            <p:cNvPr id="2466" name="Google Shape;2466;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67" name="Google Shape;2467;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68" name="Google Shape;2468;p124"/>
          <p:cNvGrpSpPr/>
          <p:nvPr/>
        </p:nvGrpSpPr>
        <p:grpSpPr>
          <a:xfrm>
            <a:off x="558396" y="2060848"/>
            <a:ext cx="8782050" cy="864096"/>
            <a:chOff x="558396" y="2115604"/>
            <a:chExt cx="8782050" cy="864096"/>
          </a:xfrm>
        </p:grpSpPr>
        <p:sp>
          <p:nvSpPr>
            <p:cNvPr id="2469" name="Google Shape;2469;p124"/>
            <p:cNvSpPr/>
            <p:nvPr/>
          </p:nvSpPr>
          <p:spPr>
            <a:xfrm>
              <a:off x="558396" y="2115604"/>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70" name="Google Shape;2470;p124"/>
            <p:cNvPicPr preferRelativeResize="0"/>
            <p:nvPr/>
          </p:nvPicPr>
          <p:blipFill rotWithShape="1">
            <a:blip r:embed="rId3">
              <a:alphaModFix/>
            </a:blip>
            <a:srcRect b="0" l="1090" r="27085" t="0"/>
            <a:stretch/>
          </p:blipFill>
          <p:spPr>
            <a:xfrm>
              <a:off x="628649" y="2158091"/>
              <a:ext cx="8711797" cy="784566"/>
            </a:xfrm>
            <a:prstGeom prst="rect">
              <a:avLst/>
            </a:prstGeom>
            <a:noFill/>
            <a:ln>
              <a:noFill/>
            </a:ln>
          </p:spPr>
        </p:pic>
      </p:grpSp>
      <p:grpSp>
        <p:nvGrpSpPr>
          <p:cNvPr id="2471" name="Google Shape;2471;p124"/>
          <p:cNvGrpSpPr/>
          <p:nvPr/>
        </p:nvGrpSpPr>
        <p:grpSpPr>
          <a:xfrm>
            <a:off x="558924" y="3506882"/>
            <a:ext cx="8782050" cy="1296144"/>
            <a:chOff x="558924" y="3506882"/>
            <a:chExt cx="8782050" cy="1296144"/>
          </a:xfrm>
        </p:grpSpPr>
        <p:sp>
          <p:nvSpPr>
            <p:cNvPr id="2472" name="Google Shape;2472;p124"/>
            <p:cNvSpPr/>
            <p:nvPr/>
          </p:nvSpPr>
          <p:spPr>
            <a:xfrm>
              <a:off x="558924" y="3506882"/>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73" name="Google Shape;2473;p124"/>
            <p:cNvPicPr preferRelativeResize="0"/>
            <p:nvPr/>
          </p:nvPicPr>
          <p:blipFill rotWithShape="1">
            <a:blip r:embed="rId4">
              <a:alphaModFix/>
            </a:blip>
            <a:srcRect b="0" l="1371" r="26019" t="0"/>
            <a:stretch/>
          </p:blipFill>
          <p:spPr>
            <a:xfrm>
              <a:off x="656455" y="3567046"/>
              <a:ext cx="8683991" cy="1235980"/>
            </a:xfrm>
            <a:prstGeom prst="rect">
              <a:avLst/>
            </a:prstGeom>
            <a:noFill/>
            <a:ln>
              <a:noFill/>
            </a:ln>
          </p:spPr>
        </p:pic>
      </p:grpSp>
      <p:sp>
        <p:nvSpPr>
          <p:cNvPr id="2474" name="Google Shape;2474;p124"/>
          <p:cNvSpPr/>
          <p:nvPr/>
        </p:nvSpPr>
        <p:spPr>
          <a:xfrm>
            <a:off x="711201" y="310759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Toàn bộ hàng cũng có thể thay đổi bằng cách chỉ định một hàng cụ thể trong mảng hai chiều như hình bên dưới.</a:t>
            </a:r>
            <a:endParaRPr sz="1300">
              <a:solidFill>
                <a:srgbClr val="262626"/>
              </a:solidFill>
              <a:latin typeface="Arial"/>
              <a:ea typeface="Arial"/>
              <a:cs typeface="Arial"/>
              <a:sym typeface="Arial"/>
            </a:endParaRPr>
          </a:p>
        </p:txBody>
      </p:sp>
      <p:grpSp>
        <p:nvGrpSpPr>
          <p:cNvPr id="2475" name="Google Shape;2475;p124"/>
          <p:cNvGrpSpPr/>
          <p:nvPr/>
        </p:nvGrpSpPr>
        <p:grpSpPr>
          <a:xfrm>
            <a:off x="580388" y="1413381"/>
            <a:ext cx="8887612" cy="599957"/>
            <a:chOff x="580388" y="1413381"/>
            <a:chExt cx="8887612" cy="599957"/>
          </a:xfrm>
        </p:grpSpPr>
        <p:sp>
          <p:nvSpPr>
            <p:cNvPr id="2476" name="Google Shape;2476;p12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77" name="Google Shape;2477;p124"/>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pháp lấy toàn bộ hàng bằng cách chỉ định “row_position” trong mảng hai chiều được hiển thị bên dưới.</a:t>
              </a:r>
              <a:endParaRPr sz="1300">
                <a:solidFill>
                  <a:srgbClr val="262626"/>
                </a:solidFill>
                <a:latin typeface="Arial"/>
                <a:ea typeface="Arial"/>
                <a:cs typeface="Arial"/>
                <a:sym typeface="Arial"/>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grpSp>
        <p:nvGrpSpPr>
          <p:cNvPr id="2483" name="Google Shape;2483;p125"/>
          <p:cNvGrpSpPr/>
          <p:nvPr/>
        </p:nvGrpSpPr>
        <p:grpSpPr>
          <a:xfrm>
            <a:off x="450000" y="450000"/>
            <a:ext cx="9018000" cy="276999"/>
            <a:chOff x="450000" y="450000"/>
            <a:chExt cx="9018000" cy="276999"/>
          </a:xfrm>
        </p:grpSpPr>
        <p:sp>
          <p:nvSpPr>
            <p:cNvPr id="2484" name="Google Shape;2484;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485" name="Google Shape;2485;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486" name="Google Shape;2486;p125"/>
          <p:cNvGrpSpPr/>
          <p:nvPr/>
        </p:nvGrpSpPr>
        <p:grpSpPr>
          <a:xfrm>
            <a:off x="557644" y="5041751"/>
            <a:ext cx="8782050" cy="711454"/>
            <a:chOff x="557644" y="5085182"/>
            <a:chExt cx="8782050" cy="711454"/>
          </a:xfrm>
        </p:grpSpPr>
        <p:sp>
          <p:nvSpPr>
            <p:cNvPr id="2487" name="Google Shape;2487;p125"/>
            <p:cNvSpPr/>
            <p:nvPr/>
          </p:nvSpPr>
          <p:spPr>
            <a:xfrm>
              <a:off x="557644" y="5085182"/>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488" name="Google Shape;2488;p12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489" name="Google Shape;2489;p12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17</a:t>
              </a:r>
              <a:endParaRPr b="1" sz="1300">
                <a:solidFill>
                  <a:srgbClr val="262626"/>
                </a:solidFill>
                <a:latin typeface="Arial"/>
                <a:ea typeface="Arial"/>
                <a:cs typeface="Arial"/>
                <a:sym typeface="Arial"/>
              </a:endParaRPr>
            </a:p>
          </p:txBody>
        </p:sp>
        <p:sp>
          <p:nvSpPr>
            <p:cNvPr id="2490" name="Google Shape;2490;p12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Nếu bạn chọn hàng đầu tiên từ [10, 20, 30] và cột từ [45, 55, 65], thì 10 và 55 sẽ được trả về.</a:t>
              </a:r>
              <a:endParaRPr sz="1300">
                <a:solidFill>
                  <a:srgbClr val="262626"/>
                </a:solidFill>
                <a:latin typeface="Arial"/>
                <a:ea typeface="Arial"/>
                <a:cs typeface="Arial"/>
                <a:sym typeface="Arial"/>
              </a:endParaRPr>
            </a:p>
          </p:txBody>
        </p:sp>
      </p:grpSp>
      <p:grpSp>
        <p:nvGrpSpPr>
          <p:cNvPr id="2491" name="Google Shape;2491;p125"/>
          <p:cNvGrpSpPr/>
          <p:nvPr/>
        </p:nvGrpSpPr>
        <p:grpSpPr>
          <a:xfrm>
            <a:off x="580388" y="1413381"/>
            <a:ext cx="8887612" cy="1405306"/>
            <a:chOff x="580388" y="1413381"/>
            <a:chExt cx="8887612" cy="1405306"/>
          </a:xfrm>
        </p:grpSpPr>
        <p:sp>
          <p:nvSpPr>
            <p:cNvPr id="2492" name="Google Shape;2492;p12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a:t>
              </a:r>
              <a:endParaRPr sz="1400">
                <a:solidFill>
                  <a:schemeClr val="dk1"/>
                </a:solidFill>
                <a:latin typeface="Arial"/>
                <a:ea typeface="Arial"/>
                <a:cs typeface="Arial"/>
                <a:sym typeface="Arial"/>
              </a:endParaRPr>
            </a:p>
          </p:txBody>
        </p:sp>
        <p:sp>
          <p:nvSpPr>
            <p:cNvPr id="2493" name="Google Shape;2493;p125"/>
            <p:cNvSpPr/>
            <p:nvPr/>
          </p:nvSpPr>
          <p:spPr>
            <a:xfrm>
              <a:off x="711201" y="1667877"/>
              <a:ext cx="8632824"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chọn một số phần tử trong mảng hai chiều, hãy làm như sau.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 [[vị trí hàng 1, vị trí hàng 2, …, vị trí hàng n],[vị trí_cột n], vị trí cột 2, …, vị trí cột 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một ví dụ về việc chọn nhiều phần tử bằng cách chỉ định vị trí của các hàng và cột trong một mảng hai chiều.</a:t>
              </a:r>
              <a:endParaRPr sz="1300">
                <a:solidFill>
                  <a:srgbClr val="262626"/>
                </a:solidFill>
                <a:latin typeface="Arial"/>
                <a:ea typeface="Arial"/>
                <a:cs typeface="Arial"/>
                <a:sym typeface="Arial"/>
              </a:endParaRPr>
            </a:p>
          </p:txBody>
        </p:sp>
      </p:grpSp>
      <p:grpSp>
        <p:nvGrpSpPr>
          <p:cNvPr id="2494" name="Google Shape;2494;p125"/>
          <p:cNvGrpSpPr/>
          <p:nvPr/>
        </p:nvGrpSpPr>
        <p:grpSpPr>
          <a:xfrm>
            <a:off x="558924" y="3053790"/>
            <a:ext cx="8785101" cy="1880160"/>
            <a:chOff x="558924" y="3053790"/>
            <a:chExt cx="8785101" cy="1880160"/>
          </a:xfrm>
        </p:grpSpPr>
        <p:grpSp>
          <p:nvGrpSpPr>
            <p:cNvPr id="2495" name="Google Shape;2495;p125"/>
            <p:cNvGrpSpPr/>
            <p:nvPr/>
          </p:nvGrpSpPr>
          <p:grpSpPr>
            <a:xfrm>
              <a:off x="558924" y="3053790"/>
              <a:ext cx="8782050" cy="1880160"/>
              <a:chOff x="558924" y="3053790"/>
              <a:chExt cx="8782050" cy="1880160"/>
            </a:xfrm>
          </p:grpSpPr>
          <p:sp>
            <p:nvSpPr>
              <p:cNvPr id="2496" name="Google Shape;2496;p125"/>
              <p:cNvSpPr/>
              <p:nvPr/>
            </p:nvSpPr>
            <p:spPr>
              <a:xfrm>
                <a:off x="558924" y="3053790"/>
                <a:ext cx="8782050" cy="1880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97" name="Google Shape;2497;p125"/>
              <p:cNvPicPr preferRelativeResize="0"/>
              <p:nvPr/>
            </p:nvPicPr>
            <p:blipFill rotWithShape="1">
              <a:blip r:embed="rId4">
                <a:alphaModFix/>
              </a:blip>
              <a:srcRect b="6703" l="1182" r="22406" t="0"/>
              <a:stretch/>
            </p:blipFill>
            <p:spPr>
              <a:xfrm>
                <a:off x="711201" y="3072940"/>
                <a:ext cx="8628493" cy="1746710"/>
              </a:xfrm>
              <a:prstGeom prst="rect">
                <a:avLst/>
              </a:prstGeom>
              <a:noFill/>
              <a:ln>
                <a:noFill/>
              </a:ln>
            </p:spPr>
          </p:pic>
        </p:grpSp>
        <p:sp>
          <p:nvSpPr>
            <p:cNvPr id="2498" name="Google Shape;2498;p125"/>
            <p:cNvSpPr/>
            <p:nvPr/>
          </p:nvSpPr>
          <p:spPr>
            <a:xfrm>
              <a:off x="2791172" y="4260596"/>
              <a:ext cx="6552853" cy="25425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grpSp>
        <p:nvGrpSpPr>
          <p:cNvPr id="2504" name="Google Shape;2504;p126"/>
          <p:cNvGrpSpPr/>
          <p:nvPr/>
        </p:nvGrpSpPr>
        <p:grpSpPr>
          <a:xfrm>
            <a:off x="450000" y="450000"/>
            <a:ext cx="9018000" cy="276999"/>
            <a:chOff x="450000" y="450000"/>
            <a:chExt cx="9018000" cy="276999"/>
          </a:xfrm>
        </p:grpSpPr>
        <p:sp>
          <p:nvSpPr>
            <p:cNvPr id="2505" name="Google Shape;2505;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506" name="Google Shape;2506;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507" name="Google Shape;2507;p126"/>
          <p:cNvGrpSpPr/>
          <p:nvPr/>
        </p:nvGrpSpPr>
        <p:grpSpPr>
          <a:xfrm>
            <a:off x="557644" y="4164528"/>
            <a:ext cx="8782050" cy="1215511"/>
            <a:chOff x="557644" y="4445737"/>
            <a:chExt cx="8782050" cy="1215511"/>
          </a:xfrm>
        </p:grpSpPr>
        <p:grpSp>
          <p:nvGrpSpPr>
            <p:cNvPr id="2508" name="Google Shape;2508;p126"/>
            <p:cNvGrpSpPr/>
            <p:nvPr/>
          </p:nvGrpSpPr>
          <p:grpSpPr>
            <a:xfrm>
              <a:off x="557644" y="4445737"/>
              <a:ext cx="8782050" cy="1215511"/>
              <a:chOff x="557644" y="5085181"/>
              <a:chExt cx="8782050" cy="1215511"/>
            </a:xfrm>
          </p:grpSpPr>
          <p:sp>
            <p:nvSpPr>
              <p:cNvPr id="2509" name="Google Shape;2509;p126"/>
              <p:cNvSpPr/>
              <p:nvPr/>
            </p:nvSpPr>
            <p:spPr>
              <a:xfrm>
                <a:off x="557644" y="5085181"/>
                <a:ext cx="8782050" cy="12155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10" name="Google Shape;2510;p12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511" name="Google Shape;2511;p12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19</a:t>
                </a:r>
                <a:endParaRPr b="1" sz="1300">
                  <a:solidFill>
                    <a:srgbClr val="262626"/>
                  </a:solidFill>
                  <a:latin typeface="Arial"/>
                  <a:ea typeface="Arial"/>
                  <a:cs typeface="Arial"/>
                  <a:sym typeface="Arial"/>
                </a:endParaRPr>
              </a:p>
            </p:txBody>
          </p:sp>
          <p:sp>
            <p:nvSpPr>
              <p:cNvPr id="2512" name="Google Shape;2512;p12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những phần tử đáp ứng các điều kiện của “a&gt;3” mới được trả về.</a:t>
                </a:r>
                <a:endParaRPr sz="1300">
                  <a:solidFill>
                    <a:srgbClr val="262626"/>
                  </a:solidFill>
                  <a:latin typeface="Arial"/>
                  <a:ea typeface="Arial"/>
                  <a:cs typeface="Arial"/>
                  <a:sym typeface="Arial"/>
                </a:endParaRPr>
              </a:p>
            </p:txBody>
          </p:sp>
        </p:grpSp>
        <p:pic>
          <p:nvPicPr>
            <p:cNvPr descr="Byte - Free electronics icons" id="2513" name="Google Shape;2513;p126"/>
            <p:cNvPicPr preferRelativeResize="0"/>
            <p:nvPr/>
          </p:nvPicPr>
          <p:blipFill rotWithShape="1">
            <a:blip r:embed="rId3">
              <a:alphaModFix/>
            </a:blip>
            <a:srcRect b="-5938" l="13871" r="14480" t="-7084"/>
            <a:stretch/>
          </p:blipFill>
          <p:spPr>
            <a:xfrm>
              <a:off x="659810" y="5079038"/>
              <a:ext cx="295715" cy="236991"/>
            </a:xfrm>
            <a:prstGeom prst="rect">
              <a:avLst/>
            </a:prstGeom>
            <a:noFill/>
            <a:ln>
              <a:noFill/>
            </a:ln>
          </p:spPr>
        </p:pic>
        <p:sp>
          <p:nvSpPr>
            <p:cNvPr id="2514" name="Google Shape;2514;p126"/>
            <p:cNvSpPr txBox="1"/>
            <p:nvPr/>
          </p:nvSpPr>
          <p:spPr>
            <a:xfrm>
              <a:off x="918591" y="505630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20</a:t>
              </a:r>
              <a:endParaRPr b="1" sz="1300">
                <a:solidFill>
                  <a:srgbClr val="262626"/>
                </a:solidFill>
                <a:latin typeface="Arial"/>
                <a:ea typeface="Arial"/>
                <a:cs typeface="Arial"/>
                <a:sym typeface="Arial"/>
              </a:endParaRPr>
            </a:p>
          </p:txBody>
        </p:sp>
        <p:sp>
          <p:nvSpPr>
            <p:cNvPr id="2515" name="Google Shape;2515;p126"/>
            <p:cNvSpPr txBox="1"/>
            <p:nvPr/>
          </p:nvSpPr>
          <p:spPr>
            <a:xfrm>
              <a:off x="1019231" y="539120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các số chẵn được trả về.</a:t>
              </a:r>
              <a:endParaRPr sz="1300">
                <a:solidFill>
                  <a:srgbClr val="262626"/>
                </a:solidFill>
                <a:latin typeface="Arial"/>
                <a:ea typeface="Arial"/>
                <a:cs typeface="Arial"/>
                <a:sym typeface="Arial"/>
              </a:endParaRPr>
            </a:p>
          </p:txBody>
        </p:sp>
      </p:grpSp>
      <p:grpSp>
        <p:nvGrpSpPr>
          <p:cNvPr id="2516" name="Google Shape;2516;p126"/>
          <p:cNvGrpSpPr/>
          <p:nvPr/>
        </p:nvGrpSpPr>
        <p:grpSpPr>
          <a:xfrm>
            <a:off x="558924" y="2060848"/>
            <a:ext cx="8782050" cy="1995661"/>
            <a:chOff x="558924" y="2204864"/>
            <a:chExt cx="8782050" cy="1995661"/>
          </a:xfrm>
        </p:grpSpPr>
        <p:sp>
          <p:nvSpPr>
            <p:cNvPr id="2517" name="Google Shape;2517;p126"/>
            <p:cNvSpPr/>
            <p:nvPr/>
          </p:nvSpPr>
          <p:spPr>
            <a:xfrm>
              <a:off x="558924" y="2204864"/>
              <a:ext cx="8782050" cy="19956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18" name="Google Shape;2518;p126"/>
            <p:cNvPicPr preferRelativeResize="0"/>
            <p:nvPr/>
          </p:nvPicPr>
          <p:blipFill rotWithShape="1">
            <a:blip r:embed="rId4">
              <a:alphaModFix/>
            </a:blip>
            <a:srcRect b="0" l="1371" r="17093" t="0"/>
            <a:stretch/>
          </p:blipFill>
          <p:spPr>
            <a:xfrm>
              <a:off x="675505" y="2221573"/>
              <a:ext cx="8664189" cy="1967197"/>
            </a:xfrm>
            <a:prstGeom prst="rect">
              <a:avLst/>
            </a:prstGeom>
            <a:noFill/>
            <a:ln>
              <a:noFill/>
            </a:ln>
          </p:spPr>
        </p:pic>
      </p:grpSp>
      <p:grpSp>
        <p:nvGrpSpPr>
          <p:cNvPr id="2519" name="Google Shape;2519;p126"/>
          <p:cNvGrpSpPr/>
          <p:nvPr/>
        </p:nvGrpSpPr>
        <p:grpSpPr>
          <a:xfrm>
            <a:off x="580388" y="1413381"/>
            <a:ext cx="8887612" cy="599957"/>
            <a:chOff x="580388" y="1413381"/>
            <a:chExt cx="8887612" cy="599957"/>
          </a:xfrm>
        </p:grpSpPr>
        <p:sp>
          <p:nvSpPr>
            <p:cNvPr id="2520" name="Google Shape;2520;p12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mảng bằng cách chỉ định các điều kiện.</a:t>
              </a:r>
              <a:endParaRPr sz="1400">
                <a:solidFill>
                  <a:schemeClr val="dk1"/>
                </a:solidFill>
                <a:latin typeface="Arial"/>
                <a:ea typeface="Arial"/>
                <a:cs typeface="Arial"/>
                <a:sym typeface="Arial"/>
              </a:endParaRPr>
            </a:p>
          </p:txBody>
        </p:sp>
        <p:sp>
          <p:nvSpPr>
            <p:cNvPr id="2521" name="Google Shape;2521;p12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mảng[Điều kiện]</a:t>
              </a: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Cắt mảng</a:t>
            </a:r>
            <a:endParaRPr sz="2400">
              <a:solidFill>
                <a:srgbClr val="0C0C0C"/>
              </a:solidFill>
              <a:latin typeface="Arial"/>
              <a:ea typeface="Arial"/>
              <a:cs typeface="Arial"/>
              <a:sym typeface="Arial"/>
            </a:endParaRPr>
          </a:p>
        </p:txBody>
      </p:sp>
      <p:sp>
        <p:nvSpPr>
          <p:cNvPr id="2528" name="Google Shape;2528;p127"/>
          <p:cNvSpPr/>
          <p:nvPr/>
        </p:nvSpPr>
        <p:spPr>
          <a:xfrm>
            <a:off x="711201" y="2089402"/>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mảng một chiều, việc cắt lát xác định vị trí của phần đầu và phần cuối như hình bên dưới.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Mảng[vị trí_bắt đầu]:vị trí_kết thúc]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vị trí bắt đầu không được chỉ định, thì vị trí bắt đầu trở thành 0 và phạm vi trở thành “0 đến vị trí kết thúc -1.” Nếu vị trí kết thúc không được chỉ định, thì “vị trí kết thúc” trở thành độ dài của mảng và phạm vi trở thành “vị trí bắt đầu đến cuối mảng”.</a:t>
            </a:r>
            <a:endParaRPr sz="1300">
              <a:solidFill>
                <a:srgbClr val="262626"/>
              </a:solidFill>
              <a:latin typeface="Arial"/>
              <a:ea typeface="Arial"/>
              <a:cs typeface="Arial"/>
              <a:sym typeface="Arial"/>
            </a:endParaRPr>
          </a:p>
        </p:txBody>
      </p:sp>
      <p:grpSp>
        <p:nvGrpSpPr>
          <p:cNvPr id="2529" name="Google Shape;2529;p127"/>
          <p:cNvGrpSpPr/>
          <p:nvPr/>
        </p:nvGrpSpPr>
        <p:grpSpPr>
          <a:xfrm>
            <a:off x="450000" y="450000"/>
            <a:ext cx="9018000" cy="276999"/>
            <a:chOff x="450000" y="450000"/>
            <a:chExt cx="9018000" cy="276999"/>
          </a:xfrm>
        </p:grpSpPr>
        <p:sp>
          <p:nvSpPr>
            <p:cNvPr id="2530" name="Google Shape;2530;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531" name="Google Shape;2531;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532" name="Google Shape;2532;p127"/>
          <p:cNvGrpSpPr/>
          <p:nvPr/>
        </p:nvGrpSpPr>
        <p:grpSpPr>
          <a:xfrm>
            <a:off x="560387" y="3501008"/>
            <a:ext cx="8782050" cy="1093093"/>
            <a:chOff x="558924" y="3717032"/>
            <a:chExt cx="8782050" cy="1093093"/>
          </a:xfrm>
        </p:grpSpPr>
        <p:sp>
          <p:nvSpPr>
            <p:cNvPr id="2533" name="Google Shape;2533;p127"/>
            <p:cNvSpPr/>
            <p:nvPr/>
          </p:nvSpPr>
          <p:spPr>
            <a:xfrm>
              <a:off x="558924" y="3717032"/>
              <a:ext cx="8782050" cy="10930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34" name="Google Shape;2534;p127"/>
            <p:cNvPicPr preferRelativeResize="0"/>
            <p:nvPr/>
          </p:nvPicPr>
          <p:blipFill rotWithShape="1">
            <a:blip r:embed="rId3">
              <a:alphaModFix/>
            </a:blip>
            <a:srcRect b="0" l="1187" r="19654" t="0"/>
            <a:stretch/>
          </p:blipFill>
          <p:spPr>
            <a:xfrm>
              <a:off x="657225" y="3739648"/>
              <a:ext cx="8683749" cy="1035822"/>
            </a:xfrm>
            <a:prstGeom prst="rect">
              <a:avLst/>
            </a:prstGeom>
            <a:noFill/>
            <a:ln>
              <a:noFill/>
            </a:ln>
          </p:spPr>
        </p:pic>
      </p:grpSp>
      <p:sp>
        <p:nvSpPr>
          <p:cNvPr id="2535" name="Google Shape;2535;p127"/>
          <p:cNvSpPr/>
          <p:nvPr/>
        </p:nvSpPr>
        <p:spPr>
          <a:xfrm>
            <a:off x="595528" y="1744433"/>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vì chọn một phần tử thông qua lập chỉ mục, cắt lát sẽ chọn một phần của mảng bằng cách chỉ định một phạm vi.</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grpSp>
        <p:nvGrpSpPr>
          <p:cNvPr id="2541" name="Google Shape;2541;p128"/>
          <p:cNvGrpSpPr/>
          <p:nvPr/>
        </p:nvGrpSpPr>
        <p:grpSpPr>
          <a:xfrm>
            <a:off x="450000" y="450000"/>
            <a:ext cx="9018000" cy="276999"/>
            <a:chOff x="450000" y="450000"/>
            <a:chExt cx="9018000" cy="276999"/>
          </a:xfrm>
        </p:grpSpPr>
        <p:sp>
          <p:nvSpPr>
            <p:cNvPr id="2542" name="Google Shape;2542;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543" name="Google Shape;2543;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544" name="Google Shape;2544;p128"/>
          <p:cNvGrpSpPr/>
          <p:nvPr/>
        </p:nvGrpSpPr>
        <p:grpSpPr>
          <a:xfrm>
            <a:off x="558924" y="2250579"/>
            <a:ext cx="8782050" cy="1538461"/>
            <a:chOff x="558924" y="2204864"/>
            <a:chExt cx="8782050" cy="1538461"/>
          </a:xfrm>
        </p:grpSpPr>
        <p:sp>
          <p:nvSpPr>
            <p:cNvPr id="2545" name="Google Shape;2545;p128"/>
            <p:cNvSpPr/>
            <p:nvPr/>
          </p:nvSpPr>
          <p:spPr>
            <a:xfrm>
              <a:off x="558924" y="2204864"/>
              <a:ext cx="8782050" cy="15384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46" name="Google Shape;2546;p128"/>
            <p:cNvPicPr preferRelativeResize="0"/>
            <p:nvPr/>
          </p:nvPicPr>
          <p:blipFill rotWithShape="1">
            <a:blip r:embed="rId3">
              <a:alphaModFix/>
            </a:blip>
            <a:srcRect b="0" l="0" r="19444" t="0"/>
            <a:stretch/>
          </p:blipFill>
          <p:spPr>
            <a:xfrm>
              <a:off x="594143" y="2226436"/>
              <a:ext cx="8746831" cy="1469264"/>
            </a:xfrm>
            <a:prstGeom prst="rect">
              <a:avLst/>
            </a:prstGeom>
            <a:noFill/>
            <a:ln>
              <a:noFill/>
            </a:ln>
          </p:spPr>
        </p:pic>
      </p:grpSp>
      <p:grpSp>
        <p:nvGrpSpPr>
          <p:cNvPr id="2547" name="Google Shape;2547;p128"/>
          <p:cNvGrpSpPr/>
          <p:nvPr/>
        </p:nvGrpSpPr>
        <p:grpSpPr>
          <a:xfrm>
            <a:off x="580388" y="1413381"/>
            <a:ext cx="8887612" cy="800012"/>
            <a:chOff x="580388" y="1413381"/>
            <a:chExt cx="8887612" cy="800012"/>
          </a:xfrm>
        </p:grpSpPr>
        <p:sp>
          <p:nvSpPr>
            <p:cNvPr id="2548" name="Google Shape;2548;p12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Cắt lát</a:t>
              </a:r>
              <a:endParaRPr sz="1400">
                <a:solidFill>
                  <a:schemeClr val="dk1"/>
                </a:solidFill>
                <a:latin typeface="Arial"/>
                <a:ea typeface="Arial"/>
                <a:cs typeface="Arial"/>
                <a:sym typeface="Arial"/>
              </a:endParaRPr>
            </a:p>
          </p:txBody>
        </p:sp>
        <p:sp>
          <p:nvSpPr>
            <p:cNvPr id="2549" name="Google Shape;2549;p128"/>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mảng một chiều, việc cắt được thực hiện mà không chỉ định "vị trí_bắt đầu" và "vị trí_kết thúc", như minh họa bên dưới.</a:t>
              </a:r>
              <a:endParaRPr sz="1300">
                <a:solidFill>
                  <a:srgbClr val="262626"/>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grpSp>
        <p:nvGrpSpPr>
          <p:cNvPr id="2555" name="Google Shape;2555;p129"/>
          <p:cNvGrpSpPr/>
          <p:nvPr/>
        </p:nvGrpSpPr>
        <p:grpSpPr>
          <a:xfrm>
            <a:off x="450000" y="450000"/>
            <a:ext cx="9018000" cy="276999"/>
            <a:chOff x="450000" y="450000"/>
            <a:chExt cx="9018000" cy="276999"/>
          </a:xfrm>
        </p:grpSpPr>
        <p:sp>
          <p:nvSpPr>
            <p:cNvPr id="2556" name="Google Shape;2556;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557" name="Google Shape;2557;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558" name="Google Shape;2558;p129"/>
          <p:cNvGrpSpPr/>
          <p:nvPr/>
        </p:nvGrpSpPr>
        <p:grpSpPr>
          <a:xfrm>
            <a:off x="558924" y="2060848"/>
            <a:ext cx="8782050" cy="1538461"/>
            <a:chOff x="558924" y="2204864"/>
            <a:chExt cx="8782050" cy="1538461"/>
          </a:xfrm>
        </p:grpSpPr>
        <p:sp>
          <p:nvSpPr>
            <p:cNvPr id="2559" name="Google Shape;2559;p129"/>
            <p:cNvSpPr/>
            <p:nvPr/>
          </p:nvSpPr>
          <p:spPr>
            <a:xfrm>
              <a:off x="558924" y="2204864"/>
              <a:ext cx="8782050" cy="15384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60" name="Google Shape;2560;p129"/>
            <p:cNvPicPr preferRelativeResize="0"/>
            <p:nvPr/>
          </p:nvPicPr>
          <p:blipFill rotWithShape="1">
            <a:blip r:embed="rId3">
              <a:alphaModFix/>
            </a:blip>
            <a:srcRect b="0" l="0" r="22580" t="0"/>
            <a:stretch/>
          </p:blipFill>
          <p:spPr>
            <a:xfrm>
              <a:off x="587376" y="2239362"/>
              <a:ext cx="8752318" cy="1437288"/>
            </a:xfrm>
            <a:prstGeom prst="rect">
              <a:avLst/>
            </a:prstGeom>
            <a:noFill/>
            <a:ln>
              <a:noFill/>
            </a:ln>
          </p:spPr>
        </p:pic>
      </p:grpSp>
      <p:grpSp>
        <p:nvGrpSpPr>
          <p:cNvPr id="2561" name="Google Shape;2561;p129"/>
          <p:cNvGrpSpPr/>
          <p:nvPr/>
        </p:nvGrpSpPr>
        <p:grpSpPr>
          <a:xfrm>
            <a:off x="557644" y="5214863"/>
            <a:ext cx="8782050" cy="725791"/>
            <a:chOff x="557644" y="5085181"/>
            <a:chExt cx="8782050" cy="725791"/>
          </a:xfrm>
        </p:grpSpPr>
        <p:sp>
          <p:nvSpPr>
            <p:cNvPr id="2562" name="Google Shape;2562;p129"/>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63" name="Google Shape;2563;p129"/>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2564" name="Google Shape;2564;p12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27</a:t>
              </a:r>
              <a:endParaRPr b="1" sz="1300">
                <a:solidFill>
                  <a:srgbClr val="262626"/>
                </a:solidFill>
                <a:latin typeface="Arial"/>
                <a:ea typeface="Arial"/>
                <a:cs typeface="Arial"/>
                <a:sym typeface="Arial"/>
              </a:endParaRPr>
            </a:p>
          </p:txBody>
        </p:sp>
        <p:sp>
          <p:nvSpPr>
            <p:cNvPr id="2565" name="Google Shape;2565;p12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Chọn từ đầu đến dòng thứ hai của “arr2d”</a:t>
              </a:r>
              <a:endParaRPr/>
            </a:p>
          </p:txBody>
        </p:sp>
      </p:grpSp>
      <p:grpSp>
        <p:nvGrpSpPr>
          <p:cNvPr id="2566" name="Google Shape;2566;p129"/>
          <p:cNvGrpSpPr/>
          <p:nvPr/>
        </p:nvGrpSpPr>
        <p:grpSpPr>
          <a:xfrm>
            <a:off x="558924" y="4077072"/>
            <a:ext cx="8782050" cy="1061535"/>
            <a:chOff x="558924" y="4221088"/>
            <a:chExt cx="8782050" cy="1061535"/>
          </a:xfrm>
        </p:grpSpPr>
        <p:sp>
          <p:nvSpPr>
            <p:cNvPr id="2567" name="Google Shape;2567;p129"/>
            <p:cNvSpPr/>
            <p:nvPr/>
          </p:nvSpPr>
          <p:spPr>
            <a:xfrm>
              <a:off x="558924" y="4221088"/>
              <a:ext cx="8782050" cy="10615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68" name="Google Shape;2568;p129"/>
            <p:cNvPicPr preferRelativeResize="0"/>
            <p:nvPr/>
          </p:nvPicPr>
          <p:blipFill rotWithShape="1">
            <a:blip r:embed="rId5">
              <a:alphaModFix/>
            </a:blip>
            <a:srcRect b="0" l="0" r="22941" t="0"/>
            <a:stretch/>
          </p:blipFill>
          <p:spPr>
            <a:xfrm>
              <a:off x="577851" y="4265506"/>
              <a:ext cx="8761843" cy="963719"/>
            </a:xfrm>
            <a:prstGeom prst="rect">
              <a:avLst/>
            </a:prstGeom>
            <a:noFill/>
            <a:ln>
              <a:noFill/>
            </a:ln>
          </p:spPr>
        </p:pic>
        <p:sp>
          <p:nvSpPr>
            <p:cNvPr id="2569" name="Google Shape;2569;p129"/>
            <p:cNvSpPr/>
            <p:nvPr/>
          </p:nvSpPr>
          <p:spPr>
            <a:xfrm>
              <a:off x="2338932" y="4408655"/>
              <a:ext cx="3738017" cy="23954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70" name="Google Shape;2570;p129"/>
          <p:cNvGrpSpPr/>
          <p:nvPr/>
        </p:nvGrpSpPr>
        <p:grpSpPr>
          <a:xfrm>
            <a:off x="580388" y="1413381"/>
            <a:ext cx="8887612" cy="599957"/>
            <a:chOff x="580388" y="1413381"/>
            <a:chExt cx="8887612" cy="599957"/>
          </a:xfrm>
        </p:grpSpPr>
        <p:sp>
          <p:nvSpPr>
            <p:cNvPr id="2571" name="Google Shape;2571;p12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Cắt lát</a:t>
              </a:r>
              <a:endParaRPr sz="1400">
                <a:solidFill>
                  <a:schemeClr val="dk1"/>
                </a:solidFill>
                <a:latin typeface="Arial"/>
                <a:ea typeface="Arial"/>
                <a:cs typeface="Arial"/>
                <a:sym typeface="Arial"/>
              </a:endParaRPr>
            </a:p>
          </p:txBody>
        </p:sp>
        <p:sp>
          <p:nvSpPr>
            <p:cNvPr id="2572" name="Google Shape;2572;p12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hãy xem xét trường hợp của mảng hai chiều.</a:t>
              </a:r>
              <a:endParaRPr sz="1300">
                <a:solidFill>
                  <a:srgbClr val="262626"/>
                </a:solidFill>
                <a:latin typeface="Arial"/>
                <a:ea typeface="Arial"/>
                <a:cs typeface="Arial"/>
                <a:sym typeface="Arial"/>
              </a:endParaRPr>
            </a:p>
          </p:txBody>
        </p:sp>
      </p:grpSp>
      <p:sp>
        <p:nvSpPr>
          <p:cNvPr id="2573" name="Google Shape;2573;p129"/>
          <p:cNvSpPr/>
          <p:nvPr/>
        </p:nvSpPr>
        <p:spPr>
          <a:xfrm>
            <a:off x="711201" y="371423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thử cắt mảng trên.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13"/>
          <p:cNvGrpSpPr/>
          <p:nvPr/>
        </p:nvGrpSpPr>
        <p:grpSpPr>
          <a:xfrm>
            <a:off x="450000" y="450000"/>
            <a:ext cx="9018000" cy="276999"/>
            <a:chOff x="450000" y="450000"/>
            <a:chExt cx="9018000" cy="276999"/>
          </a:xfrm>
        </p:grpSpPr>
        <p:sp>
          <p:nvSpPr>
            <p:cNvPr id="344" name="Google Shape;344;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345" name="Google Shape;345;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46" name="Google Shape;346;p13"/>
          <p:cNvSpPr/>
          <p:nvPr/>
        </p:nvSpPr>
        <p:spPr>
          <a:xfrm>
            <a:off x="702940" y="1700808"/>
            <a:ext cx="8632825" cy="195615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quá trình truy cập dữ liệu hiện có khi lưu trữ nó trong một mảng và thêm và xóa dữ liệu mới. Bạn nên so sánh nó với danh sách sau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ba phần dữ liệu với các chuỗi đại diện cho các màu sau được lưu trữ trong một mảng.</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Each element may be accessed through each index. An index is a number representing an order. Data is sequentially stored in a contiguous location of memory as shown in the figure below. </a:t>
            </a:r>
            <a:endParaRPr/>
          </a:p>
        </p:txBody>
      </p:sp>
      <p:sp>
        <p:nvSpPr>
          <p:cNvPr id="347" name="Google Shape;347;p13"/>
          <p:cNvSpPr/>
          <p:nvPr/>
        </p:nvSpPr>
        <p:spPr>
          <a:xfrm>
            <a:off x="3434216" y="2664759"/>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348" name="Google Shape;348;p13"/>
          <p:cNvSpPr/>
          <p:nvPr/>
        </p:nvSpPr>
        <p:spPr>
          <a:xfrm>
            <a:off x="4372834" y="2664759"/>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349" name="Google Shape;349;p13"/>
          <p:cNvSpPr/>
          <p:nvPr/>
        </p:nvSpPr>
        <p:spPr>
          <a:xfrm>
            <a:off x="5311452" y="2664759"/>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350" name="Google Shape;350;p13"/>
          <p:cNvSpPr/>
          <p:nvPr/>
        </p:nvSpPr>
        <p:spPr>
          <a:xfrm>
            <a:off x="3675622" y="3793782"/>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nhớ</a:t>
            </a:r>
            <a:endParaRPr sz="1400">
              <a:solidFill>
                <a:schemeClr val="dk1"/>
              </a:solidFill>
              <a:latin typeface="Arial"/>
              <a:ea typeface="Arial"/>
              <a:cs typeface="Arial"/>
              <a:sym typeface="Arial"/>
            </a:endParaRPr>
          </a:p>
        </p:txBody>
      </p:sp>
      <p:sp>
        <p:nvSpPr>
          <p:cNvPr id="351" name="Google Shape;351;p13"/>
          <p:cNvSpPr/>
          <p:nvPr/>
        </p:nvSpPr>
        <p:spPr>
          <a:xfrm>
            <a:off x="4450086" y="4371246"/>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Xanh lam</a:t>
            </a:r>
            <a:endParaRPr/>
          </a:p>
        </p:txBody>
      </p:sp>
      <p:sp>
        <p:nvSpPr>
          <p:cNvPr id="352" name="Google Shape;352;p13"/>
          <p:cNvSpPr/>
          <p:nvPr/>
        </p:nvSpPr>
        <p:spPr>
          <a:xfrm>
            <a:off x="4457429" y="4760470"/>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Vàng </a:t>
            </a:r>
            <a:endParaRPr/>
          </a:p>
        </p:txBody>
      </p:sp>
      <p:sp>
        <p:nvSpPr>
          <p:cNvPr id="353" name="Google Shape;353;p13"/>
          <p:cNvSpPr/>
          <p:nvPr/>
        </p:nvSpPr>
        <p:spPr>
          <a:xfrm>
            <a:off x="4450086" y="5149492"/>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Đỏ</a:t>
            </a:r>
            <a:endParaRPr sz="1000">
              <a:solidFill>
                <a:schemeClr val="lt1"/>
              </a:solidFill>
              <a:latin typeface="Arial"/>
              <a:ea typeface="Arial"/>
              <a:cs typeface="Arial"/>
              <a:sym typeface="Arial"/>
            </a:endParaRPr>
          </a:p>
        </p:txBody>
      </p:sp>
      <p:cxnSp>
        <p:nvCxnSpPr>
          <p:cNvPr id="354" name="Google Shape;354;p13"/>
          <p:cNvCxnSpPr/>
          <p:nvPr/>
        </p:nvCxnSpPr>
        <p:spPr>
          <a:xfrm>
            <a:off x="4336956" y="4153822"/>
            <a:ext cx="7587" cy="1455544"/>
          </a:xfrm>
          <a:prstGeom prst="straightConnector1">
            <a:avLst/>
          </a:prstGeom>
          <a:noFill/>
          <a:ln cap="flat" cmpd="sng" w="19050">
            <a:solidFill>
              <a:srgbClr val="AAAAAA"/>
            </a:solidFill>
            <a:prstDash val="solid"/>
            <a:miter lim="800000"/>
            <a:headEnd len="sm" w="sm" type="none"/>
            <a:tailEnd len="sm" w="sm" type="none"/>
          </a:ln>
        </p:spPr>
      </p:cxnSp>
      <p:cxnSp>
        <p:nvCxnSpPr>
          <p:cNvPr id="355" name="Google Shape;355;p13"/>
          <p:cNvCxnSpPr/>
          <p:nvPr/>
        </p:nvCxnSpPr>
        <p:spPr>
          <a:xfrm>
            <a:off x="5316187" y="4153822"/>
            <a:ext cx="0" cy="1440160"/>
          </a:xfrm>
          <a:prstGeom prst="straightConnector1">
            <a:avLst/>
          </a:prstGeom>
          <a:noFill/>
          <a:ln cap="flat" cmpd="sng" w="19050">
            <a:solidFill>
              <a:srgbClr val="AAAAAA"/>
            </a:solidFill>
            <a:prstDash val="solid"/>
            <a:miter lim="800000"/>
            <a:headEnd len="sm" w="sm" type="none"/>
            <a:tailEnd len="sm" w="sm" type="none"/>
          </a:ln>
        </p:spPr>
      </p:cxnSp>
      <p:cxnSp>
        <p:nvCxnSpPr>
          <p:cNvPr id="356" name="Google Shape;356;p13"/>
          <p:cNvCxnSpPr/>
          <p:nvPr/>
        </p:nvCxnSpPr>
        <p:spPr>
          <a:xfrm flipH="1" rot="10800000">
            <a:off x="4335190" y="4680568"/>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57" name="Google Shape;357;p13"/>
          <p:cNvCxnSpPr/>
          <p:nvPr/>
        </p:nvCxnSpPr>
        <p:spPr>
          <a:xfrm flipH="1" rot="10800000">
            <a:off x="4339000" y="5074004"/>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58" name="Google Shape;358;p13"/>
          <p:cNvCxnSpPr/>
          <p:nvPr/>
        </p:nvCxnSpPr>
        <p:spPr>
          <a:xfrm flipH="1" rot="10800000">
            <a:off x="4339000" y="5460727"/>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59" name="Google Shape;359;p13"/>
          <p:cNvCxnSpPr/>
          <p:nvPr/>
        </p:nvCxnSpPr>
        <p:spPr>
          <a:xfrm flipH="1" rot="10800000">
            <a:off x="4339109" y="4303846"/>
            <a:ext cx="980997" cy="6713"/>
          </a:xfrm>
          <a:prstGeom prst="straightConnector1">
            <a:avLst/>
          </a:prstGeom>
          <a:noFill/>
          <a:ln cap="flat" cmpd="sng" w="19050">
            <a:solidFill>
              <a:srgbClr val="AAAAAA"/>
            </a:solidFill>
            <a:prstDash val="solid"/>
            <a:miter lim="800000"/>
            <a:headEnd len="sm" w="sm" type="none"/>
            <a:tailEnd len="sm" w="sm" type="none"/>
          </a:ln>
        </p:spPr>
      </p:cxnSp>
      <p:cxnSp>
        <p:nvCxnSpPr>
          <p:cNvPr id="360" name="Google Shape;360;p13"/>
          <p:cNvCxnSpPr/>
          <p:nvPr/>
        </p:nvCxnSpPr>
        <p:spPr>
          <a:xfrm flipH="1">
            <a:off x="4336650" y="410250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1" name="Google Shape;361;p13"/>
          <p:cNvCxnSpPr/>
          <p:nvPr/>
        </p:nvCxnSpPr>
        <p:spPr>
          <a:xfrm flipH="1">
            <a:off x="4336650" y="405144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2" name="Google Shape;362;p13"/>
          <p:cNvCxnSpPr/>
          <p:nvPr/>
        </p:nvCxnSpPr>
        <p:spPr>
          <a:xfrm flipH="1">
            <a:off x="5315880" y="410522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3" name="Google Shape;363;p13"/>
          <p:cNvCxnSpPr/>
          <p:nvPr/>
        </p:nvCxnSpPr>
        <p:spPr>
          <a:xfrm flipH="1">
            <a:off x="5315266" y="40495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4" name="Google Shape;364;p13"/>
          <p:cNvCxnSpPr/>
          <p:nvPr/>
        </p:nvCxnSpPr>
        <p:spPr>
          <a:xfrm flipH="1">
            <a:off x="4828884" y="4241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5" name="Google Shape;365;p13"/>
          <p:cNvCxnSpPr/>
          <p:nvPr/>
        </p:nvCxnSpPr>
        <p:spPr>
          <a:xfrm flipH="1">
            <a:off x="4828884" y="419525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6" name="Google Shape;366;p13"/>
          <p:cNvCxnSpPr/>
          <p:nvPr/>
        </p:nvCxnSpPr>
        <p:spPr>
          <a:xfrm flipH="1">
            <a:off x="4343929" y="56397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7" name="Google Shape;367;p13"/>
          <p:cNvCxnSpPr/>
          <p:nvPr/>
        </p:nvCxnSpPr>
        <p:spPr>
          <a:xfrm flipH="1">
            <a:off x="4343929" y="570289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8" name="Google Shape;368;p13"/>
          <p:cNvCxnSpPr/>
          <p:nvPr/>
        </p:nvCxnSpPr>
        <p:spPr>
          <a:xfrm flipH="1">
            <a:off x="4828884" y="554017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69" name="Google Shape;369;p13"/>
          <p:cNvCxnSpPr/>
          <p:nvPr/>
        </p:nvCxnSpPr>
        <p:spPr>
          <a:xfrm flipH="1">
            <a:off x="4828884" y="559514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70" name="Google Shape;370;p13"/>
          <p:cNvCxnSpPr/>
          <p:nvPr/>
        </p:nvCxnSpPr>
        <p:spPr>
          <a:xfrm flipH="1">
            <a:off x="5314652" y="563896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371" name="Google Shape;371;p13"/>
          <p:cNvCxnSpPr/>
          <p:nvPr/>
        </p:nvCxnSpPr>
        <p:spPr>
          <a:xfrm flipH="1">
            <a:off x="5314652" y="5702689"/>
            <a:ext cx="614" cy="30366"/>
          </a:xfrm>
          <a:prstGeom prst="straightConnector1">
            <a:avLst/>
          </a:prstGeom>
          <a:noFill/>
          <a:ln cap="flat" cmpd="sng" w="19050">
            <a:solidFill>
              <a:srgbClr val="AAAAAA"/>
            </a:solidFill>
            <a:prstDash val="solid"/>
            <a:miter lim="800000"/>
            <a:headEnd len="sm" w="sm" type="none"/>
            <a:tailEnd len="sm" w="sm" type="none"/>
          </a:ln>
        </p:spPr>
      </p:cxnSp>
      <p:sp>
        <p:nvSpPr>
          <p:cNvPr id="372" name="Google Shape;372;p1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trữ và truy cập dữ liệu trong một mảng (1/2)</a:t>
            </a:r>
            <a:endParaRPr sz="1400">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130"/>
          <p:cNvSpPr/>
          <p:nvPr/>
        </p:nvSpPr>
        <p:spPr>
          <a:xfrm>
            <a:off x="707782" y="3121378"/>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Cắt lát như được hiển thị ở trên luôn cung cấp chế độ xem mảng theo cùng một chiều. Một chỉ mục số nguyên và một lát có thể được sử dụng cùng nhau để có được một lát có kích thước thấp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nếu bạn chỉ muốn chọn hai cột đầu tiên trong hàng thứ hai, hãy thực hiện như sau.</a:t>
            </a:r>
            <a:endParaRPr sz="1300">
              <a:solidFill>
                <a:srgbClr val="262626"/>
              </a:solidFill>
              <a:latin typeface="Arial"/>
              <a:ea typeface="Arial"/>
              <a:cs typeface="Arial"/>
              <a:sym typeface="Arial"/>
            </a:endParaRPr>
          </a:p>
        </p:txBody>
      </p:sp>
      <p:grpSp>
        <p:nvGrpSpPr>
          <p:cNvPr id="2580" name="Google Shape;2580;p130"/>
          <p:cNvGrpSpPr/>
          <p:nvPr/>
        </p:nvGrpSpPr>
        <p:grpSpPr>
          <a:xfrm>
            <a:off x="450000" y="450000"/>
            <a:ext cx="9018000" cy="276999"/>
            <a:chOff x="450000" y="450000"/>
            <a:chExt cx="9018000" cy="276999"/>
          </a:xfrm>
        </p:grpSpPr>
        <p:sp>
          <p:nvSpPr>
            <p:cNvPr id="2581" name="Google Shape;2581;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582" name="Google Shape;2582;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583" name="Google Shape;2583;p130"/>
          <p:cNvGrpSpPr/>
          <p:nvPr/>
        </p:nvGrpSpPr>
        <p:grpSpPr>
          <a:xfrm>
            <a:off x="558924" y="2060848"/>
            <a:ext cx="8782050" cy="938386"/>
            <a:chOff x="558924" y="2204864"/>
            <a:chExt cx="8782050" cy="938386"/>
          </a:xfrm>
        </p:grpSpPr>
        <p:sp>
          <p:nvSpPr>
            <p:cNvPr id="2584" name="Google Shape;2584;p130"/>
            <p:cNvSpPr/>
            <p:nvPr/>
          </p:nvSpPr>
          <p:spPr>
            <a:xfrm>
              <a:off x="558924" y="2204864"/>
              <a:ext cx="8782050" cy="9383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85" name="Google Shape;2585;p130"/>
            <p:cNvPicPr preferRelativeResize="0"/>
            <p:nvPr/>
          </p:nvPicPr>
          <p:blipFill rotWithShape="1">
            <a:blip r:embed="rId3">
              <a:alphaModFix/>
            </a:blip>
            <a:srcRect b="0" l="0" r="21582" t="0"/>
            <a:stretch/>
          </p:blipFill>
          <p:spPr>
            <a:xfrm>
              <a:off x="587376" y="2245416"/>
              <a:ext cx="8753598" cy="821634"/>
            </a:xfrm>
            <a:prstGeom prst="rect">
              <a:avLst/>
            </a:prstGeom>
            <a:noFill/>
            <a:ln>
              <a:noFill/>
            </a:ln>
          </p:spPr>
        </p:pic>
      </p:grpSp>
      <p:grpSp>
        <p:nvGrpSpPr>
          <p:cNvPr id="2586" name="Google Shape;2586;p130"/>
          <p:cNvGrpSpPr/>
          <p:nvPr/>
        </p:nvGrpSpPr>
        <p:grpSpPr>
          <a:xfrm>
            <a:off x="558924" y="4005064"/>
            <a:ext cx="8782050" cy="793674"/>
            <a:chOff x="558924" y="4269214"/>
            <a:chExt cx="8782050" cy="793674"/>
          </a:xfrm>
        </p:grpSpPr>
        <p:sp>
          <p:nvSpPr>
            <p:cNvPr id="2587" name="Google Shape;2587;p130"/>
            <p:cNvSpPr/>
            <p:nvPr/>
          </p:nvSpPr>
          <p:spPr>
            <a:xfrm>
              <a:off x="558924" y="4269214"/>
              <a:ext cx="8782050" cy="7936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8" name="Google Shape;2588;p130"/>
            <p:cNvSpPr/>
            <p:nvPr/>
          </p:nvSpPr>
          <p:spPr>
            <a:xfrm>
              <a:off x="2215108" y="4465805"/>
              <a:ext cx="3456384" cy="1873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89" name="Google Shape;2589;p130"/>
            <p:cNvPicPr preferRelativeResize="0"/>
            <p:nvPr/>
          </p:nvPicPr>
          <p:blipFill rotWithShape="1">
            <a:blip r:embed="rId4">
              <a:alphaModFix/>
            </a:blip>
            <a:srcRect b="-1" l="0" r="25676" t="10732"/>
            <a:stretch/>
          </p:blipFill>
          <p:spPr>
            <a:xfrm>
              <a:off x="577851" y="4333083"/>
              <a:ext cx="8762755" cy="704237"/>
            </a:xfrm>
            <a:prstGeom prst="rect">
              <a:avLst/>
            </a:prstGeom>
            <a:noFill/>
            <a:ln>
              <a:noFill/>
            </a:ln>
          </p:spPr>
        </p:pic>
      </p:grpSp>
      <p:grpSp>
        <p:nvGrpSpPr>
          <p:cNvPr id="2590" name="Google Shape;2590;p130"/>
          <p:cNvGrpSpPr/>
          <p:nvPr/>
        </p:nvGrpSpPr>
        <p:grpSpPr>
          <a:xfrm>
            <a:off x="580388" y="1413381"/>
            <a:ext cx="8887612" cy="599957"/>
            <a:chOff x="580388" y="1413381"/>
            <a:chExt cx="8887612" cy="599957"/>
          </a:xfrm>
        </p:grpSpPr>
        <p:sp>
          <p:nvSpPr>
            <p:cNvPr id="2591" name="Google Shape;2591;p13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Cắt lát</a:t>
              </a:r>
              <a:endParaRPr sz="1400">
                <a:solidFill>
                  <a:schemeClr val="dk1"/>
                </a:solidFill>
                <a:latin typeface="Arial"/>
                <a:ea typeface="Arial"/>
                <a:cs typeface="Arial"/>
                <a:sym typeface="Arial"/>
              </a:endParaRPr>
            </a:p>
          </p:txBody>
        </p:sp>
        <p:sp>
          <p:nvSpPr>
            <p:cNvPr id="2592" name="Google Shape;2592;p13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Cũng có thể cắt các mảng nhiều chiều bằng cách vượt qua một số chỉ mục.</a:t>
              </a:r>
              <a:endParaRPr sz="1300">
                <a:solidFill>
                  <a:srgbClr val="262626"/>
                </a:solidFill>
                <a:latin typeface="Arial"/>
                <a:ea typeface="Arial"/>
                <a:cs typeface="Arial"/>
                <a:sym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31"/>
          <p:cNvSpPr/>
          <p:nvPr/>
        </p:nvSpPr>
        <p:spPr>
          <a:xfrm>
            <a:off x="707782" y="308353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chỉ sử dụng dấu hai chấm, bạn chọn toàn bộ trục, do đó lát cắt của kích thước ban đầu được trả về.</a:t>
            </a:r>
            <a:endParaRPr sz="1300">
              <a:solidFill>
                <a:srgbClr val="262626"/>
              </a:solidFill>
              <a:latin typeface="Arial"/>
              <a:ea typeface="Arial"/>
              <a:cs typeface="Arial"/>
              <a:sym typeface="Arial"/>
            </a:endParaRPr>
          </a:p>
        </p:txBody>
      </p:sp>
      <p:grpSp>
        <p:nvGrpSpPr>
          <p:cNvPr id="2599" name="Google Shape;2599;p131"/>
          <p:cNvGrpSpPr/>
          <p:nvPr/>
        </p:nvGrpSpPr>
        <p:grpSpPr>
          <a:xfrm>
            <a:off x="450000" y="450000"/>
            <a:ext cx="9018000" cy="276999"/>
            <a:chOff x="450000" y="450000"/>
            <a:chExt cx="9018000" cy="276999"/>
          </a:xfrm>
        </p:grpSpPr>
        <p:sp>
          <p:nvSpPr>
            <p:cNvPr id="2600" name="Google Shape;2600;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01" name="Google Shape;2601;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602" name="Google Shape;2602;p131"/>
          <p:cNvGrpSpPr/>
          <p:nvPr/>
        </p:nvGrpSpPr>
        <p:grpSpPr>
          <a:xfrm>
            <a:off x="558924" y="2060848"/>
            <a:ext cx="8782050" cy="843136"/>
            <a:chOff x="558924" y="2204865"/>
            <a:chExt cx="8782050" cy="843136"/>
          </a:xfrm>
        </p:grpSpPr>
        <p:sp>
          <p:nvSpPr>
            <p:cNvPr id="2603" name="Google Shape;2603;p131"/>
            <p:cNvSpPr/>
            <p:nvPr/>
          </p:nvSpPr>
          <p:spPr>
            <a:xfrm>
              <a:off x="558924" y="2204865"/>
              <a:ext cx="8782050" cy="843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04" name="Google Shape;2604;p131"/>
            <p:cNvPicPr preferRelativeResize="0"/>
            <p:nvPr/>
          </p:nvPicPr>
          <p:blipFill rotWithShape="1">
            <a:blip r:embed="rId3">
              <a:alphaModFix/>
            </a:blip>
            <a:srcRect b="0" l="0" r="24226" t="0"/>
            <a:stretch/>
          </p:blipFill>
          <p:spPr>
            <a:xfrm>
              <a:off x="577851" y="2222807"/>
              <a:ext cx="8763123" cy="739467"/>
            </a:xfrm>
            <a:prstGeom prst="rect">
              <a:avLst/>
            </a:prstGeom>
            <a:noFill/>
            <a:ln>
              <a:noFill/>
            </a:ln>
          </p:spPr>
        </p:pic>
      </p:grpSp>
      <p:grpSp>
        <p:nvGrpSpPr>
          <p:cNvPr id="2605" name="Google Shape;2605;p131"/>
          <p:cNvGrpSpPr/>
          <p:nvPr/>
        </p:nvGrpSpPr>
        <p:grpSpPr>
          <a:xfrm>
            <a:off x="558924" y="3448250"/>
            <a:ext cx="8782050" cy="1080120"/>
            <a:chOff x="558924" y="3717032"/>
            <a:chExt cx="8782050" cy="1080120"/>
          </a:xfrm>
        </p:grpSpPr>
        <p:sp>
          <p:nvSpPr>
            <p:cNvPr id="2606" name="Google Shape;2606;p131"/>
            <p:cNvSpPr/>
            <p:nvPr/>
          </p:nvSpPr>
          <p:spPr>
            <a:xfrm>
              <a:off x="558924" y="3717032"/>
              <a:ext cx="8782050" cy="10801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07" name="Google Shape;2607;p131"/>
            <p:cNvPicPr preferRelativeResize="0"/>
            <p:nvPr/>
          </p:nvPicPr>
          <p:blipFill rotWithShape="1">
            <a:blip r:embed="rId4">
              <a:alphaModFix/>
            </a:blip>
            <a:srcRect b="0" l="0" r="25098" t="0"/>
            <a:stretch/>
          </p:blipFill>
          <p:spPr>
            <a:xfrm>
              <a:off x="574432" y="3751484"/>
              <a:ext cx="8766174" cy="991966"/>
            </a:xfrm>
            <a:prstGeom prst="rect">
              <a:avLst/>
            </a:prstGeom>
            <a:noFill/>
            <a:ln>
              <a:noFill/>
            </a:ln>
          </p:spPr>
        </p:pic>
      </p:grpSp>
      <p:grpSp>
        <p:nvGrpSpPr>
          <p:cNvPr id="2608" name="Google Shape;2608;p131"/>
          <p:cNvGrpSpPr/>
          <p:nvPr/>
        </p:nvGrpSpPr>
        <p:grpSpPr>
          <a:xfrm>
            <a:off x="580388" y="1413381"/>
            <a:ext cx="8887612" cy="599957"/>
            <a:chOff x="580388" y="1413381"/>
            <a:chExt cx="8887612" cy="599957"/>
          </a:xfrm>
        </p:grpSpPr>
        <p:sp>
          <p:nvSpPr>
            <p:cNvPr id="2609" name="Google Shape;2609;p13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Cắt lát</a:t>
              </a:r>
              <a:endParaRPr sz="1400">
                <a:solidFill>
                  <a:schemeClr val="dk1"/>
                </a:solidFill>
                <a:latin typeface="Arial"/>
                <a:ea typeface="Arial"/>
                <a:cs typeface="Arial"/>
                <a:sym typeface="Arial"/>
              </a:endParaRPr>
            </a:p>
          </p:txBody>
        </p:sp>
        <p:sp>
          <p:nvSpPr>
            <p:cNvPr id="2610" name="Google Shape;2610;p13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chỉ chọn cột thứ ba trong hai hàng đầu tiên, hãy làm như sau.</a:t>
              </a:r>
              <a:endParaRPr sz="1300">
                <a:solidFill>
                  <a:srgbClr val="262626"/>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graphicFrame>
        <p:nvGraphicFramePr>
          <p:cNvPr id="2616" name="Google Shape;2616;p132"/>
          <p:cNvGraphicFramePr/>
          <p:nvPr/>
        </p:nvGraphicFramePr>
        <p:xfrm>
          <a:off x="1711052" y="1844824"/>
          <a:ext cx="3000000" cy="3000000"/>
        </p:xfrm>
        <a:graphic>
          <a:graphicData uri="http://schemas.openxmlformats.org/drawingml/2006/table">
            <a:tbl>
              <a:tblPr bandRow="1" firstRow="1">
                <a:noFill/>
                <a:tableStyleId>{0BC49009-C438-494D-9E98-4586609C15DF}</a:tableStyleId>
              </a:tblPr>
              <a:tblGrid>
                <a:gridCol w="1959625"/>
                <a:gridCol w="1959625"/>
                <a:gridCol w="1959625"/>
              </a:tblGrid>
              <a:tr h="286925">
                <a:tc>
                  <a:txBody>
                    <a:bodyPr/>
                    <a:lstStyle/>
                    <a:p>
                      <a:pPr indent="0" lvl="0" marL="0" marR="0" rtl="0" algn="ctr">
                        <a:lnSpc>
                          <a:spcPct val="100000"/>
                        </a:lnSpc>
                        <a:spcBef>
                          <a:spcPts val="0"/>
                        </a:spcBef>
                        <a:spcAft>
                          <a:spcPts val="0"/>
                        </a:spcAft>
                        <a:buClr>
                          <a:schemeClr val="dk1"/>
                        </a:buClr>
                        <a:buSzPts val="1400"/>
                        <a:buFont typeface="Calibri"/>
                        <a:buNone/>
                      </a:pPr>
                      <a:r>
                        <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1" lang="en-US" sz="1400" u="none" cap="none" strike="noStrike">
                          <a:solidFill>
                            <a:srgbClr val="1D48D1"/>
                          </a:solidFill>
                          <a:latin typeface="Arial"/>
                          <a:ea typeface="Arial"/>
                          <a:cs typeface="Arial"/>
                          <a:sym typeface="Arial"/>
                        </a:rPr>
                        <a:t>Mã</a:t>
                      </a:r>
                      <a:endParaRPr b="1"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1" lang="en-US" sz="1400" u="none" cap="none" strike="noStrike">
                          <a:solidFill>
                            <a:srgbClr val="1D48D1"/>
                          </a:solidFill>
                          <a:latin typeface="Arial"/>
                          <a:ea typeface="Arial"/>
                          <a:cs typeface="Arial"/>
                          <a:sym typeface="Arial"/>
                        </a:rPr>
                        <a:t>Hình thức Lát</a:t>
                      </a:r>
                      <a:endParaRPr b="1"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arr[2:,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 :2]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016950">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arr[1, :2]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arr[1:2, :2]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2617" name="Google Shape;2617;p132"/>
          <p:cNvGrpSpPr/>
          <p:nvPr/>
        </p:nvGrpSpPr>
        <p:grpSpPr>
          <a:xfrm>
            <a:off x="450000" y="450000"/>
            <a:ext cx="9018000" cy="276999"/>
            <a:chOff x="450000" y="450000"/>
            <a:chExt cx="9018000" cy="276999"/>
          </a:xfrm>
        </p:grpSpPr>
        <p:sp>
          <p:nvSpPr>
            <p:cNvPr id="2618" name="Google Shape;2618;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19" name="Google Shape;2619;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aphicFrame>
        <p:nvGraphicFramePr>
          <p:cNvPr id="2620" name="Google Shape;2620;p132"/>
          <p:cNvGraphicFramePr/>
          <p:nvPr/>
        </p:nvGraphicFramePr>
        <p:xfrm>
          <a:off x="2274214" y="2243374"/>
          <a:ext cx="3000000" cy="3000000"/>
        </p:xfrm>
        <a:graphic>
          <a:graphicData uri="http://schemas.openxmlformats.org/drawingml/2006/table">
            <a:tbl>
              <a:tblPr bandRow="1" firstRow="1">
                <a:noFill/>
                <a:tableStyleId>{25E1C93C-6241-46B1-A81D-51B033A41605}</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621" name="Google Shape;2621;p132"/>
          <p:cNvGraphicFramePr/>
          <p:nvPr/>
        </p:nvGraphicFramePr>
        <p:xfrm>
          <a:off x="2274214" y="3276573"/>
          <a:ext cx="3000000" cy="3000000"/>
        </p:xfrm>
        <a:graphic>
          <a:graphicData uri="http://schemas.openxmlformats.org/drawingml/2006/table">
            <a:tbl>
              <a:tblPr bandRow="1" firstRow="1">
                <a:noFill/>
                <a:tableStyleId>{25E1C93C-6241-46B1-A81D-51B033A41605}</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r>
            </a:tbl>
          </a:graphicData>
        </a:graphic>
      </p:graphicFrame>
      <p:graphicFrame>
        <p:nvGraphicFramePr>
          <p:cNvPr id="2622" name="Google Shape;2622;p132"/>
          <p:cNvGraphicFramePr/>
          <p:nvPr/>
        </p:nvGraphicFramePr>
        <p:xfrm>
          <a:off x="2274214" y="4274630"/>
          <a:ext cx="3000000" cy="3000000"/>
        </p:xfrm>
        <a:graphic>
          <a:graphicData uri="http://schemas.openxmlformats.org/drawingml/2006/table">
            <a:tbl>
              <a:tblPr bandRow="1" firstRow="1">
                <a:noFill/>
                <a:tableStyleId>{25E1C93C-6241-46B1-A81D-51B033A41605}</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623" name="Google Shape;2623;p132"/>
          <p:cNvGraphicFramePr/>
          <p:nvPr/>
        </p:nvGraphicFramePr>
        <p:xfrm>
          <a:off x="2274214" y="5301208"/>
          <a:ext cx="3000000" cy="3000000"/>
        </p:xfrm>
        <a:graphic>
          <a:graphicData uri="http://schemas.openxmlformats.org/drawingml/2006/table">
            <a:tbl>
              <a:tblPr bandRow="1" firstRow="1">
                <a:noFill/>
                <a:tableStyleId>{25E1C93C-6241-46B1-A81D-51B033A41605}</a:tableStyleId>
              </a:tblPr>
              <a:tblGrid>
                <a:gridCol w="268900"/>
                <a:gridCol w="268900"/>
                <a:gridCol w="268900"/>
              </a:tblGrid>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4025">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u="none" cap="none" strike="noStrike"/>
                    </a:p>
                  </a:txBody>
                  <a:tcPr marT="32325" marB="32325" marR="64675" marL="64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24" name="Google Shape;2624;p13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Cắt lát</a:t>
            </a:r>
            <a:endParaRPr sz="1400">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133"/>
          <p:cNvSpPr/>
          <p:nvPr/>
        </p:nvSpPr>
        <p:spPr>
          <a:xfrm>
            <a:off x="711201" y="315806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Mảng Boolean này xác định xem tên “Bob” có trong mảng tên hay không.</a:t>
            </a:r>
            <a:endParaRPr/>
          </a:p>
        </p:txBody>
      </p:sp>
      <p:grpSp>
        <p:nvGrpSpPr>
          <p:cNvPr id="2631" name="Google Shape;2631;p133"/>
          <p:cNvGrpSpPr/>
          <p:nvPr/>
        </p:nvGrpSpPr>
        <p:grpSpPr>
          <a:xfrm>
            <a:off x="450000" y="450000"/>
            <a:ext cx="9018000" cy="276999"/>
            <a:chOff x="450000" y="450000"/>
            <a:chExt cx="9018000" cy="276999"/>
          </a:xfrm>
        </p:grpSpPr>
        <p:sp>
          <p:nvSpPr>
            <p:cNvPr id="2632" name="Google Shape;2632;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33" name="Google Shape;2633;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634" name="Google Shape;2634;p133"/>
          <p:cNvGrpSpPr/>
          <p:nvPr/>
        </p:nvGrpSpPr>
        <p:grpSpPr>
          <a:xfrm>
            <a:off x="558924" y="1700808"/>
            <a:ext cx="8782050" cy="1296144"/>
            <a:chOff x="558924" y="1844824"/>
            <a:chExt cx="8782050" cy="1296144"/>
          </a:xfrm>
        </p:grpSpPr>
        <p:sp>
          <p:nvSpPr>
            <p:cNvPr id="2635" name="Google Shape;2635;p133"/>
            <p:cNvSpPr/>
            <p:nvPr/>
          </p:nvSpPr>
          <p:spPr>
            <a:xfrm>
              <a:off x="558924" y="1844824"/>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36" name="Google Shape;2636;p133"/>
            <p:cNvPicPr preferRelativeResize="0"/>
            <p:nvPr/>
          </p:nvPicPr>
          <p:blipFill rotWithShape="1">
            <a:blip r:embed="rId3">
              <a:alphaModFix/>
            </a:blip>
            <a:srcRect b="0" l="1370" r="19498" t="0"/>
            <a:stretch/>
          </p:blipFill>
          <p:spPr>
            <a:xfrm>
              <a:off x="608831" y="1881381"/>
              <a:ext cx="8732143" cy="1214244"/>
            </a:xfrm>
            <a:prstGeom prst="rect">
              <a:avLst/>
            </a:prstGeom>
            <a:noFill/>
            <a:ln>
              <a:noFill/>
            </a:ln>
          </p:spPr>
        </p:pic>
      </p:grpSp>
      <p:grpSp>
        <p:nvGrpSpPr>
          <p:cNvPr id="2637" name="Google Shape;2637;p133"/>
          <p:cNvGrpSpPr/>
          <p:nvPr/>
        </p:nvGrpSpPr>
        <p:grpSpPr>
          <a:xfrm>
            <a:off x="558924" y="3510533"/>
            <a:ext cx="8782050" cy="816206"/>
            <a:chOff x="558924" y="3573016"/>
            <a:chExt cx="8782050" cy="816206"/>
          </a:xfrm>
        </p:grpSpPr>
        <p:sp>
          <p:nvSpPr>
            <p:cNvPr id="2638" name="Google Shape;2638;p133"/>
            <p:cNvSpPr/>
            <p:nvPr/>
          </p:nvSpPr>
          <p:spPr>
            <a:xfrm>
              <a:off x="558924" y="3573016"/>
              <a:ext cx="8782050" cy="816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39" name="Google Shape;2639;p133"/>
            <p:cNvPicPr preferRelativeResize="0"/>
            <p:nvPr/>
          </p:nvPicPr>
          <p:blipFill rotWithShape="1">
            <a:blip r:embed="rId4">
              <a:alphaModFix/>
            </a:blip>
            <a:srcRect b="0" l="1764" r="20554" t="0"/>
            <a:stretch/>
          </p:blipFill>
          <p:spPr>
            <a:xfrm>
              <a:off x="647700" y="3596875"/>
              <a:ext cx="8693274" cy="698899"/>
            </a:xfrm>
            <a:prstGeom prst="rect">
              <a:avLst/>
            </a:prstGeom>
            <a:noFill/>
            <a:ln>
              <a:noFill/>
            </a:ln>
          </p:spPr>
        </p:pic>
      </p:grpSp>
      <p:grpSp>
        <p:nvGrpSpPr>
          <p:cNvPr id="2640" name="Google Shape;2640;p133"/>
          <p:cNvGrpSpPr/>
          <p:nvPr/>
        </p:nvGrpSpPr>
        <p:grpSpPr>
          <a:xfrm>
            <a:off x="558924" y="4835252"/>
            <a:ext cx="8782050" cy="816206"/>
            <a:chOff x="558924" y="4797152"/>
            <a:chExt cx="8782050" cy="816206"/>
          </a:xfrm>
        </p:grpSpPr>
        <p:sp>
          <p:nvSpPr>
            <p:cNvPr id="2641" name="Google Shape;2641;p133"/>
            <p:cNvSpPr/>
            <p:nvPr/>
          </p:nvSpPr>
          <p:spPr>
            <a:xfrm>
              <a:off x="558924" y="4797152"/>
              <a:ext cx="8782050" cy="816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42" name="Google Shape;2642;p133"/>
            <p:cNvPicPr preferRelativeResize="0"/>
            <p:nvPr/>
          </p:nvPicPr>
          <p:blipFill rotWithShape="1">
            <a:blip r:embed="rId5">
              <a:alphaModFix/>
            </a:blip>
            <a:srcRect b="0" l="2098" r="20513" t="0"/>
            <a:stretch/>
          </p:blipFill>
          <p:spPr>
            <a:xfrm>
              <a:off x="666750" y="4860212"/>
              <a:ext cx="8674224" cy="750013"/>
            </a:xfrm>
            <a:prstGeom prst="rect">
              <a:avLst/>
            </a:prstGeom>
            <a:noFill/>
            <a:ln>
              <a:noFill/>
            </a:ln>
          </p:spPr>
        </p:pic>
      </p:grpSp>
      <p:sp>
        <p:nvSpPr>
          <p:cNvPr id="2643" name="Google Shape;2643;p13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trong Giá trị Boolean</a:t>
            </a:r>
            <a:endParaRPr sz="1400">
              <a:solidFill>
                <a:schemeClr val="dk1"/>
              </a:solidFill>
              <a:latin typeface="Arial"/>
              <a:ea typeface="Arial"/>
              <a:cs typeface="Arial"/>
              <a:sym typeface="Arial"/>
            </a:endParaRPr>
          </a:p>
        </p:txBody>
      </p:sp>
      <p:sp>
        <p:nvSpPr>
          <p:cNvPr id="2644" name="Google Shape;2644;p133"/>
          <p:cNvSpPr/>
          <p:nvPr/>
        </p:nvSpPr>
        <p:spPr>
          <a:xfrm>
            <a:off x="711201" y="448533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lập chỉ mục trong điều kiện này, chỉ những người có tên là "Bob" mới có thể được trả về.</a:t>
            </a:r>
            <a:endParaRPr sz="1300">
              <a:solidFill>
                <a:srgbClr val="262626"/>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1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Lập chỉ mục ưa thích</a:t>
            </a:r>
            <a:endParaRPr sz="2400">
              <a:solidFill>
                <a:srgbClr val="0C0C0C"/>
              </a:solidFill>
              <a:latin typeface="Arial"/>
              <a:ea typeface="Arial"/>
              <a:cs typeface="Arial"/>
              <a:sym typeface="Arial"/>
            </a:endParaRPr>
          </a:p>
        </p:txBody>
      </p:sp>
      <p:grpSp>
        <p:nvGrpSpPr>
          <p:cNvPr id="2651" name="Google Shape;2651;p134"/>
          <p:cNvGrpSpPr/>
          <p:nvPr/>
        </p:nvGrpSpPr>
        <p:grpSpPr>
          <a:xfrm>
            <a:off x="450000" y="450000"/>
            <a:ext cx="9018000" cy="276999"/>
            <a:chOff x="450000" y="450000"/>
            <a:chExt cx="9018000" cy="276999"/>
          </a:xfrm>
        </p:grpSpPr>
        <p:sp>
          <p:nvSpPr>
            <p:cNvPr id="2652" name="Google Shape;2652;p1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53" name="Google Shape;2653;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654" name="Google Shape;2654;p134"/>
          <p:cNvGrpSpPr/>
          <p:nvPr/>
        </p:nvGrpSpPr>
        <p:grpSpPr>
          <a:xfrm>
            <a:off x="558924" y="2177302"/>
            <a:ext cx="8782050" cy="4118301"/>
            <a:chOff x="558924" y="2263027"/>
            <a:chExt cx="8782050" cy="4118301"/>
          </a:xfrm>
        </p:grpSpPr>
        <p:sp>
          <p:nvSpPr>
            <p:cNvPr id="2655" name="Google Shape;2655;p134"/>
            <p:cNvSpPr/>
            <p:nvPr/>
          </p:nvSpPr>
          <p:spPr>
            <a:xfrm>
              <a:off x="558924" y="2263027"/>
              <a:ext cx="8782050" cy="41183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56" name="Google Shape;2656;p134"/>
            <p:cNvPicPr preferRelativeResize="0"/>
            <p:nvPr/>
          </p:nvPicPr>
          <p:blipFill rotWithShape="1">
            <a:blip r:embed="rId3">
              <a:alphaModFix/>
            </a:blip>
            <a:srcRect b="0" l="2088" r="14290" t="0"/>
            <a:stretch/>
          </p:blipFill>
          <p:spPr>
            <a:xfrm>
              <a:off x="728463" y="2308068"/>
              <a:ext cx="8610972" cy="4050103"/>
            </a:xfrm>
            <a:prstGeom prst="rect">
              <a:avLst/>
            </a:prstGeom>
            <a:noFill/>
            <a:ln>
              <a:noFill/>
            </a:ln>
          </p:spPr>
        </p:pic>
      </p:grpSp>
      <p:sp>
        <p:nvSpPr>
          <p:cNvPr id="2657" name="Google Shape;2657;p134"/>
          <p:cNvSpPr/>
          <p:nvPr/>
        </p:nvSpPr>
        <p:spPr>
          <a:xfrm>
            <a:off x="580388" y="1879997"/>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Trả về một mảng mới có hình dạng và loại nhất định mà không cần khởi tạo các mục nhập. Xem  help(np.empty) để biết thêm chi tiết.</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135"/>
          <p:cNvSpPr/>
          <p:nvPr/>
        </p:nvSpPr>
        <p:spPr>
          <a:xfrm>
            <a:off x="711201" y="332927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sử dụng số âm làm chỉ mục, hãy chọn một hàng từ cuối.</a:t>
            </a:r>
            <a:endParaRPr/>
          </a:p>
        </p:txBody>
      </p:sp>
      <p:grpSp>
        <p:nvGrpSpPr>
          <p:cNvPr id="2664" name="Google Shape;2664;p135"/>
          <p:cNvGrpSpPr/>
          <p:nvPr/>
        </p:nvGrpSpPr>
        <p:grpSpPr>
          <a:xfrm>
            <a:off x="450000" y="450000"/>
            <a:ext cx="9018000" cy="276999"/>
            <a:chOff x="450000" y="450000"/>
            <a:chExt cx="9018000" cy="276999"/>
          </a:xfrm>
        </p:grpSpPr>
        <p:sp>
          <p:nvSpPr>
            <p:cNvPr id="2665" name="Google Shape;2665;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66" name="Google Shape;2666;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667" name="Google Shape;2667;p135"/>
          <p:cNvGrpSpPr/>
          <p:nvPr/>
        </p:nvGrpSpPr>
        <p:grpSpPr>
          <a:xfrm>
            <a:off x="558924" y="2045990"/>
            <a:ext cx="8782050" cy="1157461"/>
            <a:chOff x="558924" y="2204864"/>
            <a:chExt cx="8782050" cy="1157461"/>
          </a:xfrm>
        </p:grpSpPr>
        <p:sp>
          <p:nvSpPr>
            <p:cNvPr id="2668" name="Google Shape;2668;p135"/>
            <p:cNvSpPr/>
            <p:nvPr/>
          </p:nvSpPr>
          <p:spPr>
            <a:xfrm>
              <a:off x="558924" y="2204864"/>
              <a:ext cx="8782050" cy="11574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69" name="Google Shape;2669;p135"/>
            <p:cNvPicPr preferRelativeResize="0"/>
            <p:nvPr/>
          </p:nvPicPr>
          <p:blipFill rotWithShape="1">
            <a:blip r:embed="rId3">
              <a:alphaModFix/>
            </a:blip>
            <a:srcRect b="0" l="1860" r="19968" t="0"/>
            <a:stretch/>
          </p:blipFill>
          <p:spPr>
            <a:xfrm>
              <a:off x="638174" y="2231634"/>
              <a:ext cx="8702800" cy="1092591"/>
            </a:xfrm>
            <a:prstGeom prst="rect">
              <a:avLst/>
            </a:prstGeom>
            <a:noFill/>
            <a:ln>
              <a:noFill/>
            </a:ln>
          </p:spPr>
        </p:pic>
      </p:grpSp>
      <p:grpSp>
        <p:nvGrpSpPr>
          <p:cNvPr id="2670" name="Google Shape;2670;p135"/>
          <p:cNvGrpSpPr/>
          <p:nvPr/>
        </p:nvGrpSpPr>
        <p:grpSpPr>
          <a:xfrm>
            <a:off x="558924" y="3697982"/>
            <a:ext cx="8782051" cy="943744"/>
            <a:chOff x="558924" y="3933056"/>
            <a:chExt cx="8782051" cy="943744"/>
          </a:xfrm>
        </p:grpSpPr>
        <p:sp>
          <p:nvSpPr>
            <p:cNvPr id="2671" name="Google Shape;2671;p135"/>
            <p:cNvSpPr/>
            <p:nvPr/>
          </p:nvSpPr>
          <p:spPr>
            <a:xfrm>
              <a:off x="558924" y="3933056"/>
              <a:ext cx="8782050" cy="9437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72" name="Google Shape;2672;p135"/>
            <p:cNvPicPr preferRelativeResize="0"/>
            <p:nvPr/>
          </p:nvPicPr>
          <p:blipFill rotWithShape="1">
            <a:blip r:embed="rId4">
              <a:alphaModFix/>
            </a:blip>
            <a:srcRect b="38661" l="1859" r="22692" t="-1"/>
            <a:stretch/>
          </p:blipFill>
          <p:spPr>
            <a:xfrm>
              <a:off x="657225" y="3981766"/>
              <a:ext cx="8683750" cy="818834"/>
            </a:xfrm>
            <a:prstGeom prst="rect">
              <a:avLst/>
            </a:prstGeom>
            <a:noFill/>
            <a:ln>
              <a:noFill/>
            </a:ln>
          </p:spPr>
        </p:pic>
      </p:grpSp>
      <p:grpSp>
        <p:nvGrpSpPr>
          <p:cNvPr id="2673" name="Google Shape;2673;p135"/>
          <p:cNvGrpSpPr/>
          <p:nvPr/>
        </p:nvGrpSpPr>
        <p:grpSpPr>
          <a:xfrm>
            <a:off x="580388" y="1413381"/>
            <a:ext cx="8887612" cy="599957"/>
            <a:chOff x="580388" y="1413381"/>
            <a:chExt cx="8887612" cy="599957"/>
          </a:xfrm>
        </p:grpSpPr>
        <p:sp>
          <p:nvSpPr>
            <p:cNvPr id="2674" name="Google Shape;2674;p13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ưa thích</a:t>
              </a:r>
              <a:endParaRPr sz="1400">
                <a:solidFill>
                  <a:schemeClr val="dk1"/>
                </a:solidFill>
                <a:latin typeface="Arial"/>
                <a:ea typeface="Arial"/>
                <a:cs typeface="Arial"/>
                <a:sym typeface="Arial"/>
              </a:endParaRPr>
            </a:p>
          </p:txBody>
        </p:sp>
        <p:sp>
          <p:nvSpPr>
            <p:cNvPr id="2675" name="Google Shape;2675;p135"/>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các hàng theo thứ tự cụ thể có thể bỏ qua ndarrray hoặc danh sách chứa thứ tự mong muốn.</a:t>
              </a:r>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grpSp>
        <p:nvGrpSpPr>
          <p:cNvPr id="2681" name="Google Shape;2681;p136"/>
          <p:cNvGrpSpPr/>
          <p:nvPr/>
        </p:nvGrpSpPr>
        <p:grpSpPr>
          <a:xfrm>
            <a:off x="450000" y="450000"/>
            <a:ext cx="9018000" cy="276999"/>
            <a:chOff x="450000" y="450000"/>
            <a:chExt cx="9018000" cy="276999"/>
          </a:xfrm>
        </p:grpSpPr>
        <p:sp>
          <p:nvSpPr>
            <p:cNvPr id="2682" name="Google Shape;2682;p1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83" name="Google Shape;2683;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684" name="Google Shape;2684;p136"/>
          <p:cNvGrpSpPr/>
          <p:nvPr/>
        </p:nvGrpSpPr>
        <p:grpSpPr>
          <a:xfrm>
            <a:off x="580388" y="1413381"/>
            <a:ext cx="8887612" cy="599957"/>
            <a:chOff x="580388" y="1413381"/>
            <a:chExt cx="8887612" cy="599957"/>
          </a:xfrm>
        </p:grpSpPr>
        <p:sp>
          <p:nvSpPr>
            <p:cNvPr id="2685" name="Google Shape;2685;p13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ưa thích</a:t>
              </a:r>
              <a:endParaRPr sz="1400">
                <a:solidFill>
                  <a:schemeClr val="dk1"/>
                </a:solidFill>
                <a:latin typeface="Arial"/>
                <a:ea typeface="Arial"/>
                <a:cs typeface="Arial"/>
                <a:sym typeface="Arial"/>
              </a:endParaRPr>
            </a:p>
          </p:txBody>
        </p:sp>
        <p:sp>
          <p:nvSpPr>
            <p:cNvPr id="2686" name="Google Shape;2686;p13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lập chỉ mục các giá trị chỉ là bội số của 5, mảng Boolean cho điều kiện có thể được đưa vào biến và thu được.</a:t>
              </a:r>
              <a:endParaRPr sz="1300">
                <a:solidFill>
                  <a:srgbClr val="262626"/>
                </a:solidFill>
                <a:latin typeface="Arial"/>
                <a:ea typeface="Arial"/>
                <a:cs typeface="Arial"/>
                <a:sym typeface="Arial"/>
              </a:endParaRPr>
            </a:p>
          </p:txBody>
        </p:sp>
      </p:grpSp>
      <p:grpSp>
        <p:nvGrpSpPr>
          <p:cNvPr id="2687" name="Google Shape;2687;p136"/>
          <p:cNvGrpSpPr/>
          <p:nvPr/>
        </p:nvGrpSpPr>
        <p:grpSpPr>
          <a:xfrm>
            <a:off x="558924" y="2263759"/>
            <a:ext cx="8782050" cy="1739281"/>
            <a:chOff x="558924" y="2263759"/>
            <a:chExt cx="8782050" cy="1739281"/>
          </a:xfrm>
        </p:grpSpPr>
        <p:sp>
          <p:nvSpPr>
            <p:cNvPr id="2688" name="Google Shape;2688;p136"/>
            <p:cNvSpPr/>
            <p:nvPr/>
          </p:nvSpPr>
          <p:spPr>
            <a:xfrm>
              <a:off x="558924" y="2263759"/>
              <a:ext cx="8782050" cy="17392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89" name="Google Shape;2689;p136"/>
            <p:cNvGrpSpPr/>
            <p:nvPr/>
          </p:nvGrpSpPr>
          <p:grpSpPr>
            <a:xfrm>
              <a:off x="651252" y="2366762"/>
              <a:ext cx="8689722" cy="1607822"/>
              <a:chOff x="651252" y="2418080"/>
              <a:chExt cx="8689722" cy="1607822"/>
            </a:xfrm>
          </p:grpSpPr>
          <p:pic>
            <p:nvPicPr>
              <p:cNvPr id="2690" name="Google Shape;2690;p136"/>
              <p:cNvPicPr preferRelativeResize="0"/>
              <p:nvPr/>
            </p:nvPicPr>
            <p:blipFill rotWithShape="1">
              <a:blip r:embed="rId3">
                <a:alphaModFix/>
              </a:blip>
              <a:srcRect b="0" l="2027" r="19536" t="0"/>
              <a:stretch/>
            </p:blipFill>
            <p:spPr>
              <a:xfrm>
                <a:off x="652263" y="2815231"/>
                <a:ext cx="8688711" cy="1210671"/>
              </a:xfrm>
              <a:prstGeom prst="rect">
                <a:avLst/>
              </a:prstGeom>
              <a:noFill/>
              <a:ln>
                <a:noFill/>
              </a:ln>
            </p:spPr>
          </p:pic>
          <p:pic>
            <p:nvPicPr>
              <p:cNvPr id="2691" name="Google Shape;2691;p136"/>
              <p:cNvPicPr preferRelativeResize="0"/>
              <p:nvPr/>
            </p:nvPicPr>
            <p:blipFill rotWithShape="1">
              <a:blip r:embed="rId4">
                <a:alphaModFix/>
              </a:blip>
              <a:srcRect b="0" l="4694" r="18812" t="0"/>
              <a:stretch/>
            </p:blipFill>
            <p:spPr>
              <a:xfrm>
                <a:off x="651252" y="2418080"/>
                <a:ext cx="8689722" cy="457264"/>
              </a:xfrm>
              <a:prstGeom prst="rect">
                <a:avLst/>
              </a:prstGeom>
              <a:noFill/>
              <a:ln>
                <a:noFill/>
              </a:ln>
            </p:spPr>
          </p:pic>
        </p:gr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grpSp>
        <p:nvGrpSpPr>
          <p:cNvPr id="2697" name="Google Shape;2697;p137"/>
          <p:cNvGrpSpPr/>
          <p:nvPr/>
        </p:nvGrpSpPr>
        <p:grpSpPr>
          <a:xfrm>
            <a:off x="450000" y="450000"/>
            <a:ext cx="9018000" cy="276999"/>
            <a:chOff x="450000" y="450000"/>
            <a:chExt cx="9018000" cy="276999"/>
          </a:xfrm>
        </p:grpSpPr>
        <p:sp>
          <p:nvSpPr>
            <p:cNvPr id="2698" name="Google Shape;2698;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1.4. Lập chỉ mục và cắt NumPy</a:t>
              </a:r>
              <a:endParaRPr sz="1800">
                <a:solidFill>
                  <a:srgbClr val="FFFFFF"/>
                </a:solidFill>
                <a:latin typeface="Arial"/>
                <a:ea typeface="Arial"/>
                <a:cs typeface="Arial"/>
                <a:sym typeface="Arial"/>
              </a:endParaRPr>
            </a:p>
          </p:txBody>
        </p:sp>
        <p:sp>
          <p:nvSpPr>
            <p:cNvPr id="2699" name="Google Shape;2699;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700" name="Google Shape;2700;p137"/>
          <p:cNvGrpSpPr/>
          <p:nvPr/>
        </p:nvGrpSpPr>
        <p:grpSpPr>
          <a:xfrm>
            <a:off x="558924" y="2060848"/>
            <a:ext cx="8782051" cy="2232248"/>
            <a:chOff x="558924" y="2204864"/>
            <a:chExt cx="8782051" cy="2232248"/>
          </a:xfrm>
        </p:grpSpPr>
        <p:sp>
          <p:nvSpPr>
            <p:cNvPr id="2701" name="Google Shape;2701;p137"/>
            <p:cNvSpPr/>
            <p:nvPr/>
          </p:nvSpPr>
          <p:spPr>
            <a:xfrm>
              <a:off x="558924" y="2204864"/>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02" name="Google Shape;2702;p137"/>
            <p:cNvPicPr preferRelativeResize="0"/>
            <p:nvPr/>
          </p:nvPicPr>
          <p:blipFill rotWithShape="1">
            <a:blip r:embed="rId3">
              <a:alphaModFix/>
            </a:blip>
            <a:srcRect b="0" l="1855" r="16759" t="0"/>
            <a:stretch/>
          </p:blipFill>
          <p:spPr>
            <a:xfrm>
              <a:off x="657225" y="2269735"/>
              <a:ext cx="8683750" cy="2102240"/>
            </a:xfrm>
            <a:prstGeom prst="rect">
              <a:avLst/>
            </a:prstGeom>
            <a:noFill/>
            <a:ln>
              <a:noFill/>
            </a:ln>
          </p:spPr>
        </p:pic>
      </p:grpSp>
      <p:pic>
        <p:nvPicPr>
          <p:cNvPr id="2703" name="Google Shape;2703;p137"/>
          <p:cNvPicPr preferRelativeResize="0"/>
          <p:nvPr/>
        </p:nvPicPr>
        <p:blipFill rotWithShape="1">
          <a:blip r:embed="rId4">
            <a:alphaModFix/>
          </a:blip>
          <a:srcRect b="0" l="0" r="0" t="0"/>
          <a:stretch/>
        </p:blipFill>
        <p:spPr>
          <a:xfrm>
            <a:off x="1316161" y="4545682"/>
            <a:ext cx="7267575" cy="971550"/>
          </a:xfrm>
          <a:prstGeom prst="rect">
            <a:avLst/>
          </a:prstGeom>
          <a:noFill/>
          <a:ln>
            <a:noFill/>
          </a:ln>
        </p:spPr>
      </p:pic>
      <p:grpSp>
        <p:nvGrpSpPr>
          <p:cNvPr id="2704" name="Google Shape;2704;p137"/>
          <p:cNvGrpSpPr/>
          <p:nvPr/>
        </p:nvGrpSpPr>
        <p:grpSpPr>
          <a:xfrm>
            <a:off x="580388" y="1413381"/>
            <a:ext cx="8887612" cy="599957"/>
            <a:chOff x="580388" y="1413381"/>
            <a:chExt cx="8887612" cy="599957"/>
          </a:xfrm>
        </p:grpSpPr>
        <p:sp>
          <p:nvSpPr>
            <p:cNvPr id="2705" name="Google Shape;2705;p13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ưa thích</a:t>
              </a:r>
              <a:endParaRPr sz="1400">
                <a:solidFill>
                  <a:schemeClr val="dk1"/>
                </a:solidFill>
                <a:latin typeface="Arial"/>
                <a:ea typeface="Arial"/>
                <a:cs typeface="Arial"/>
                <a:sym typeface="Arial"/>
              </a:endParaRPr>
            </a:p>
          </p:txBody>
        </p:sp>
        <p:sp>
          <p:nvSpPr>
            <p:cNvPr id="2706" name="Google Shape;2706;p13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cũng có thể thu được bằng cách kết hợp hai điều kiện.</a:t>
              </a:r>
              <a:endParaRPr sz="1300">
                <a:solidFill>
                  <a:srgbClr val="262626"/>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grpSp>
        <p:nvGrpSpPr>
          <p:cNvPr id="2712" name="Google Shape;2712;p138"/>
          <p:cNvGrpSpPr/>
          <p:nvPr/>
        </p:nvGrpSpPr>
        <p:grpSpPr>
          <a:xfrm>
            <a:off x="989683" y="2748696"/>
            <a:ext cx="8354217" cy="3244020"/>
            <a:chOff x="989683" y="2748696"/>
            <a:chExt cx="8354217" cy="3244020"/>
          </a:xfrm>
        </p:grpSpPr>
        <p:sp>
          <p:nvSpPr>
            <p:cNvPr id="2713" name="Google Shape;2713;p138"/>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Cấu trúc dữ liệu mảng NumPy cho hiệu suất tính toán tối ưu</a:t>
              </a:r>
              <a:endParaRPr b="0" i="0" sz="3400" u="none" cap="none" strike="noStrike">
                <a:solidFill>
                  <a:srgbClr val="000000"/>
                </a:solidFill>
                <a:latin typeface="Arial"/>
                <a:ea typeface="Arial"/>
                <a:cs typeface="Arial"/>
                <a:sym typeface="Arial"/>
              </a:endParaRPr>
            </a:p>
          </p:txBody>
        </p:sp>
        <p:sp>
          <p:nvSpPr>
            <p:cNvPr id="2714" name="Google Shape;2714;p13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1. </a:t>
              </a:r>
              <a:endParaRPr b="0" i="0" sz="5398" u="none" cap="none" strike="noStrike">
                <a:solidFill>
                  <a:srgbClr val="7F7F7F"/>
                </a:solidFill>
                <a:latin typeface="Arial"/>
                <a:ea typeface="Arial"/>
                <a:cs typeface="Arial"/>
                <a:sym typeface="Arial"/>
              </a:endParaRPr>
            </a:p>
          </p:txBody>
        </p:sp>
        <p:grpSp>
          <p:nvGrpSpPr>
            <p:cNvPr id="2715" name="Google Shape;2715;p138"/>
            <p:cNvGrpSpPr/>
            <p:nvPr/>
          </p:nvGrpSpPr>
          <p:grpSpPr>
            <a:xfrm>
              <a:off x="1025537" y="4628753"/>
              <a:ext cx="7851751" cy="1363963"/>
              <a:chOff x="1025537" y="4609703"/>
              <a:chExt cx="7851751" cy="1363963"/>
            </a:xfrm>
          </p:grpSpPr>
          <p:sp>
            <p:nvSpPr>
              <p:cNvPr id="2716" name="Google Shape;2716;p138"/>
              <p:cNvSpPr/>
              <p:nvPr/>
            </p:nvSpPr>
            <p:spPr>
              <a:xfrm>
                <a:off x="1025537" y="4609703"/>
                <a:ext cx="3666419" cy="136396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Khái niệm cơ bản về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Hoạt động mảng NumPy</a:t>
                </a:r>
                <a:endParaRPr sz="1799">
                  <a:solidFill>
                    <a:srgbClr val="A5A5A5"/>
                  </a:solidFill>
                  <a:latin typeface="Arial"/>
                  <a:ea typeface="Arial"/>
                  <a:cs typeface="Arial"/>
                  <a:sym typeface="Arial"/>
                </a:endParaRPr>
              </a:p>
            </p:txBody>
          </p:sp>
          <p:sp>
            <p:nvSpPr>
              <p:cNvPr id="2717" name="Google Shape;2717;p138"/>
              <p:cNvSpPr/>
              <p:nvPr/>
            </p:nvSpPr>
            <p:spPr>
              <a:xfrm>
                <a:off x="4691956" y="4609703"/>
                <a:ext cx="4185332" cy="681982"/>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1.4. Lập chỉ mục và cắt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1.5. Chuyển vị mảng và hoán đổi trục</a:t>
                </a:r>
                <a:endParaRPr sz="1800">
                  <a:solidFill>
                    <a:srgbClr val="3F3F3F"/>
                  </a:solidFill>
                  <a:latin typeface="Arial"/>
                  <a:ea typeface="Arial"/>
                  <a:cs typeface="Arial"/>
                  <a:sym typeface="Arial"/>
                </a:endParaRPr>
              </a:p>
            </p:txBody>
          </p:sp>
        </p:gr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grpSp>
        <p:nvGrpSpPr>
          <p:cNvPr id="2723" name="Google Shape;2723;p139"/>
          <p:cNvGrpSpPr/>
          <p:nvPr/>
        </p:nvGrpSpPr>
        <p:grpSpPr>
          <a:xfrm>
            <a:off x="450000" y="450000"/>
            <a:ext cx="9018000" cy="276999"/>
            <a:chOff x="450000" y="450000"/>
            <a:chExt cx="9018000" cy="276999"/>
          </a:xfrm>
        </p:grpSpPr>
        <p:sp>
          <p:nvSpPr>
            <p:cNvPr id="2724" name="Google Shape;2724;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25" name="Google Shape;2725;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2726" name="Google Shape;2726;p1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vị mảng</a:t>
            </a:r>
            <a:endParaRPr sz="2400">
              <a:solidFill>
                <a:srgbClr val="0C0C0C"/>
              </a:solidFill>
              <a:latin typeface="Arial"/>
              <a:ea typeface="Arial"/>
              <a:cs typeface="Arial"/>
              <a:sym typeface="Arial"/>
            </a:endParaRPr>
          </a:p>
        </p:txBody>
      </p:sp>
      <p:grpSp>
        <p:nvGrpSpPr>
          <p:cNvPr id="2727" name="Google Shape;2727;p139"/>
          <p:cNvGrpSpPr/>
          <p:nvPr/>
        </p:nvGrpSpPr>
        <p:grpSpPr>
          <a:xfrm>
            <a:off x="557644" y="2420888"/>
            <a:ext cx="8782050" cy="1038541"/>
            <a:chOff x="557644" y="2479101"/>
            <a:chExt cx="8782050" cy="1038541"/>
          </a:xfrm>
        </p:grpSpPr>
        <p:sp>
          <p:nvSpPr>
            <p:cNvPr id="2728" name="Google Shape;2728;p139"/>
            <p:cNvSpPr/>
            <p:nvPr/>
          </p:nvSpPr>
          <p:spPr>
            <a:xfrm>
              <a:off x="557644" y="2479101"/>
              <a:ext cx="8782050" cy="10385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pic>
          <p:nvPicPr>
            <p:cNvPr id="2729" name="Google Shape;2729;p139"/>
            <p:cNvPicPr preferRelativeResize="0"/>
            <p:nvPr/>
          </p:nvPicPr>
          <p:blipFill rotWithShape="1">
            <a:blip r:embed="rId3">
              <a:alphaModFix/>
            </a:blip>
            <a:srcRect b="0" l="2229" r="16488" t="0"/>
            <a:stretch/>
          </p:blipFill>
          <p:spPr>
            <a:xfrm>
              <a:off x="606490" y="2510438"/>
              <a:ext cx="8733204" cy="990569"/>
            </a:xfrm>
            <a:prstGeom prst="rect">
              <a:avLst/>
            </a:prstGeom>
            <a:noFill/>
            <a:ln>
              <a:noFill/>
            </a:ln>
          </p:spPr>
        </p:pic>
      </p:grpSp>
      <p:sp>
        <p:nvSpPr>
          <p:cNvPr id="2730" name="Google Shape;2730;p139"/>
          <p:cNvSpPr/>
          <p:nvPr/>
        </p:nvSpPr>
        <p:spPr>
          <a:xfrm>
            <a:off x="580388" y="1879997"/>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 là một hàm đặc biệt trả về một dạng xem trong đó hình dạng của dữ liệu đã thay đổi mà không cần sao chép dữ liệu. ndarray có một phương thức transpons và một thuộc tính đặc biệt có tên là T.</a:t>
            </a:r>
            <a:endParaRPr sz="1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14"/>
          <p:cNvGrpSpPr/>
          <p:nvPr/>
        </p:nvGrpSpPr>
        <p:grpSpPr>
          <a:xfrm>
            <a:off x="450000" y="450000"/>
            <a:ext cx="9018000" cy="276999"/>
            <a:chOff x="450000" y="450000"/>
            <a:chExt cx="9018000" cy="276999"/>
          </a:xfrm>
        </p:grpSpPr>
        <p:sp>
          <p:nvSpPr>
            <p:cNvPr id="379" name="Google Shape;379;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380" name="Google Shape;380;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81" name="Google Shape;381;p14"/>
          <p:cNvSpPr/>
          <p:nvPr/>
        </p:nvSpPr>
        <p:spPr>
          <a:xfrm>
            <a:off x="702940" y="1700808"/>
            <a:ext cx="8632825"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dữ liệu được lưu trữ ở một vị trí liền kề, địa chỉ của bộ nhớ có thể được truy cập bằng một chỉ mục và dữ liệu có thể được chọn ngẫu nhiên để truy cập vào vị trí mong muốn của dữ liệu. Đây là hình ảnh trong đó dữ liệu tiếp cận màu đỏ trong căn phòng thứ ba (chúng tôi sẽ diễn đạt khái niệm về một biến, chủ yếu lưu trữ một giá trị, dưới dạng một căn phòng) và tiếp cận căn phòng màu xanh. Có thể truy cập ngẫu nhiên thông qua chỉ mục.</a:t>
            </a:r>
            <a:endParaRPr sz="1300">
              <a:solidFill>
                <a:srgbClr val="262626"/>
              </a:solidFill>
              <a:latin typeface="Arial"/>
              <a:ea typeface="Arial"/>
              <a:cs typeface="Arial"/>
              <a:sym typeface="Arial"/>
            </a:endParaRPr>
          </a:p>
        </p:txBody>
      </p:sp>
      <p:grpSp>
        <p:nvGrpSpPr>
          <p:cNvPr id="382" name="Google Shape;382;p14"/>
          <p:cNvGrpSpPr/>
          <p:nvPr/>
        </p:nvGrpSpPr>
        <p:grpSpPr>
          <a:xfrm>
            <a:off x="3128416" y="2761074"/>
            <a:ext cx="3263156" cy="3404230"/>
            <a:chOff x="3128416" y="2735313"/>
            <a:chExt cx="3263156" cy="3476702"/>
          </a:xfrm>
        </p:grpSpPr>
        <p:sp>
          <p:nvSpPr>
            <p:cNvPr id="383" name="Google Shape;383;p14"/>
            <p:cNvSpPr/>
            <p:nvPr/>
          </p:nvSpPr>
          <p:spPr>
            <a:xfrm>
              <a:off x="3650240" y="3030106"/>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384" name="Google Shape;384;p14"/>
            <p:cNvSpPr/>
            <p:nvPr/>
          </p:nvSpPr>
          <p:spPr>
            <a:xfrm>
              <a:off x="4588858" y="3030106"/>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385" name="Google Shape;385;p14"/>
            <p:cNvSpPr/>
            <p:nvPr/>
          </p:nvSpPr>
          <p:spPr>
            <a:xfrm>
              <a:off x="5527476" y="3030106"/>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386" name="Google Shape;386;p14"/>
            <p:cNvSpPr/>
            <p:nvPr/>
          </p:nvSpPr>
          <p:spPr>
            <a:xfrm>
              <a:off x="3917762" y="2735313"/>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387" name="Google Shape;387;p14"/>
            <p:cNvSpPr/>
            <p:nvPr/>
          </p:nvSpPr>
          <p:spPr>
            <a:xfrm>
              <a:off x="4863625" y="2735313"/>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388" name="Google Shape;388;p14"/>
            <p:cNvSpPr/>
            <p:nvPr/>
          </p:nvSpPr>
          <p:spPr>
            <a:xfrm>
              <a:off x="5768503" y="2735313"/>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389" name="Google Shape;389;p14"/>
            <p:cNvSpPr/>
            <p:nvPr/>
          </p:nvSpPr>
          <p:spPr>
            <a:xfrm>
              <a:off x="3650240" y="4365104"/>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390" name="Google Shape;390;p14"/>
            <p:cNvSpPr/>
            <p:nvPr/>
          </p:nvSpPr>
          <p:spPr>
            <a:xfrm>
              <a:off x="4588858" y="4365104"/>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391" name="Google Shape;391;p14"/>
            <p:cNvSpPr/>
            <p:nvPr/>
          </p:nvSpPr>
          <p:spPr>
            <a:xfrm>
              <a:off x="5527476" y="4365104"/>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392" name="Google Shape;392;p14"/>
            <p:cNvSpPr/>
            <p:nvPr/>
          </p:nvSpPr>
          <p:spPr>
            <a:xfrm>
              <a:off x="3917762" y="4070311"/>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393" name="Google Shape;393;p14"/>
            <p:cNvSpPr/>
            <p:nvPr/>
          </p:nvSpPr>
          <p:spPr>
            <a:xfrm>
              <a:off x="4863625" y="4070311"/>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394" name="Google Shape;394;p14"/>
            <p:cNvSpPr/>
            <p:nvPr/>
          </p:nvSpPr>
          <p:spPr>
            <a:xfrm>
              <a:off x="5768503" y="4070311"/>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a[2]</a:t>
              </a:r>
              <a:endParaRPr b="1" sz="1200">
                <a:solidFill>
                  <a:srgbClr val="C00000"/>
                </a:solidFill>
                <a:latin typeface="Arial"/>
                <a:ea typeface="Arial"/>
                <a:cs typeface="Arial"/>
                <a:sym typeface="Arial"/>
              </a:endParaRPr>
            </a:p>
          </p:txBody>
        </p:sp>
        <p:sp>
          <p:nvSpPr>
            <p:cNvPr id="395" name="Google Shape;395;p14"/>
            <p:cNvSpPr/>
            <p:nvPr/>
          </p:nvSpPr>
          <p:spPr>
            <a:xfrm>
              <a:off x="3650240" y="512246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396" name="Google Shape;396;p14"/>
            <p:cNvSpPr/>
            <p:nvPr/>
          </p:nvSpPr>
          <p:spPr>
            <a:xfrm>
              <a:off x="4588858" y="512246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397" name="Google Shape;397;p14"/>
            <p:cNvSpPr/>
            <p:nvPr/>
          </p:nvSpPr>
          <p:spPr>
            <a:xfrm>
              <a:off x="5527476" y="512246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398" name="Google Shape;398;p14"/>
            <p:cNvSpPr/>
            <p:nvPr/>
          </p:nvSpPr>
          <p:spPr>
            <a:xfrm>
              <a:off x="3917762" y="4827670"/>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a[0]</a:t>
              </a:r>
              <a:endParaRPr b="1" sz="1200">
                <a:solidFill>
                  <a:srgbClr val="C00000"/>
                </a:solidFill>
                <a:latin typeface="Arial"/>
                <a:ea typeface="Arial"/>
                <a:cs typeface="Arial"/>
                <a:sym typeface="Arial"/>
              </a:endParaRPr>
            </a:p>
          </p:txBody>
        </p:sp>
        <p:sp>
          <p:nvSpPr>
            <p:cNvPr id="399" name="Google Shape;399;p14"/>
            <p:cNvSpPr/>
            <p:nvPr/>
          </p:nvSpPr>
          <p:spPr>
            <a:xfrm>
              <a:off x="4863625" y="4827670"/>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00" name="Google Shape;400;p14"/>
            <p:cNvSpPr/>
            <p:nvPr/>
          </p:nvSpPr>
          <p:spPr>
            <a:xfrm>
              <a:off x="5768503" y="4827670"/>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01" name="Google Shape;401;p14"/>
            <p:cNvSpPr/>
            <p:nvPr/>
          </p:nvSpPr>
          <p:spPr>
            <a:xfrm>
              <a:off x="3650240" y="5879822"/>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02" name="Google Shape;402;p14"/>
            <p:cNvSpPr/>
            <p:nvPr/>
          </p:nvSpPr>
          <p:spPr>
            <a:xfrm>
              <a:off x="4588858" y="5879822"/>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403" name="Google Shape;403;p14"/>
            <p:cNvSpPr/>
            <p:nvPr/>
          </p:nvSpPr>
          <p:spPr>
            <a:xfrm>
              <a:off x="5527476" y="5879822"/>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04" name="Google Shape;404;p14"/>
            <p:cNvSpPr/>
            <p:nvPr/>
          </p:nvSpPr>
          <p:spPr>
            <a:xfrm>
              <a:off x="3917762" y="5585029"/>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05" name="Google Shape;405;p14"/>
            <p:cNvSpPr/>
            <p:nvPr/>
          </p:nvSpPr>
          <p:spPr>
            <a:xfrm>
              <a:off x="4863625" y="5585029"/>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a[1]</a:t>
              </a:r>
              <a:endParaRPr b="1" sz="1200">
                <a:solidFill>
                  <a:srgbClr val="C00000"/>
                </a:solidFill>
                <a:latin typeface="Arial"/>
                <a:ea typeface="Arial"/>
                <a:cs typeface="Arial"/>
                <a:sym typeface="Arial"/>
              </a:endParaRPr>
            </a:p>
          </p:txBody>
        </p:sp>
        <p:sp>
          <p:nvSpPr>
            <p:cNvPr id="406" name="Google Shape;406;p14"/>
            <p:cNvSpPr/>
            <p:nvPr/>
          </p:nvSpPr>
          <p:spPr>
            <a:xfrm>
              <a:off x="5768503" y="5585029"/>
              <a:ext cx="272042" cy="188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07" name="Google Shape;407;p14"/>
            <p:cNvSpPr/>
            <p:nvPr/>
          </p:nvSpPr>
          <p:spPr>
            <a:xfrm>
              <a:off x="3128416" y="3586238"/>
              <a:ext cx="1578691" cy="367324"/>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Truy cập ngẫu nhiên</a:t>
              </a:r>
              <a:endParaRPr sz="1200">
                <a:solidFill>
                  <a:schemeClr val="dk1"/>
                </a:solidFill>
                <a:latin typeface="Arial"/>
                <a:ea typeface="Arial"/>
                <a:cs typeface="Arial"/>
                <a:sym typeface="Arial"/>
              </a:endParaRPr>
            </a:p>
          </p:txBody>
        </p:sp>
        <p:sp>
          <p:nvSpPr>
            <p:cNvPr id="408" name="Google Shape;408;p14"/>
            <p:cNvSpPr/>
            <p:nvPr/>
          </p:nvSpPr>
          <p:spPr>
            <a:xfrm>
              <a:off x="5561554" y="4395360"/>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09" name="Google Shape;409;p14"/>
            <p:cNvSpPr/>
            <p:nvPr/>
          </p:nvSpPr>
          <p:spPr>
            <a:xfrm>
              <a:off x="3684912" y="5153956"/>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10" name="Google Shape;410;p14"/>
            <p:cNvSpPr/>
            <p:nvPr/>
          </p:nvSpPr>
          <p:spPr>
            <a:xfrm>
              <a:off x="4620684" y="5907505"/>
              <a:ext cx="797336"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sp>
        <p:nvSpPr>
          <p:cNvPr id="411" name="Google Shape;411;p1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trữ và truy cập dữ liệu trong một mảng (2/2)</a:t>
            </a:r>
            <a:endParaRPr sz="1400">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grpSp>
        <p:nvGrpSpPr>
          <p:cNvPr id="2736" name="Google Shape;2736;p140"/>
          <p:cNvGrpSpPr/>
          <p:nvPr/>
        </p:nvGrpSpPr>
        <p:grpSpPr>
          <a:xfrm>
            <a:off x="450000" y="450000"/>
            <a:ext cx="9018000" cy="276999"/>
            <a:chOff x="450000" y="450000"/>
            <a:chExt cx="9018000" cy="276999"/>
          </a:xfrm>
        </p:grpSpPr>
        <p:sp>
          <p:nvSpPr>
            <p:cNvPr id="2737" name="Google Shape;2737;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38" name="Google Shape;2738;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739" name="Google Shape;2739;p140"/>
          <p:cNvGrpSpPr/>
          <p:nvPr/>
        </p:nvGrpSpPr>
        <p:grpSpPr>
          <a:xfrm>
            <a:off x="558924" y="2244013"/>
            <a:ext cx="8782050" cy="4083969"/>
            <a:chOff x="558924" y="2204864"/>
            <a:chExt cx="8782050" cy="4083969"/>
          </a:xfrm>
        </p:grpSpPr>
        <p:sp>
          <p:nvSpPr>
            <p:cNvPr id="2740" name="Google Shape;2740;p140"/>
            <p:cNvSpPr/>
            <p:nvPr/>
          </p:nvSpPr>
          <p:spPr>
            <a:xfrm>
              <a:off x="558924" y="2204864"/>
              <a:ext cx="8782050" cy="40839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41" name="Google Shape;2741;p140"/>
            <p:cNvPicPr preferRelativeResize="0"/>
            <p:nvPr/>
          </p:nvPicPr>
          <p:blipFill rotWithShape="1">
            <a:blip r:embed="rId3">
              <a:alphaModFix/>
            </a:blip>
            <a:srcRect b="0" l="2428" r="10124" t="0"/>
            <a:stretch/>
          </p:blipFill>
          <p:spPr>
            <a:xfrm>
              <a:off x="681134" y="2236933"/>
              <a:ext cx="8659839" cy="4005306"/>
            </a:xfrm>
            <a:prstGeom prst="rect">
              <a:avLst/>
            </a:prstGeom>
            <a:noFill/>
            <a:ln>
              <a:noFill/>
            </a:ln>
          </p:spPr>
        </p:pic>
      </p:grpSp>
      <p:grpSp>
        <p:nvGrpSpPr>
          <p:cNvPr id="2742" name="Google Shape;2742;p140"/>
          <p:cNvGrpSpPr/>
          <p:nvPr/>
        </p:nvGrpSpPr>
        <p:grpSpPr>
          <a:xfrm>
            <a:off x="580388" y="1413381"/>
            <a:ext cx="8887612" cy="1000067"/>
            <a:chOff x="580388" y="1413381"/>
            <a:chExt cx="8887612" cy="1000067"/>
          </a:xfrm>
        </p:grpSpPr>
        <p:sp>
          <p:nvSpPr>
            <p:cNvPr id="2743" name="Google Shape;2743;p14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744" name="Google Shape;2744;p140"/>
            <p:cNvSpPr/>
            <p:nvPr/>
          </p:nvSpPr>
          <p:spPr>
            <a:xfrm>
              <a:off x="711201" y="1667877"/>
              <a:ext cx="863282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Hoán vị có thể thay đổi thứ tự chiều của ndarray. T có thể được sử dụng để đảo ngược thứ tự của tất cả các kích thước bằng chuyển vị. Đây cũng là một chức năng được sử dụng thường xuyên, vì vậy nó đã được tạo thành một chức năng phím tắt.</a:t>
              </a:r>
              <a:endParaRPr sz="1300">
                <a:solidFill>
                  <a:srgbClr val="262626"/>
                </a:solidFill>
                <a:latin typeface="Arial"/>
                <a:ea typeface="Arial"/>
                <a:cs typeface="Arial"/>
                <a:sym typeface="Aria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grpSp>
        <p:nvGrpSpPr>
          <p:cNvPr id="2755" name="Google Shape;2755;p141"/>
          <p:cNvGrpSpPr/>
          <p:nvPr/>
        </p:nvGrpSpPr>
        <p:grpSpPr>
          <a:xfrm>
            <a:off x="450000" y="450000"/>
            <a:ext cx="9018000" cy="276999"/>
            <a:chOff x="450000" y="450000"/>
            <a:chExt cx="9018000" cy="276999"/>
          </a:xfrm>
        </p:grpSpPr>
        <p:sp>
          <p:nvSpPr>
            <p:cNvPr id="2756" name="Google Shape;2756;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57" name="Google Shape;2757;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758" name="Google Shape;2758;p141"/>
          <p:cNvGrpSpPr/>
          <p:nvPr/>
        </p:nvGrpSpPr>
        <p:grpSpPr>
          <a:xfrm>
            <a:off x="558924" y="3076455"/>
            <a:ext cx="8782050" cy="3158250"/>
            <a:chOff x="558924" y="3057793"/>
            <a:chExt cx="8782050" cy="3158250"/>
          </a:xfrm>
        </p:grpSpPr>
        <p:sp>
          <p:nvSpPr>
            <p:cNvPr id="2759" name="Google Shape;2759;p141"/>
            <p:cNvSpPr/>
            <p:nvPr/>
          </p:nvSpPr>
          <p:spPr>
            <a:xfrm>
              <a:off x="558924" y="3057793"/>
              <a:ext cx="8782050" cy="3158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60" name="Google Shape;2760;p141"/>
            <p:cNvPicPr preferRelativeResize="0"/>
            <p:nvPr/>
          </p:nvPicPr>
          <p:blipFill rotWithShape="1">
            <a:blip r:embed="rId3">
              <a:alphaModFix/>
            </a:blip>
            <a:srcRect b="0" l="1425" r="14281" t="0"/>
            <a:stretch/>
          </p:blipFill>
          <p:spPr>
            <a:xfrm>
              <a:off x="580571" y="3085784"/>
              <a:ext cx="8760403" cy="3025767"/>
            </a:xfrm>
            <a:prstGeom prst="rect">
              <a:avLst/>
            </a:prstGeom>
            <a:noFill/>
            <a:ln>
              <a:noFill/>
            </a:ln>
          </p:spPr>
        </p:pic>
      </p:grpSp>
      <p:grpSp>
        <p:nvGrpSpPr>
          <p:cNvPr id="2761" name="Google Shape;2761;p141"/>
          <p:cNvGrpSpPr/>
          <p:nvPr/>
        </p:nvGrpSpPr>
        <p:grpSpPr>
          <a:xfrm>
            <a:off x="580388" y="1413381"/>
            <a:ext cx="8887612" cy="1405306"/>
            <a:chOff x="580388" y="1413381"/>
            <a:chExt cx="8887612" cy="1405306"/>
          </a:xfrm>
        </p:grpSpPr>
        <p:sp>
          <p:nvSpPr>
            <p:cNvPr id="2762" name="Google Shape;2762;p14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763" name="Google Shape;2763;p141"/>
            <p:cNvSpPr/>
            <p:nvPr/>
          </p:nvSpPr>
          <p:spPr>
            <a:xfrm>
              <a:off x="711201" y="1667877"/>
              <a:ext cx="8632824"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Đại số tuyến tính, chẳng hạn như phép nhân, phép chia, định thức và ma trận vuông của ma trận, là một phần quan trọng của thư viện xử lý mảng.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Nhân hai mảng hai chiều với toán tử * sẽ ra tích của từng phần tử tương ứng, không phải phép nhân của ma trận.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Phép nhân ma trận được tính bằng hàm dấu chấm trong không gian tên NumPy cũng như phương thức mảng.</a:t>
              </a:r>
              <a:endParaRPr sz="1300">
                <a:solidFill>
                  <a:srgbClr val="262626"/>
                </a:solidFill>
                <a:latin typeface="Arial"/>
                <a:ea typeface="Arial"/>
                <a:cs typeface="Arial"/>
                <a:sym typeface="Arial"/>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grpSp>
        <p:nvGrpSpPr>
          <p:cNvPr id="2769" name="Google Shape;2769;p142"/>
          <p:cNvGrpSpPr/>
          <p:nvPr/>
        </p:nvGrpSpPr>
        <p:grpSpPr>
          <a:xfrm>
            <a:off x="450000" y="450000"/>
            <a:ext cx="9018000" cy="276999"/>
            <a:chOff x="450000" y="450000"/>
            <a:chExt cx="9018000" cy="276999"/>
          </a:xfrm>
        </p:grpSpPr>
        <p:sp>
          <p:nvSpPr>
            <p:cNvPr id="2770" name="Google Shape;2770;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71" name="Google Shape;2771;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772" name="Google Shape;2772;p142"/>
          <p:cNvGrpSpPr/>
          <p:nvPr/>
        </p:nvGrpSpPr>
        <p:grpSpPr>
          <a:xfrm>
            <a:off x="558924" y="2060848"/>
            <a:ext cx="8782050" cy="1076875"/>
            <a:chOff x="558924" y="2132856"/>
            <a:chExt cx="8782050" cy="1076875"/>
          </a:xfrm>
        </p:grpSpPr>
        <p:sp>
          <p:nvSpPr>
            <p:cNvPr id="2773" name="Google Shape;2773;p142"/>
            <p:cNvSpPr/>
            <p:nvPr/>
          </p:nvSpPr>
          <p:spPr>
            <a:xfrm>
              <a:off x="558924" y="2132856"/>
              <a:ext cx="8782050" cy="10768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74" name="Google Shape;2774;p142"/>
            <p:cNvPicPr preferRelativeResize="0"/>
            <p:nvPr/>
          </p:nvPicPr>
          <p:blipFill rotWithShape="1">
            <a:blip r:embed="rId3">
              <a:alphaModFix/>
            </a:blip>
            <a:srcRect b="0" l="1369" r="15546" t="0"/>
            <a:stretch/>
          </p:blipFill>
          <p:spPr>
            <a:xfrm>
              <a:off x="595029" y="2183566"/>
              <a:ext cx="8745945" cy="923528"/>
            </a:xfrm>
            <a:prstGeom prst="rect">
              <a:avLst/>
            </a:prstGeom>
            <a:noFill/>
            <a:ln>
              <a:noFill/>
            </a:ln>
          </p:spPr>
        </p:pic>
      </p:grpSp>
      <p:grpSp>
        <p:nvGrpSpPr>
          <p:cNvPr id="2775" name="Google Shape;2775;p142"/>
          <p:cNvGrpSpPr/>
          <p:nvPr/>
        </p:nvGrpSpPr>
        <p:grpSpPr>
          <a:xfrm>
            <a:off x="580388" y="1413381"/>
            <a:ext cx="8887612" cy="599957"/>
            <a:chOff x="580388" y="1413381"/>
            <a:chExt cx="8887612" cy="599957"/>
          </a:xfrm>
        </p:grpSpPr>
        <p:sp>
          <p:nvSpPr>
            <p:cNvPr id="2776" name="Google Shape;2776;p14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777" name="Google Shape;2777;p14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thường được sử dụng trong tính toán ma trận và np.dot cũng được sử dụng để tìm phần bên trong của ma trận.</a:t>
              </a:r>
              <a:endParaRPr sz="1300">
                <a:solidFill>
                  <a:srgbClr val="262626"/>
                </a:solidFill>
                <a:latin typeface="Arial"/>
                <a:ea typeface="Arial"/>
                <a:cs typeface="Arial"/>
                <a:sym typeface="Arial"/>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grpSp>
        <p:nvGrpSpPr>
          <p:cNvPr id="2783" name="Google Shape;2783;p143"/>
          <p:cNvGrpSpPr/>
          <p:nvPr/>
        </p:nvGrpSpPr>
        <p:grpSpPr>
          <a:xfrm>
            <a:off x="450000" y="450000"/>
            <a:ext cx="9018000" cy="276999"/>
            <a:chOff x="450000" y="450000"/>
            <a:chExt cx="9018000" cy="276999"/>
          </a:xfrm>
        </p:grpSpPr>
        <p:sp>
          <p:nvSpPr>
            <p:cNvPr id="2784" name="Google Shape;2784;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85" name="Google Shape;2785;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786" name="Google Shape;2786;p143"/>
          <p:cNvGrpSpPr/>
          <p:nvPr/>
        </p:nvGrpSpPr>
        <p:grpSpPr>
          <a:xfrm>
            <a:off x="343762" y="2046269"/>
            <a:ext cx="8997212" cy="4328548"/>
            <a:chOff x="343762" y="2046269"/>
            <a:chExt cx="8997212" cy="4328548"/>
          </a:xfrm>
        </p:grpSpPr>
        <p:sp>
          <p:nvSpPr>
            <p:cNvPr id="2787" name="Google Shape;2787;p143"/>
            <p:cNvSpPr/>
            <p:nvPr/>
          </p:nvSpPr>
          <p:spPr>
            <a:xfrm>
              <a:off x="558924" y="2046269"/>
              <a:ext cx="8782050" cy="42612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88" name="Google Shape;2788;p143"/>
            <p:cNvPicPr preferRelativeResize="0"/>
            <p:nvPr/>
          </p:nvPicPr>
          <p:blipFill rotWithShape="1">
            <a:blip r:embed="rId3">
              <a:alphaModFix/>
            </a:blip>
            <a:srcRect b="0" l="0" r="14280" t="0"/>
            <a:stretch/>
          </p:blipFill>
          <p:spPr>
            <a:xfrm>
              <a:off x="343762" y="2214894"/>
              <a:ext cx="8695085" cy="4159923"/>
            </a:xfrm>
            <a:prstGeom prst="rect">
              <a:avLst/>
            </a:prstGeom>
            <a:noFill/>
            <a:ln>
              <a:noFill/>
            </a:ln>
          </p:spPr>
        </p:pic>
      </p:grpSp>
      <p:grpSp>
        <p:nvGrpSpPr>
          <p:cNvPr id="2789" name="Google Shape;2789;p143"/>
          <p:cNvGrpSpPr/>
          <p:nvPr/>
        </p:nvGrpSpPr>
        <p:grpSpPr>
          <a:xfrm>
            <a:off x="580388" y="1413381"/>
            <a:ext cx="8887612" cy="599957"/>
            <a:chOff x="580388" y="1413381"/>
            <a:chExt cx="8887612" cy="599957"/>
          </a:xfrm>
        </p:grpSpPr>
        <p:sp>
          <p:nvSpPr>
            <p:cNvPr id="2790" name="Google Shape;2790;p14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791" name="Google Shape;2791;p14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hãy định hình lại 3 hàng và 4 cột trong 2D thành 4 hàng và 3 cột.</a:t>
              </a: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grpSp>
        <p:nvGrpSpPr>
          <p:cNvPr id="2797" name="Google Shape;2797;p144"/>
          <p:cNvGrpSpPr/>
          <p:nvPr/>
        </p:nvGrpSpPr>
        <p:grpSpPr>
          <a:xfrm>
            <a:off x="450000" y="450000"/>
            <a:ext cx="9018000" cy="276999"/>
            <a:chOff x="450000" y="450000"/>
            <a:chExt cx="9018000" cy="276999"/>
          </a:xfrm>
        </p:grpSpPr>
        <p:sp>
          <p:nvSpPr>
            <p:cNvPr id="2798" name="Google Shape;2798;p1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799" name="Google Shape;2799;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800" name="Google Shape;2800;p144"/>
          <p:cNvGrpSpPr/>
          <p:nvPr/>
        </p:nvGrpSpPr>
        <p:grpSpPr>
          <a:xfrm>
            <a:off x="558924" y="4311712"/>
            <a:ext cx="8782050" cy="725791"/>
            <a:chOff x="557644" y="5085181"/>
            <a:chExt cx="8782050" cy="725791"/>
          </a:xfrm>
        </p:grpSpPr>
        <p:sp>
          <p:nvSpPr>
            <p:cNvPr id="2801" name="Google Shape;2801;p144"/>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802" name="Google Shape;2802;p14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803" name="Google Shape;2803;p14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16</a:t>
              </a:r>
              <a:endParaRPr b="1" sz="1300">
                <a:solidFill>
                  <a:srgbClr val="262626"/>
                </a:solidFill>
                <a:latin typeface="Arial"/>
                <a:ea typeface="Arial"/>
                <a:cs typeface="Arial"/>
                <a:sym typeface="Arial"/>
              </a:endParaRPr>
            </a:p>
          </p:txBody>
        </p:sp>
        <p:sp>
          <p:nvSpPr>
            <p:cNvPr id="2804" name="Google Shape;2804;p14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Trang thứ hai, hàng thứ hai, hàng thứ tư.</a:t>
              </a:r>
              <a:endParaRPr sz="1300">
                <a:solidFill>
                  <a:srgbClr val="262626"/>
                </a:solidFill>
                <a:latin typeface="Arial"/>
                <a:ea typeface="Arial"/>
                <a:cs typeface="Arial"/>
                <a:sym typeface="Arial"/>
              </a:endParaRPr>
            </a:p>
          </p:txBody>
        </p:sp>
      </p:grpSp>
      <p:grpSp>
        <p:nvGrpSpPr>
          <p:cNvPr id="2805" name="Google Shape;2805;p144"/>
          <p:cNvGrpSpPr/>
          <p:nvPr/>
        </p:nvGrpSpPr>
        <p:grpSpPr>
          <a:xfrm>
            <a:off x="558924" y="2405535"/>
            <a:ext cx="8782050" cy="1815553"/>
            <a:chOff x="558924" y="2405535"/>
            <a:chExt cx="8782050" cy="1815553"/>
          </a:xfrm>
        </p:grpSpPr>
        <p:sp>
          <p:nvSpPr>
            <p:cNvPr id="2806" name="Google Shape;2806;p144"/>
            <p:cNvSpPr/>
            <p:nvPr/>
          </p:nvSpPr>
          <p:spPr>
            <a:xfrm>
              <a:off x="558924" y="2405535"/>
              <a:ext cx="8782050" cy="18155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07" name="Google Shape;2807;p144"/>
            <p:cNvPicPr preferRelativeResize="0"/>
            <p:nvPr/>
          </p:nvPicPr>
          <p:blipFill rotWithShape="1">
            <a:blip r:embed="rId4">
              <a:alphaModFix/>
            </a:blip>
            <a:srcRect b="0" l="0" r="18609" t="0"/>
            <a:stretch/>
          </p:blipFill>
          <p:spPr>
            <a:xfrm>
              <a:off x="571242" y="2428540"/>
              <a:ext cx="8769732" cy="1658267"/>
            </a:xfrm>
            <a:prstGeom prst="rect">
              <a:avLst/>
            </a:prstGeom>
            <a:noFill/>
            <a:ln>
              <a:noFill/>
            </a:ln>
          </p:spPr>
        </p:pic>
        <p:sp>
          <p:nvSpPr>
            <p:cNvPr id="2808" name="Google Shape;2808;p144"/>
            <p:cNvSpPr/>
            <p:nvPr/>
          </p:nvSpPr>
          <p:spPr>
            <a:xfrm>
              <a:off x="4227274" y="2596953"/>
              <a:ext cx="1109835" cy="2022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09" name="Google Shape;2809;p144"/>
          <p:cNvGrpSpPr/>
          <p:nvPr/>
        </p:nvGrpSpPr>
        <p:grpSpPr>
          <a:xfrm>
            <a:off x="580388" y="1413381"/>
            <a:ext cx="8887612" cy="902604"/>
            <a:chOff x="580388" y="1413381"/>
            <a:chExt cx="8887612" cy="902604"/>
          </a:xfrm>
        </p:grpSpPr>
        <p:sp>
          <p:nvSpPr>
            <p:cNvPr id="2810" name="Google Shape;2810;p14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811" name="Google Shape;2811;p144"/>
            <p:cNvSpPr/>
            <p:nvPr/>
          </p:nvSpPr>
          <p:spPr>
            <a:xfrm>
              <a:off x="711201" y="1667877"/>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Lần này, hãy thử với mảng ba chiều.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trong một mảng ba chiều, phương thức hoán chuyển nhận số trục của bộ dữ liệu và thay thế nó.</a:t>
              </a:r>
              <a:endParaRPr sz="1300">
                <a:solidFill>
                  <a:srgbClr val="262626"/>
                </a:solidFill>
                <a:latin typeface="Arial"/>
                <a:ea typeface="Arial"/>
                <a:cs typeface="Arial"/>
                <a:sym typeface="Arial"/>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grpSp>
        <p:nvGrpSpPr>
          <p:cNvPr id="2817" name="Google Shape;2817;p145"/>
          <p:cNvGrpSpPr/>
          <p:nvPr/>
        </p:nvGrpSpPr>
        <p:grpSpPr>
          <a:xfrm>
            <a:off x="450000" y="450000"/>
            <a:ext cx="9018000" cy="276999"/>
            <a:chOff x="450000" y="450000"/>
            <a:chExt cx="9018000" cy="276999"/>
          </a:xfrm>
        </p:grpSpPr>
        <p:sp>
          <p:nvSpPr>
            <p:cNvPr id="2818" name="Google Shape;2818;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819" name="Google Shape;2819;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820" name="Google Shape;2820;p145"/>
          <p:cNvGrpSpPr/>
          <p:nvPr/>
        </p:nvGrpSpPr>
        <p:grpSpPr>
          <a:xfrm>
            <a:off x="558924" y="5583529"/>
            <a:ext cx="8782050" cy="725791"/>
            <a:chOff x="557644" y="5085181"/>
            <a:chExt cx="8782050" cy="725791"/>
          </a:xfrm>
        </p:grpSpPr>
        <p:sp>
          <p:nvSpPr>
            <p:cNvPr id="2821" name="Google Shape;2821;p145"/>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822" name="Google Shape;2822;p14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823" name="Google Shape;2823;p14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18</a:t>
              </a:r>
              <a:endParaRPr b="1" sz="1300">
                <a:solidFill>
                  <a:srgbClr val="262626"/>
                </a:solidFill>
                <a:latin typeface="Arial"/>
                <a:ea typeface="Arial"/>
                <a:cs typeface="Arial"/>
                <a:sym typeface="Arial"/>
              </a:endParaRPr>
            </a:p>
          </p:txBody>
        </p:sp>
        <p:sp>
          <p:nvSpPr>
            <p:cNvPr id="2824" name="Google Shape;2824;p14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Thứ tự của trục thứ nhất và trục thứ hai đã bị đảo ngược và trục cuối cùng vẫn giữ nguyên.</a:t>
              </a:r>
              <a:endParaRPr sz="1300">
                <a:solidFill>
                  <a:srgbClr val="262626"/>
                </a:solidFill>
                <a:latin typeface="Arial"/>
                <a:ea typeface="Arial"/>
                <a:cs typeface="Arial"/>
                <a:sym typeface="Arial"/>
              </a:endParaRPr>
            </a:p>
          </p:txBody>
        </p:sp>
      </p:grpSp>
      <p:grpSp>
        <p:nvGrpSpPr>
          <p:cNvPr id="2825" name="Google Shape;2825;p145"/>
          <p:cNvGrpSpPr/>
          <p:nvPr/>
        </p:nvGrpSpPr>
        <p:grpSpPr>
          <a:xfrm>
            <a:off x="558924" y="1770748"/>
            <a:ext cx="8782050" cy="3765961"/>
            <a:chOff x="558924" y="1770748"/>
            <a:chExt cx="8782050" cy="3765961"/>
          </a:xfrm>
        </p:grpSpPr>
        <p:sp>
          <p:nvSpPr>
            <p:cNvPr id="2826" name="Google Shape;2826;p145"/>
            <p:cNvSpPr/>
            <p:nvPr/>
          </p:nvSpPr>
          <p:spPr>
            <a:xfrm>
              <a:off x="558924" y="1770748"/>
              <a:ext cx="8782050" cy="37659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27" name="Google Shape;2827;p145"/>
            <p:cNvPicPr preferRelativeResize="0"/>
            <p:nvPr/>
          </p:nvPicPr>
          <p:blipFill rotWithShape="1">
            <a:blip r:embed="rId4">
              <a:alphaModFix/>
            </a:blip>
            <a:srcRect b="0" l="0" r="3061" t="0"/>
            <a:stretch/>
          </p:blipFill>
          <p:spPr>
            <a:xfrm>
              <a:off x="600215" y="1807029"/>
              <a:ext cx="8728457" cy="3688701"/>
            </a:xfrm>
            <a:prstGeom prst="rect">
              <a:avLst/>
            </a:prstGeom>
            <a:noFill/>
            <a:ln>
              <a:noFill/>
            </a:ln>
          </p:spPr>
        </p:pic>
      </p:grpSp>
      <p:sp>
        <p:nvSpPr>
          <p:cNvPr id="2828" name="Google Shape;2828;p14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grpSp>
        <p:nvGrpSpPr>
          <p:cNvPr id="2834" name="Google Shape;2834;p146"/>
          <p:cNvGrpSpPr/>
          <p:nvPr/>
        </p:nvGrpSpPr>
        <p:grpSpPr>
          <a:xfrm>
            <a:off x="450000" y="450000"/>
            <a:ext cx="9018000" cy="276999"/>
            <a:chOff x="450000" y="450000"/>
            <a:chExt cx="9018000" cy="276999"/>
          </a:xfrm>
        </p:grpSpPr>
        <p:sp>
          <p:nvSpPr>
            <p:cNvPr id="2835" name="Google Shape;2835;p1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836" name="Google Shape;2836;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837" name="Google Shape;2837;p146"/>
          <p:cNvGrpSpPr/>
          <p:nvPr/>
        </p:nvGrpSpPr>
        <p:grpSpPr>
          <a:xfrm>
            <a:off x="558924" y="2102888"/>
            <a:ext cx="8783125" cy="3943349"/>
            <a:chOff x="558924" y="2102888"/>
            <a:chExt cx="8783125" cy="3943349"/>
          </a:xfrm>
        </p:grpSpPr>
        <p:sp>
          <p:nvSpPr>
            <p:cNvPr id="2838" name="Google Shape;2838;p146"/>
            <p:cNvSpPr/>
            <p:nvPr/>
          </p:nvSpPr>
          <p:spPr>
            <a:xfrm>
              <a:off x="558924" y="2102888"/>
              <a:ext cx="8782050" cy="39433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39" name="Google Shape;2839;p146"/>
            <p:cNvPicPr preferRelativeResize="0"/>
            <p:nvPr/>
          </p:nvPicPr>
          <p:blipFill rotWithShape="1">
            <a:blip r:embed="rId3">
              <a:alphaModFix/>
            </a:blip>
            <a:srcRect b="0" l="0" r="14280" t="0"/>
            <a:stretch/>
          </p:blipFill>
          <p:spPr>
            <a:xfrm>
              <a:off x="608565" y="2141588"/>
              <a:ext cx="8733484" cy="3885988"/>
            </a:xfrm>
            <a:prstGeom prst="rect">
              <a:avLst/>
            </a:prstGeom>
            <a:noFill/>
            <a:ln>
              <a:noFill/>
            </a:ln>
          </p:spPr>
        </p:pic>
      </p:grpSp>
      <p:grpSp>
        <p:nvGrpSpPr>
          <p:cNvPr id="2840" name="Google Shape;2840;p146"/>
          <p:cNvGrpSpPr/>
          <p:nvPr/>
        </p:nvGrpSpPr>
        <p:grpSpPr>
          <a:xfrm>
            <a:off x="580388" y="1413381"/>
            <a:ext cx="8887612" cy="599957"/>
            <a:chOff x="580388" y="1413381"/>
            <a:chExt cx="8887612" cy="599957"/>
          </a:xfrm>
        </p:grpSpPr>
        <p:sp>
          <p:nvSpPr>
            <p:cNvPr id="2841" name="Google Shape;2841;p14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
          <p:nvSpPr>
            <p:cNvPr id="2842" name="Google Shape;2842;p14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phương thức gọi là hoán đổi trong ndarray, phương thức này nhận hai số trục và đảo ngược mảng.</a:t>
              </a:r>
              <a:endParaRPr sz="1300">
                <a:solidFill>
                  <a:srgbClr val="262626"/>
                </a:solidFill>
                <a:latin typeface="Arial"/>
                <a:ea typeface="Arial"/>
                <a:cs typeface="Arial"/>
                <a:sym typeface="Arial"/>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grpSp>
        <p:nvGrpSpPr>
          <p:cNvPr id="2848" name="Google Shape;2848;p147"/>
          <p:cNvGrpSpPr/>
          <p:nvPr/>
        </p:nvGrpSpPr>
        <p:grpSpPr>
          <a:xfrm>
            <a:off x="450000" y="450000"/>
            <a:ext cx="9018000" cy="276999"/>
            <a:chOff x="450000" y="450000"/>
            <a:chExt cx="9018000" cy="276999"/>
          </a:xfrm>
        </p:grpSpPr>
        <p:sp>
          <p:nvSpPr>
            <p:cNvPr id="2849" name="Google Shape;2849;p1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850" name="Google Shape;2850;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851" name="Google Shape;2851;p147"/>
          <p:cNvGrpSpPr/>
          <p:nvPr/>
        </p:nvGrpSpPr>
        <p:grpSpPr>
          <a:xfrm>
            <a:off x="558924" y="1770748"/>
            <a:ext cx="8782050" cy="2954396"/>
            <a:chOff x="558924" y="1770748"/>
            <a:chExt cx="8782050" cy="2954396"/>
          </a:xfrm>
        </p:grpSpPr>
        <p:sp>
          <p:nvSpPr>
            <p:cNvPr id="2852" name="Google Shape;2852;p147"/>
            <p:cNvSpPr/>
            <p:nvPr/>
          </p:nvSpPr>
          <p:spPr>
            <a:xfrm>
              <a:off x="558924" y="1770748"/>
              <a:ext cx="8782050" cy="29543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53" name="Google Shape;2853;p147"/>
            <p:cNvPicPr preferRelativeResize="0"/>
            <p:nvPr/>
          </p:nvPicPr>
          <p:blipFill rotWithShape="1">
            <a:blip r:embed="rId3">
              <a:alphaModFix/>
            </a:blip>
            <a:srcRect b="0" l="0" r="14290" t="0"/>
            <a:stretch/>
          </p:blipFill>
          <p:spPr>
            <a:xfrm>
              <a:off x="581554" y="1851518"/>
              <a:ext cx="8759420" cy="2729813"/>
            </a:xfrm>
            <a:prstGeom prst="rect">
              <a:avLst/>
            </a:prstGeom>
            <a:noFill/>
            <a:ln>
              <a:noFill/>
            </a:ln>
          </p:spPr>
        </p:pic>
      </p:grpSp>
      <p:sp>
        <p:nvSpPr>
          <p:cNvPr id="2854" name="Google Shape;2854;p14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vị mảng</a:t>
            </a:r>
            <a:endParaRPr sz="1400">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grpSp>
        <p:nvGrpSpPr>
          <p:cNvPr id="2860" name="Google Shape;2860;p148"/>
          <p:cNvGrpSpPr/>
          <p:nvPr/>
        </p:nvGrpSpPr>
        <p:grpSpPr>
          <a:xfrm>
            <a:off x="450000" y="450000"/>
            <a:ext cx="9018000" cy="276999"/>
            <a:chOff x="450000" y="450000"/>
            <a:chExt cx="9018000" cy="276999"/>
          </a:xfrm>
        </p:grpSpPr>
        <p:sp>
          <p:nvSpPr>
            <p:cNvPr id="2861" name="Google Shape;2861;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1.5. Chuyển vị mảng và hoán đổi trục</a:t>
              </a:r>
              <a:endParaRPr sz="1800">
                <a:solidFill>
                  <a:srgbClr val="FFFFFF"/>
                </a:solidFill>
                <a:latin typeface="Arial"/>
                <a:ea typeface="Arial"/>
                <a:cs typeface="Arial"/>
                <a:sym typeface="Arial"/>
              </a:endParaRPr>
            </a:p>
          </p:txBody>
        </p:sp>
        <p:sp>
          <p:nvSpPr>
            <p:cNvPr id="2862" name="Google Shape;2862;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2863" name="Google Shape;2863;p148"/>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0103</a:t>
            </a:r>
            <a:endParaRPr/>
          </a:p>
        </p:txBody>
      </p:sp>
      <p:grpSp>
        <p:nvGrpSpPr>
          <p:cNvPr id="2864" name="Google Shape;2864;p148"/>
          <p:cNvGrpSpPr/>
          <p:nvPr/>
        </p:nvGrpSpPr>
        <p:grpSpPr>
          <a:xfrm>
            <a:off x="558798" y="2060849"/>
            <a:ext cx="8797129" cy="3960439"/>
            <a:chOff x="558798" y="2060849"/>
            <a:chExt cx="8797129" cy="3960439"/>
          </a:xfrm>
        </p:grpSpPr>
        <p:sp>
          <p:nvSpPr>
            <p:cNvPr id="2865" name="Google Shape;2865;p148"/>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66" name="Google Shape;2866;p148"/>
            <p:cNvGrpSpPr/>
            <p:nvPr/>
          </p:nvGrpSpPr>
          <p:grpSpPr>
            <a:xfrm>
              <a:off x="558798" y="3945816"/>
              <a:ext cx="8797129" cy="576572"/>
              <a:chOff x="4778069" y="4391025"/>
              <a:chExt cx="2349160" cy="431802"/>
            </a:xfrm>
          </p:grpSpPr>
          <p:sp>
            <p:nvSpPr>
              <p:cNvPr id="2867" name="Google Shape;2867;p148"/>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868" name="Google Shape;2868;p148"/>
              <p:cNvSpPr/>
              <p:nvPr/>
            </p:nvSpPr>
            <p:spPr>
              <a:xfrm>
                <a:off x="4852511" y="4491677"/>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“ex_0103.ipynb” </a:t>
                </a:r>
                <a:endParaRPr/>
              </a:p>
            </p:txBody>
          </p:sp>
        </p:grpSp>
        <p:pic>
          <p:nvPicPr>
            <p:cNvPr descr="텍스트, 클립아트이(가) 표시된 사진&#10;&#10;자동 생성된 설명" id="2869" name="Google Shape;2869;p148"/>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15"/>
          <p:cNvGrpSpPr/>
          <p:nvPr/>
        </p:nvGrpSpPr>
        <p:grpSpPr>
          <a:xfrm>
            <a:off x="450000" y="450000"/>
            <a:ext cx="9018000" cy="276999"/>
            <a:chOff x="450000" y="450000"/>
            <a:chExt cx="9018000" cy="276999"/>
          </a:xfrm>
        </p:grpSpPr>
        <p:sp>
          <p:nvSpPr>
            <p:cNvPr id="418" name="Google Shape;418;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419" name="Google Shape;419;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20" name="Google Shape;420;p15"/>
          <p:cNvSpPr/>
          <p:nvPr/>
        </p:nvSpPr>
        <p:spPr>
          <a:xfrm>
            <a:off x="702940" y="1700808"/>
            <a:ext cx="8632825" cy="256145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tính năng khác của mảng là việc thêm hoặc xóa dữ liệu vào một vị trí cụ thể đòi hỏi nhiều tính toán và không gian hơn so với danh sách. Tính toán ở đây là CPU cần nhiều thời gian hơn để tính toán và cũng cần nhiều dung lượng hơn trong bộ nhớ.</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Cân nhắc thêm giá trị “Xanh lục” vào vị trí thứ hai.</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chúng ta cần đảm bảo không gian bổ sung ở phần cuối của sự sắp xếp.</a:t>
            </a:r>
            <a:endParaRPr/>
          </a:p>
        </p:txBody>
      </p:sp>
      <p:sp>
        <p:nvSpPr>
          <p:cNvPr id="421" name="Google Shape;421;p15"/>
          <p:cNvSpPr/>
          <p:nvPr/>
        </p:nvSpPr>
        <p:spPr>
          <a:xfrm>
            <a:off x="3650240" y="293170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22" name="Google Shape;422;p15"/>
          <p:cNvSpPr/>
          <p:nvPr/>
        </p:nvSpPr>
        <p:spPr>
          <a:xfrm>
            <a:off x="4588858" y="293170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23" name="Google Shape;423;p15"/>
          <p:cNvSpPr/>
          <p:nvPr/>
        </p:nvSpPr>
        <p:spPr>
          <a:xfrm>
            <a:off x="5527476" y="293170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24" name="Google Shape;424;p15"/>
          <p:cNvSpPr/>
          <p:nvPr/>
        </p:nvSpPr>
        <p:spPr>
          <a:xfrm>
            <a:off x="3917762" y="263691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25" name="Google Shape;425;p15"/>
          <p:cNvSpPr/>
          <p:nvPr/>
        </p:nvSpPr>
        <p:spPr>
          <a:xfrm>
            <a:off x="4863625" y="263691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26" name="Google Shape;426;p15"/>
          <p:cNvSpPr/>
          <p:nvPr/>
        </p:nvSpPr>
        <p:spPr>
          <a:xfrm>
            <a:off x="5768503" y="263691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27" name="Google Shape;427;p15"/>
          <p:cNvSpPr/>
          <p:nvPr/>
        </p:nvSpPr>
        <p:spPr>
          <a:xfrm>
            <a:off x="3907324" y="3421718"/>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428" name="Google Shape;428;p15"/>
          <p:cNvSpPr/>
          <p:nvPr/>
        </p:nvSpPr>
        <p:spPr>
          <a:xfrm>
            <a:off x="3258431" y="480391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29" name="Google Shape;429;p15"/>
          <p:cNvSpPr/>
          <p:nvPr/>
        </p:nvSpPr>
        <p:spPr>
          <a:xfrm>
            <a:off x="4197049" y="480391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30" name="Google Shape;430;p15"/>
          <p:cNvSpPr/>
          <p:nvPr/>
        </p:nvSpPr>
        <p:spPr>
          <a:xfrm>
            <a:off x="5135667" y="480391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31" name="Google Shape;431;p15"/>
          <p:cNvSpPr/>
          <p:nvPr/>
        </p:nvSpPr>
        <p:spPr>
          <a:xfrm>
            <a:off x="3525953"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32" name="Google Shape;432;p15"/>
          <p:cNvSpPr/>
          <p:nvPr/>
        </p:nvSpPr>
        <p:spPr>
          <a:xfrm>
            <a:off x="4471816"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33" name="Google Shape;433;p15"/>
          <p:cNvSpPr/>
          <p:nvPr/>
        </p:nvSpPr>
        <p:spPr>
          <a:xfrm>
            <a:off x="5376694"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34" name="Google Shape;434;p15"/>
          <p:cNvSpPr/>
          <p:nvPr/>
        </p:nvSpPr>
        <p:spPr>
          <a:xfrm>
            <a:off x="6074285" y="4803913"/>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35" name="Google Shape;435;p15"/>
          <p:cNvSpPr/>
          <p:nvPr/>
        </p:nvSpPr>
        <p:spPr>
          <a:xfrm>
            <a:off x="6370312"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436" name="Google Shape;436;p15"/>
          <p:cNvSpPr/>
          <p:nvPr/>
        </p:nvSpPr>
        <p:spPr>
          <a:xfrm>
            <a:off x="3907324" y="5322128"/>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437" name="Google Shape;437;p1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và xóa dữ liệu khỏi mảng (1/4)</a:t>
            </a:r>
            <a:endParaRPr sz="1400">
              <a:solidFill>
                <a:schemeClr val="dk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grpSp>
        <p:nvGrpSpPr>
          <p:cNvPr id="2875" name="Google Shape;2875;p149"/>
          <p:cNvGrpSpPr/>
          <p:nvPr/>
        </p:nvGrpSpPr>
        <p:grpSpPr>
          <a:xfrm>
            <a:off x="989683" y="2748696"/>
            <a:ext cx="8354217" cy="3401514"/>
            <a:chOff x="989683" y="2748696"/>
            <a:chExt cx="8354217" cy="3401514"/>
          </a:xfrm>
        </p:grpSpPr>
        <p:sp>
          <p:nvSpPr>
            <p:cNvPr id="2876" name="Google Shape;2876;p149"/>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Khám phá dữ liệu tối ưu thông qua Pandas</a:t>
              </a:r>
              <a:endParaRPr sz="3400">
                <a:solidFill>
                  <a:srgbClr val="000000"/>
                </a:solidFill>
                <a:latin typeface="Arial"/>
                <a:ea typeface="Arial"/>
                <a:cs typeface="Arial"/>
                <a:sym typeface="Arial"/>
              </a:endParaRPr>
            </a:p>
          </p:txBody>
        </p:sp>
        <p:sp>
          <p:nvSpPr>
            <p:cNvPr id="2877" name="Google Shape;2877;p14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2. </a:t>
              </a:r>
              <a:endParaRPr b="0" i="0" sz="5398" u="none" cap="none" strike="noStrike">
                <a:solidFill>
                  <a:srgbClr val="7F7F7F"/>
                </a:solidFill>
                <a:latin typeface="Arial"/>
                <a:ea typeface="Arial"/>
                <a:cs typeface="Arial"/>
                <a:sym typeface="Arial"/>
              </a:endParaRPr>
            </a:p>
          </p:txBody>
        </p:sp>
        <p:grpSp>
          <p:nvGrpSpPr>
            <p:cNvPr id="2878" name="Google Shape;2878;p149"/>
            <p:cNvGrpSpPr/>
            <p:nvPr/>
          </p:nvGrpSpPr>
          <p:grpSpPr>
            <a:xfrm>
              <a:off x="1025537" y="4509120"/>
              <a:ext cx="8297776" cy="1641090"/>
              <a:chOff x="1025537" y="4609703"/>
              <a:chExt cx="8297776" cy="1641090"/>
            </a:xfrm>
          </p:grpSpPr>
          <p:sp>
            <p:nvSpPr>
              <p:cNvPr id="2879" name="Google Shape;2879;p149"/>
              <p:cNvSpPr/>
              <p:nvPr/>
            </p:nvSpPr>
            <p:spPr>
              <a:xfrm>
                <a:off x="1025537" y="4609703"/>
                <a:ext cx="4112444" cy="164109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Đường ống: Cấu trúc dữ liệu theo loại dữ liệu</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Sê-ri Pandas và DataFrames</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Hợp nhất và liên kết các DataFrame</a:t>
                </a:r>
                <a:endParaRPr sz="1799">
                  <a:solidFill>
                    <a:srgbClr val="A5A5A5"/>
                  </a:solidFill>
                  <a:latin typeface="Arial"/>
                  <a:ea typeface="Arial"/>
                  <a:cs typeface="Arial"/>
                  <a:sym typeface="Arial"/>
                </a:endParaRPr>
              </a:p>
            </p:txBody>
          </p:sp>
          <p:sp>
            <p:nvSpPr>
              <p:cNvPr id="2880" name="Google Shape;2880;p149"/>
              <p:cNvSpPr/>
              <p:nvPr/>
            </p:nvSpPr>
            <p:spPr>
              <a:xfrm>
                <a:off x="5137981" y="4609703"/>
                <a:ext cx="4185332" cy="123572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Sắp xếp DataFrame và MultiIndex</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Kiểm tra các đặc điểm của dữ liệu thông qua thống kê mô tả và mẫu dữ liệu</a:t>
                </a:r>
                <a:endParaRPr sz="1799">
                  <a:solidFill>
                    <a:srgbClr val="A5A5A5"/>
                  </a:solidFill>
                  <a:latin typeface="Arial"/>
                  <a:ea typeface="Arial"/>
                  <a:cs typeface="Arial"/>
                  <a:sym typeface="Arial"/>
                </a:endParaRPr>
              </a:p>
            </p:txBody>
          </p:sp>
        </p:grp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grpSp>
        <p:nvGrpSpPr>
          <p:cNvPr id="2886" name="Google Shape;2886;p150"/>
          <p:cNvGrpSpPr/>
          <p:nvPr/>
        </p:nvGrpSpPr>
        <p:grpSpPr>
          <a:xfrm>
            <a:off x="450000" y="450000"/>
            <a:ext cx="9018000" cy="276999"/>
            <a:chOff x="450000" y="450000"/>
            <a:chExt cx="9018000" cy="276999"/>
          </a:xfrm>
        </p:grpSpPr>
        <p:sp>
          <p:nvSpPr>
            <p:cNvPr id="2887" name="Google Shape;2887;p1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Đường ống: Cấu trúc dữ liệu theo loại dữ liệu</a:t>
              </a:r>
              <a:endParaRPr sz="1800">
                <a:solidFill>
                  <a:srgbClr val="FFFFFF"/>
                </a:solidFill>
                <a:latin typeface="Arial"/>
                <a:ea typeface="Arial"/>
                <a:cs typeface="Arial"/>
                <a:sym typeface="Arial"/>
              </a:endParaRPr>
            </a:p>
          </p:txBody>
        </p:sp>
        <p:sp>
          <p:nvSpPr>
            <p:cNvPr id="2888" name="Google Shape;2888;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2889" name="Google Shape;2889;p150"/>
          <p:cNvGrpSpPr/>
          <p:nvPr/>
        </p:nvGrpSpPr>
        <p:grpSpPr>
          <a:xfrm>
            <a:off x="580388" y="1916832"/>
            <a:ext cx="8887612" cy="2308117"/>
            <a:chOff x="580388" y="1413381"/>
            <a:chExt cx="8887612" cy="2308117"/>
          </a:xfrm>
        </p:grpSpPr>
        <p:sp>
          <p:nvSpPr>
            <p:cNvPr id="2890" name="Google Shape;2890;p15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Phối cảnh cấu trúc của các loại dữ liệu</a:t>
              </a:r>
              <a:endParaRPr sz="1400">
                <a:solidFill>
                  <a:schemeClr val="dk1"/>
                </a:solidFill>
                <a:latin typeface="Arial"/>
                <a:ea typeface="Arial"/>
                <a:cs typeface="Arial"/>
                <a:sym typeface="Arial"/>
              </a:endParaRPr>
            </a:p>
          </p:txBody>
        </p:sp>
        <p:sp>
          <p:nvSpPr>
            <p:cNvPr id="2891" name="Google Shape;2891;p150"/>
            <p:cNvSpPr/>
            <p:nvPr/>
          </p:nvSpPr>
          <p:spPr>
            <a:xfrm>
              <a:off x="711201" y="1667877"/>
              <a:ext cx="8632824" cy="20536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được thu thập, từ góc độ cấu trúc (cấu trúc lược đồ hoặc khả năng tính toán), có thể được chia thành ba loại: dữ liệu có cấu trúc, dữ liệu phi cấu trúc và dữ liệu bán cấu trúc.</a:t>
              </a:r>
              <a:endParaRPr sz="1300">
                <a:solidFill>
                  <a:srgbClr val="262626"/>
                </a:solidFill>
                <a:latin typeface="Arial"/>
                <a:ea typeface="Arial"/>
                <a:cs typeface="Arial"/>
                <a:sym typeface="Arial"/>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có cấu trúc đề cập đến dữ liệu có dạng (biểu mẫu) lược đồ có cấu trúc dựa trên cấu trúc và được lưu trữ trong các trường cố định như RDB và bảng tính, đồng thời nhất quán về giá trị và định dạng.</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phi cấu trúc đề cập đến dữ liệu không có cấu trúc lược đồ và không được lưu trữ trong các trường cố định như phương tiện truyền thông xã hội, bảng thông báo web và NoSQL.</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Bán cấu trúc đề cập đến dữ liệu có cấu trúc lược đồ (chính thức) và chứa siêu dữ liệu như XML, HTML, nhật ký web, nhật ký hệ thống và báo động, đồng thời không nhất quán về giá trị và định dạng.</a:t>
              </a:r>
              <a:endParaRPr b="0" i="0" sz="1300" u="none" cap="none" strike="noStrike">
                <a:solidFill>
                  <a:srgbClr val="262626"/>
                </a:solidFill>
                <a:latin typeface="Arial"/>
                <a:ea typeface="Arial"/>
                <a:cs typeface="Arial"/>
                <a:sym typeface="Arial"/>
              </a:endParaRPr>
            </a:p>
          </p:txBody>
        </p:sp>
      </p:grpSp>
      <p:sp>
        <p:nvSpPr>
          <p:cNvPr id="2892" name="Google Shape;2892;p150"/>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Đường ống (pipelines)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grpSp>
        <p:nvGrpSpPr>
          <p:cNvPr id="2898" name="Google Shape;2898;p151"/>
          <p:cNvGrpSpPr/>
          <p:nvPr/>
        </p:nvGrpSpPr>
        <p:grpSpPr>
          <a:xfrm>
            <a:off x="560959" y="2251052"/>
            <a:ext cx="8782050" cy="3959900"/>
            <a:chOff x="558800" y="2118288"/>
            <a:chExt cx="8782050" cy="3959900"/>
          </a:xfrm>
        </p:grpSpPr>
        <p:sp>
          <p:nvSpPr>
            <p:cNvPr id="2899" name="Google Shape;2899;p151"/>
            <p:cNvSpPr/>
            <p:nvPr/>
          </p:nvSpPr>
          <p:spPr>
            <a:xfrm>
              <a:off x="558800" y="2432140"/>
              <a:ext cx="8782050" cy="36460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00" name="Google Shape;2900;p151"/>
            <p:cNvGrpSpPr/>
            <p:nvPr/>
          </p:nvGrpSpPr>
          <p:grpSpPr>
            <a:xfrm>
              <a:off x="1421433" y="2118288"/>
              <a:ext cx="7250869" cy="3895453"/>
              <a:chOff x="990972" y="1839702"/>
              <a:chExt cx="7676302" cy="4124015"/>
            </a:xfrm>
          </p:grpSpPr>
          <p:grpSp>
            <p:nvGrpSpPr>
              <p:cNvPr id="2901" name="Google Shape;2901;p151"/>
              <p:cNvGrpSpPr/>
              <p:nvPr/>
            </p:nvGrpSpPr>
            <p:grpSpPr>
              <a:xfrm>
                <a:off x="990972" y="1839702"/>
                <a:ext cx="7676302" cy="4124015"/>
                <a:chOff x="251520" y="959533"/>
                <a:chExt cx="8841620" cy="5316184"/>
              </a:xfrm>
            </p:grpSpPr>
            <p:sp>
              <p:nvSpPr>
                <p:cNvPr id="2902" name="Google Shape;2902;p151"/>
                <p:cNvSpPr/>
                <p:nvPr/>
              </p:nvSpPr>
              <p:spPr>
                <a:xfrm>
                  <a:off x="2839993" y="3102304"/>
                  <a:ext cx="1573562" cy="2727670"/>
                </a:xfrm>
                <a:prstGeom prst="rect">
                  <a:avLst/>
                </a:prstGeom>
                <a:solidFill>
                  <a:schemeClr val="lt1"/>
                </a:solidFill>
                <a:ln cap="flat" cmpd="sng" w="1270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03" name="Google Shape;2903;p151"/>
                <p:cNvSpPr/>
                <p:nvPr/>
              </p:nvSpPr>
              <p:spPr>
                <a:xfrm>
                  <a:off x="2828709" y="2175080"/>
                  <a:ext cx="1573563" cy="799192"/>
                </a:xfrm>
                <a:prstGeom prst="rect">
                  <a:avLst/>
                </a:prstGeom>
                <a:solidFill>
                  <a:schemeClr val="lt1"/>
                </a:solidFill>
                <a:ln cap="flat" cmpd="sng" w="1270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04" name="Google Shape;2904;p151"/>
                <p:cNvSpPr/>
                <p:nvPr/>
              </p:nvSpPr>
              <p:spPr>
                <a:xfrm>
                  <a:off x="503548" y="2348880"/>
                  <a:ext cx="1224136" cy="43204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Internet</a:t>
                  </a:r>
                  <a:endParaRPr sz="1400">
                    <a:solidFill>
                      <a:schemeClr val="dk1"/>
                    </a:solidFill>
                    <a:latin typeface="Arial"/>
                    <a:ea typeface="Arial"/>
                    <a:cs typeface="Arial"/>
                    <a:sym typeface="Arial"/>
                  </a:endParaRPr>
                </a:p>
              </p:txBody>
            </p:sp>
            <p:sp>
              <p:nvSpPr>
                <p:cNvPr id="2905" name="Google Shape;2905;p151"/>
                <p:cNvSpPr/>
                <p:nvPr/>
              </p:nvSpPr>
              <p:spPr>
                <a:xfrm>
                  <a:off x="503548" y="3573016"/>
                  <a:ext cx="1224136" cy="432048"/>
                </a:xfrm>
                <a:prstGeom prst="roundRect">
                  <a:avLst>
                    <a:gd fmla="val 16667" name="adj"/>
                  </a:avLst>
                </a:prstGeom>
                <a:solidFill>
                  <a:schemeClr val="lt1"/>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Tệp</a:t>
                  </a:r>
                  <a:endParaRPr sz="1400">
                    <a:solidFill>
                      <a:schemeClr val="dk1"/>
                    </a:solidFill>
                    <a:latin typeface="Arial"/>
                    <a:ea typeface="Arial"/>
                    <a:cs typeface="Arial"/>
                    <a:sym typeface="Arial"/>
                  </a:endParaRPr>
                </a:p>
              </p:txBody>
            </p:sp>
            <p:sp>
              <p:nvSpPr>
                <p:cNvPr id="2906" name="Google Shape;2906;p151"/>
                <p:cNvSpPr/>
                <p:nvPr/>
              </p:nvSpPr>
              <p:spPr>
                <a:xfrm>
                  <a:off x="251520" y="4941168"/>
                  <a:ext cx="1728192" cy="432048"/>
                </a:xfrm>
                <a:prstGeom prst="roundRect">
                  <a:avLst>
                    <a:gd fmla="val 16667" name="adj"/>
                  </a:avLst>
                </a:prstGeom>
                <a:solidFill>
                  <a:schemeClr val="lt1"/>
                </a:solidFill>
                <a:ln cap="flat" cmpd="sng" w="12700">
                  <a:solidFill>
                    <a:srgbClr val="FFB5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Cơ sở dữ liệu</a:t>
                  </a:r>
                  <a:endParaRPr sz="1200">
                    <a:solidFill>
                      <a:schemeClr val="dk1"/>
                    </a:solidFill>
                    <a:latin typeface="Arial"/>
                    <a:ea typeface="Arial"/>
                    <a:cs typeface="Arial"/>
                    <a:sym typeface="Arial"/>
                  </a:endParaRPr>
                </a:p>
              </p:txBody>
            </p:sp>
            <p:sp>
              <p:nvSpPr>
                <p:cNvPr id="2907" name="Google Shape;2907;p151"/>
                <p:cNvSpPr txBox="1"/>
                <p:nvPr/>
              </p:nvSpPr>
              <p:spPr>
                <a:xfrm>
                  <a:off x="629562" y="1583504"/>
                  <a:ext cx="972108"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Nguồn</a:t>
                  </a:r>
                  <a:endParaRPr sz="1400">
                    <a:solidFill>
                      <a:schemeClr val="dk1"/>
                    </a:solidFill>
                    <a:latin typeface="Arial"/>
                    <a:ea typeface="Arial"/>
                    <a:cs typeface="Arial"/>
                    <a:sym typeface="Arial"/>
                  </a:endParaRPr>
                </a:p>
              </p:txBody>
            </p:sp>
            <p:sp>
              <p:nvSpPr>
                <p:cNvPr id="2908" name="Google Shape;2908;p151"/>
                <p:cNvSpPr/>
                <p:nvPr/>
              </p:nvSpPr>
              <p:spPr>
                <a:xfrm>
                  <a:off x="2951820" y="2348880"/>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văn bản thô</a:t>
                  </a:r>
                  <a:endParaRPr sz="1400">
                    <a:solidFill>
                      <a:schemeClr val="dk1"/>
                    </a:solidFill>
                    <a:latin typeface="Arial"/>
                    <a:ea typeface="Arial"/>
                    <a:cs typeface="Arial"/>
                    <a:sym typeface="Arial"/>
                  </a:endParaRPr>
                </a:p>
              </p:txBody>
            </p:sp>
            <p:sp>
              <p:nvSpPr>
                <p:cNvPr id="2909" name="Google Shape;2909;p151"/>
                <p:cNvSpPr/>
                <p:nvPr/>
              </p:nvSpPr>
              <p:spPr>
                <a:xfrm>
                  <a:off x="2940739" y="3249372"/>
                  <a:ext cx="1296000" cy="4320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CSV</a:t>
                  </a:r>
                  <a:endParaRPr sz="1400">
                    <a:solidFill>
                      <a:schemeClr val="dk1"/>
                    </a:solidFill>
                    <a:latin typeface="Arial"/>
                    <a:ea typeface="Arial"/>
                    <a:cs typeface="Arial"/>
                    <a:sym typeface="Arial"/>
                  </a:endParaRPr>
                </a:p>
              </p:txBody>
            </p:sp>
            <p:sp>
              <p:nvSpPr>
                <p:cNvPr id="2910" name="Google Shape;2910;p151"/>
                <p:cNvSpPr/>
                <p:nvPr/>
              </p:nvSpPr>
              <p:spPr>
                <a:xfrm>
                  <a:off x="2951820" y="3857802"/>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HTML/XML</a:t>
                  </a:r>
                  <a:endParaRPr sz="1200">
                    <a:solidFill>
                      <a:schemeClr val="dk1"/>
                    </a:solidFill>
                    <a:latin typeface="Arial"/>
                    <a:ea typeface="Arial"/>
                    <a:cs typeface="Arial"/>
                    <a:sym typeface="Arial"/>
                  </a:endParaRPr>
                </a:p>
              </p:txBody>
            </p:sp>
            <p:sp>
              <p:nvSpPr>
                <p:cNvPr id="2911" name="Google Shape;2911;p151"/>
                <p:cNvSpPr/>
                <p:nvPr/>
              </p:nvSpPr>
              <p:spPr>
                <a:xfrm>
                  <a:off x="2951820" y="4524819"/>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JSON</a:t>
                  </a:r>
                  <a:endParaRPr sz="1400">
                    <a:solidFill>
                      <a:schemeClr val="dk1"/>
                    </a:solidFill>
                    <a:latin typeface="Arial"/>
                    <a:ea typeface="Arial"/>
                    <a:cs typeface="Arial"/>
                    <a:sym typeface="Arial"/>
                  </a:endParaRPr>
                </a:p>
              </p:txBody>
            </p:sp>
            <p:sp>
              <p:nvSpPr>
                <p:cNvPr id="2912" name="Google Shape;2912;p151"/>
                <p:cNvSpPr/>
                <p:nvPr/>
              </p:nvSpPr>
              <p:spPr>
                <a:xfrm>
                  <a:off x="2951820" y="5191836"/>
                  <a:ext cx="1296144" cy="432048"/>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mẫu bảng</a:t>
                  </a:r>
                  <a:endParaRPr sz="1400">
                    <a:solidFill>
                      <a:schemeClr val="dk1"/>
                    </a:solidFill>
                    <a:latin typeface="Arial"/>
                    <a:ea typeface="Arial"/>
                    <a:cs typeface="Arial"/>
                    <a:sym typeface="Arial"/>
                  </a:endParaRPr>
                </a:p>
              </p:txBody>
            </p:sp>
            <p:sp>
              <p:nvSpPr>
                <p:cNvPr id="2913" name="Google Shape;2913;p151"/>
                <p:cNvSpPr/>
                <p:nvPr/>
              </p:nvSpPr>
              <p:spPr>
                <a:xfrm>
                  <a:off x="5256076" y="2284721"/>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Danh sách, Tuple, Bộ</a:t>
                  </a:r>
                  <a:endParaRPr sz="1200">
                    <a:solidFill>
                      <a:schemeClr val="dk1"/>
                    </a:solidFill>
                    <a:latin typeface="Arial"/>
                    <a:ea typeface="Arial"/>
                    <a:cs typeface="Arial"/>
                    <a:sym typeface="Arial"/>
                  </a:endParaRPr>
                </a:p>
              </p:txBody>
            </p:sp>
            <p:sp>
              <p:nvSpPr>
                <p:cNvPr id="2914" name="Google Shape;2914;p151"/>
                <p:cNvSpPr/>
                <p:nvPr/>
              </p:nvSpPr>
              <p:spPr>
                <a:xfrm>
                  <a:off x="5256076" y="3190785"/>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Mảng, ma trận</a:t>
                  </a:r>
                  <a:endParaRPr sz="1200">
                    <a:solidFill>
                      <a:schemeClr val="dk1"/>
                    </a:solidFill>
                    <a:latin typeface="Arial"/>
                    <a:ea typeface="Arial"/>
                    <a:cs typeface="Arial"/>
                    <a:sym typeface="Arial"/>
                  </a:endParaRPr>
                </a:p>
              </p:txBody>
            </p:sp>
            <p:sp>
              <p:nvSpPr>
                <p:cNvPr id="2915" name="Google Shape;2915;p151"/>
                <p:cNvSpPr/>
                <p:nvPr/>
              </p:nvSpPr>
              <p:spPr>
                <a:xfrm>
                  <a:off x="5256076" y="4047700"/>
                  <a:ext cx="1872208"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Khung, Sê-ri</a:t>
                  </a:r>
                  <a:endParaRPr sz="1200">
                    <a:solidFill>
                      <a:schemeClr val="dk1"/>
                    </a:solidFill>
                    <a:latin typeface="Arial"/>
                    <a:ea typeface="Arial"/>
                    <a:cs typeface="Arial"/>
                    <a:sym typeface="Arial"/>
                  </a:endParaRPr>
                </a:p>
              </p:txBody>
            </p:sp>
            <p:sp>
              <p:nvSpPr>
                <p:cNvPr id="2916" name="Google Shape;2916;p151"/>
                <p:cNvSpPr/>
                <p:nvPr/>
              </p:nvSpPr>
              <p:spPr>
                <a:xfrm>
                  <a:off x="5256076" y="4904614"/>
                  <a:ext cx="1872209" cy="432048"/>
                </a:xfrm>
                <a:prstGeom prst="roundRect">
                  <a:avLst>
                    <a:gd fmla="val 16667"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Từ diển</a:t>
                  </a:r>
                  <a:endParaRPr sz="1200">
                    <a:solidFill>
                      <a:schemeClr val="dk1"/>
                    </a:solidFill>
                    <a:latin typeface="Arial"/>
                    <a:ea typeface="Arial"/>
                    <a:cs typeface="Arial"/>
                    <a:sym typeface="Arial"/>
                  </a:endParaRPr>
                </a:p>
              </p:txBody>
            </p:sp>
            <p:sp>
              <p:nvSpPr>
                <p:cNvPr id="2917" name="Google Shape;2917;p151"/>
                <p:cNvSpPr txBox="1"/>
                <p:nvPr/>
              </p:nvSpPr>
              <p:spPr>
                <a:xfrm>
                  <a:off x="3113839" y="959533"/>
                  <a:ext cx="972000" cy="105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Định dạng</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800">
                      <a:solidFill>
                        <a:schemeClr val="dk1"/>
                      </a:solidFill>
                      <a:latin typeface="Arial"/>
                      <a:ea typeface="Arial"/>
                      <a:cs typeface="Arial"/>
                      <a:sym typeface="Arial"/>
                    </a:rPr>
                    <a:t>(Không cấu trúc)</a:t>
                  </a:r>
                  <a:endParaRPr sz="800">
                    <a:solidFill>
                      <a:schemeClr val="dk1"/>
                    </a:solidFill>
                    <a:latin typeface="Arial"/>
                    <a:ea typeface="Arial"/>
                    <a:cs typeface="Arial"/>
                    <a:sym typeface="Arial"/>
                  </a:endParaRPr>
                </a:p>
              </p:txBody>
            </p:sp>
            <p:sp>
              <p:nvSpPr>
                <p:cNvPr id="2918" name="Google Shape;2918;p151"/>
                <p:cNvSpPr txBox="1"/>
                <p:nvPr/>
              </p:nvSpPr>
              <p:spPr>
                <a:xfrm>
                  <a:off x="5598113" y="1583504"/>
                  <a:ext cx="972108"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Mẫu</a:t>
                  </a:r>
                  <a:endParaRPr sz="1400">
                    <a:solidFill>
                      <a:schemeClr val="dk1"/>
                    </a:solidFill>
                    <a:latin typeface="Arial"/>
                    <a:ea typeface="Arial"/>
                    <a:cs typeface="Arial"/>
                    <a:sym typeface="Arial"/>
                  </a:endParaRPr>
                </a:p>
              </p:txBody>
            </p:sp>
            <p:sp>
              <p:nvSpPr>
                <p:cNvPr id="2919" name="Google Shape;2919;p151"/>
                <p:cNvSpPr txBox="1"/>
                <p:nvPr/>
              </p:nvSpPr>
              <p:spPr>
                <a:xfrm>
                  <a:off x="7884367" y="1583504"/>
                  <a:ext cx="1208773" cy="4200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Xử lý</a:t>
                  </a:r>
                  <a:endParaRPr sz="1400">
                    <a:solidFill>
                      <a:schemeClr val="dk1"/>
                    </a:solidFill>
                    <a:latin typeface="Arial"/>
                    <a:ea typeface="Arial"/>
                    <a:cs typeface="Arial"/>
                    <a:sym typeface="Arial"/>
                  </a:endParaRPr>
                </a:p>
              </p:txBody>
            </p:sp>
            <p:cxnSp>
              <p:nvCxnSpPr>
                <p:cNvPr id="2920" name="Google Shape;2920;p151"/>
                <p:cNvCxnSpPr>
                  <a:endCxn id="2908" idx="1"/>
                </p:cNvCxnSpPr>
                <p:nvPr/>
              </p:nvCxnSpPr>
              <p:spPr>
                <a:xfrm>
                  <a:off x="1811220" y="2492904"/>
                  <a:ext cx="1140600" cy="720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21" name="Google Shape;2921;p151"/>
                <p:cNvCxnSpPr/>
                <p:nvPr/>
              </p:nvCxnSpPr>
              <p:spPr>
                <a:xfrm>
                  <a:off x="1849239" y="2678856"/>
                  <a:ext cx="1091499" cy="78654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22" name="Google Shape;2922;p151"/>
                <p:cNvCxnSpPr/>
                <p:nvPr/>
              </p:nvCxnSpPr>
              <p:spPr>
                <a:xfrm>
                  <a:off x="1835696" y="2702956"/>
                  <a:ext cx="1116124" cy="137087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23" name="Google Shape;2923;p151"/>
                <p:cNvCxnSpPr>
                  <a:endCxn id="2911" idx="1"/>
                </p:cNvCxnSpPr>
                <p:nvPr/>
              </p:nvCxnSpPr>
              <p:spPr>
                <a:xfrm>
                  <a:off x="1811220" y="2702943"/>
                  <a:ext cx="1140600" cy="20379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2924" name="Google Shape;2924;p151"/>
                <p:cNvCxnSpPr/>
                <p:nvPr/>
              </p:nvCxnSpPr>
              <p:spPr>
                <a:xfrm flipH="1" rot="10800000">
                  <a:off x="1763688" y="2564904"/>
                  <a:ext cx="1188132" cy="1255921"/>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25" name="Google Shape;2925;p151"/>
                <p:cNvCxnSpPr>
                  <a:stCxn id="2905" idx="3"/>
                </p:cNvCxnSpPr>
                <p:nvPr/>
              </p:nvCxnSpPr>
              <p:spPr>
                <a:xfrm flipH="1" rot="10800000">
                  <a:off x="1727684" y="3465340"/>
                  <a:ext cx="1213200" cy="3237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26" name="Google Shape;2926;p151"/>
                <p:cNvCxnSpPr>
                  <a:stCxn id="2905" idx="3"/>
                </p:cNvCxnSpPr>
                <p:nvPr/>
              </p:nvCxnSpPr>
              <p:spPr>
                <a:xfrm>
                  <a:off x="1727684" y="3789040"/>
                  <a:ext cx="1224000" cy="2847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27" name="Google Shape;2927;p151"/>
                <p:cNvCxnSpPr>
                  <a:stCxn id="2905" idx="3"/>
                  <a:endCxn id="2911" idx="1"/>
                </p:cNvCxnSpPr>
                <p:nvPr/>
              </p:nvCxnSpPr>
              <p:spPr>
                <a:xfrm>
                  <a:off x="1727684" y="3789040"/>
                  <a:ext cx="1224000" cy="951900"/>
                </a:xfrm>
                <a:prstGeom prst="straightConnector1">
                  <a:avLst/>
                </a:prstGeom>
                <a:noFill/>
                <a:ln cap="flat" cmpd="sng" w="9525">
                  <a:solidFill>
                    <a:srgbClr val="00B050"/>
                  </a:solidFill>
                  <a:prstDash val="solid"/>
                  <a:miter lim="800000"/>
                  <a:headEnd len="med" w="med" type="triangle"/>
                  <a:tailEnd len="med" w="med" type="triangle"/>
                </a:ln>
              </p:spPr>
            </p:cxnSp>
            <p:cxnSp>
              <p:nvCxnSpPr>
                <p:cNvPr id="2928" name="Google Shape;2928;p151"/>
                <p:cNvCxnSpPr>
                  <a:endCxn id="2912" idx="1"/>
                </p:cNvCxnSpPr>
                <p:nvPr/>
              </p:nvCxnSpPr>
              <p:spPr>
                <a:xfrm>
                  <a:off x="2046120" y="5168160"/>
                  <a:ext cx="905700" cy="239700"/>
                </a:xfrm>
                <a:prstGeom prst="straightConnector1">
                  <a:avLst/>
                </a:prstGeom>
                <a:noFill/>
                <a:ln cap="flat" cmpd="sng" w="9525">
                  <a:solidFill>
                    <a:srgbClr val="FFB546"/>
                  </a:solidFill>
                  <a:prstDash val="solid"/>
                  <a:miter lim="800000"/>
                  <a:headEnd len="med" w="med" type="triangle"/>
                  <a:tailEnd len="med" w="med" type="triangle"/>
                </a:ln>
              </p:spPr>
            </p:cxnSp>
            <p:cxnSp>
              <p:nvCxnSpPr>
                <p:cNvPr id="2929" name="Google Shape;2929;p151"/>
                <p:cNvCxnSpPr/>
                <p:nvPr/>
              </p:nvCxnSpPr>
              <p:spPr>
                <a:xfrm flipH="1" rot="10800000">
                  <a:off x="2046030" y="4740843"/>
                  <a:ext cx="905790" cy="377363"/>
                </a:xfrm>
                <a:prstGeom prst="straightConnector1">
                  <a:avLst/>
                </a:prstGeom>
                <a:noFill/>
                <a:ln cap="flat" cmpd="sng" w="9525">
                  <a:solidFill>
                    <a:srgbClr val="FFB546"/>
                  </a:solidFill>
                  <a:prstDash val="solid"/>
                  <a:miter lim="800000"/>
                  <a:headEnd len="med" w="med" type="triangle"/>
                  <a:tailEnd len="med" w="med" type="triangle"/>
                </a:ln>
              </p:spPr>
            </p:cxnSp>
            <p:cxnSp>
              <p:nvCxnSpPr>
                <p:cNvPr id="2930" name="Google Shape;2930;p151"/>
                <p:cNvCxnSpPr>
                  <a:stCxn id="2908" idx="3"/>
                  <a:endCxn id="2913" idx="1"/>
                </p:cNvCxnSpPr>
                <p:nvPr/>
              </p:nvCxnSpPr>
              <p:spPr>
                <a:xfrm flipH="1" rot="10800000">
                  <a:off x="4247964" y="2500704"/>
                  <a:ext cx="1008000" cy="6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1" name="Google Shape;2931;p151"/>
                <p:cNvCxnSpPr>
                  <a:endCxn id="2914" idx="1"/>
                </p:cNvCxnSpPr>
                <p:nvPr/>
              </p:nvCxnSpPr>
              <p:spPr>
                <a:xfrm flipH="1" rot="10800000">
                  <a:off x="4236976" y="3406809"/>
                  <a:ext cx="1019100" cy="585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2" name="Google Shape;2932;p151"/>
                <p:cNvCxnSpPr>
                  <a:endCxn id="2914" idx="1"/>
                </p:cNvCxnSpPr>
                <p:nvPr/>
              </p:nvCxnSpPr>
              <p:spPr>
                <a:xfrm flipH="1" rot="10800000">
                  <a:off x="4248076" y="3406809"/>
                  <a:ext cx="1008000" cy="13341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3" name="Google Shape;2933;p151"/>
                <p:cNvCxnSpPr>
                  <a:endCxn id="2915" idx="1"/>
                </p:cNvCxnSpPr>
                <p:nvPr/>
              </p:nvCxnSpPr>
              <p:spPr>
                <a:xfrm>
                  <a:off x="4236976" y="3465424"/>
                  <a:ext cx="1019100" cy="7983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4" name="Google Shape;2934;p151"/>
                <p:cNvCxnSpPr>
                  <a:endCxn id="2916" idx="1"/>
                </p:cNvCxnSpPr>
                <p:nvPr/>
              </p:nvCxnSpPr>
              <p:spPr>
                <a:xfrm>
                  <a:off x="4259176" y="4066438"/>
                  <a:ext cx="996900" cy="105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5" name="Google Shape;2935;p151"/>
                <p:cNvCxnSpPr/>
                <p:nvPr/>
              </p:nvCxnSpPr>
              <p:spPr>
                <a:xfrm>
                  <a:off x="4247964" y="4740843"/>
                  <a:ext cx="1008112" cy="379796"/>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6" name="Google Shape;2936;p151"/>
                <p:cNvCxnSpPr/>
                <p:nvPr/>
              </p:nvCxnSpPr>
              <p:spPr>
                <a:xfrm flipH="1" rot="10800000">
                  <a:off x="4247964" y="3406809"/>
                  <a:ext cx="1008112" cy="2001051"/>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7" name="Google Shape;2937;p151"/>
                <p:cNvCxnSpPr>
                  <a:stCxn id="2912" idx="3"/>
                </p:cNvCxnSpPr>
                <p:nvPr/>
              </p:nvCxnSpPr>
              <p:spPr>
                <a:xfrm flipH="1" rot="10800000">
                  <a:off x="4247964" y="4263660"/>
                  <a:ext cx="1008000" cy="11442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938" name="Google Shape;2938;p151"/>
                <p:cNvCxnSpPr/>
                <p:nvPr/>
              </p:nvCxnSpPr>
              <p:spPr>
                <a:xfrm>
                  <a:off x="7132100" y="3447362"/>
                  <a:ext cx="1436681" cy="137484"/>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2939" name="Google Shape;2939;p151"/>
                <p:cNvCxnSpPr>
                  <a:endCxn id="2940" idx="1"/>
                </p:cNvCxnSpPr>
                <p:nvPr/>
              </p:nvCxnSpPr>
              <p:spPr>
                <a:xfrm>
                  <a:off x="7251766" y="2472843"/>
                  <a:ext cx="1356600" cy="1154100"/>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2941" name="Google Shape;2941;p151"/>
                <p:cNvCxnSpPr>
                  <a:endCxn id="2940" idx="1"/>
                </p:cNvCxnSpPr>
                <p:nvPr/>
              </p:nvCxnSpPr>
              <p:spPr>
                <a:xfrm flipH="1" rot="10800000">
                  <a:off x="7167766" y="3626943"/>
                  <a:ext cx="1440600" cy="684300"/>
                </a:xfrm>
                <a:prstGeom prst="straightConnector1">
                  <a:avLst/>
                </a:prstGeom>
                <a:noFill/>
                <a:ln cap="flat" cmpd="sng" w="9525">
                  <a:solidFill>
                    <a:srgbClr val="FF1414"/>
                  </a:solidFill>
                  <a:prstDash val="solid"/>
                  <a:miter lim="800000"/>
                  <a:headEnd len="med" w="med" type="triangle"/>
                  <a:tailEnd len="med" w="med" type="triangle"/>
                </a:ln>
              </p:spPr>
            </p:cxnSp>
            <p:cxnSp>
              <p:nvCxnSpPr>
                <p:cNvPr id="2942" name="Google Shape;2942;p151"/>
                <p:cNvCxnSpPr>
                  <a:endCxn id="2940" idx="1"/>
                </p:cNvCxnSpPr>
                <p:nvPr/>
              </p:nvCxnSpPr>
              <p:spPr>
                <a:xfrm flipH="1" rot="10800000">
                  <a:off x="7259266" y="3626943"/>
                  <a:ext cx="1349100" cy="1453500"/>
                </a:xfrm>
                <a:prstGeom prst="straightConnector1">
                  <a:avLst/>
                </a:prstGeom>
                <a:noFill/>
                <a:ln cap="flat" cmpd="sng" w="9525">
                  <a:solidFill>
                    <a:srgbClr val="FF1414"/>
                  </a:solidFill>
                  <a:prstDash val="solid"/>
                  <a:miter lim="800000"/>
                  <a:headEnd len="med" w="med" type="triangle"/>
                  <a:tailEnd len="med" w="med" type="triangle"/>
                </a:ln>
              </p:spPr>
            </p:cxnSp>
            <p:sp>
              <p:nvSpPr>
                <p:cNvPr id="2943" name="Google Shape;2943;p151"/>
                <p:cNvSpPr txBox="1"/>
                <p:nvPr/>
              </p:nvSpPr>
              <p:spPr>
                <a:xfrm>
                  <a:off x="2919368" y="5897692"/>
                  <a:ext cx="1283381" cy="37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Có cấu trúc</a:t>
                  </a:r>
                  <a:endParaRPr sz="1200">
                    <a:solidFill>
                      <a:schemeClr val="dk1"/>
                    </a:solidFill>
                    <a:latin typeface="Arial"/>
                    <a:ea typeface="Arial"/>
                    <a:cs typeface="Arial"/>
                    <a:sym typeface="Arial"/>
                  </a:endParaRPr>
                </a:p>
              </p:txBody>
            </p:sp>
          </p:grpSp>
          <p:sp>
            <p:nvSpPr>
              <p:cNvPr id="2940" name="Google Shape;2940;p151"/>
              <p:cNvSpPr/>
              <p:nvPr/>
            </p:nvSpPr>
            <p:spPr>
              <a:xfrm>
                <a:off x="8138393" y="3692938"/>
                <a:ext cx="216000" cy="432000"/>
              </a:xfrm>
              <a:prstGeom prst="chevron">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2944" name="Google Shape;2944;p151"/>
          <p:cNvGrpSpPr/>
          <p:nvPr/>
        </p:nvGrpSpPr>
        <p:grpSpPr>
          <a:xfrm>
            <a:off x="450000" y="450000"/>
            <a:ext cx="9018000" cy="276999"/>
            <a:chOff x="450000" y="450000"/>
            <a:chExt cx="9018000" cy="276999"/>
          </a:xfrm>
        </p:grpSpPr>
        <p:sp>
          <p:nvSpPr>
            <p:cNvPr id="2945" name="Google Shape;2945;p1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2.1. Đường ống: Cấu trúc dữ liệu theo loại dữ liệu</a:t>
              </a:r>
              <a:endParaRPr sz="1800">
                <a:solidFill>
                  <a:srgbClr val="FFFFFF"/>
                </a:solidFill>
                <a:latin typeface="Arial"/>
                <a:ea typeface="Arial"/>
                <a:cs typeface="Arial"/>
                <a:sym typeface="Arial"/>
              </a:endParaRPr>
            </a:p>
          </p:txBody>
        </p:sp>
        <p:sp>
          <p:nvSpPr>
            <p:cNvPr id="2946" name="Google Shape;2946;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2947" name="Google Shape;2947;p151"/>
          <p:cNvGrpSpPr/>
          <p:nvPr/>
        </p:nvGrpSpPr>
        <p:grpSpPr>
          <a:xfrm>
            <a:off x="580388" y="1413381"/>
            <a:ext cx="8887612" cy="800012"/>
            <a:chOff x="580388" y="1413381"/>
            <a:chExt cx="8887612" cy="800012"/>
          </a:xfrm>
        </p:grpSpPr>
        <p:sp>
          <p:nvSpPr>
            <p:cNvPr id="2948" name="Google Shape;2948;p15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Đường ống cấu trúc dữ liệu Python</a:t>
              </a:r>
              <a:endParaRPr sz="1400">
                <a:solidFill>
                  <a:schemeClr val="dk1"/>
                </a:solidFill>
                <a:latin typeface="Arial"/>
                <a:ea typeface="Arial"/>
                <a:cs typeface="Arial"/>
                <a:sym typeface="Arial"/>
              </a:endParaRPr>
            </a:p>
          </p:txBody>
        </p:sp>
        <p:sp>
          <p:nvSpPr>
            <p:cNvPr id="2949" name="Google Shape;2949;p151"/>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được thu thập từ nhiều nguồn khác nhau có dạng và tính chất rất đa dạng như trong hình dưới đây, vì vậy, để phân tích cần tích hợp nhiều loại dữ liệu cùng dạng để máy tính có thể hiểu được.</a:t>
              </a:r>
              <a:endParaRPr sz="1300">
                <a:solidFill>
                  <a:srgbClr val="262626"/>
                </a:solidFill>
                <a:latin typeface="Arial"/>
                <a:ea typeface="Arial"/>
                <a:cs typeface="Arial"/>
                <a:sym typeface="Arial"/>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grpSp>
        <p:nvGrpSpPr>
          <p:cNvPr id="2955" name="Google Shape;2955;p152"/>
          <p:cNvGrpSpPr/>
          <p:nvPr/>
        </p:nvGrpSpPr>
        <p:grpSpPr>
          <a:xfrm>
            <a:off x="989683" y="2748696"/>
            <a:ext cx="8354217" cy="3401386"/>
            <a:chOff x="989683" y="2748696"/>
            <a:chExt cx="8354217" cy="3401386"/>
          </a:xfrm>
        </p:grpSpPr>
        <p:sp>
          <p:nvSpPr>
            <p:cNvPr id="2956" name="Google Shape;2956;p152"/>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Khám phá dữ liệu tối ưu thông qua Pandas</a:t>
              </a:r>
              <a:endParaRPr sz="3400">
                <a:solidFill>
                  <a:srgbClr val="000000"/>
                </a:solidFill>
                <a:latin typeface="Arial"/>
                <a:ea typeface="Arial"/>
                <a:cs typeface="Arial"/>
                <a:sym typeface="Arial"/>
              </a:endParaRPr>
            </a:p>
          </p:txBody>
        </p:sp>
        <p:sp>
          <p:nvSpPr>
            <p:cNvPr id="2957" name="Google Shape;2957;p15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2. </a:t>
              </a:r>
              <a:endParaRPr b="0" i="0" sz="5398" u="none" cap="none" strike="noStrike">
                <a:solidFill>
                  <a:srgbClr val="7F7F7F"/>
                </a:solidFill>
                <a:latin typeface="Arial"/>
                <a:ea typeface="Arial"/>
                <a:cs typeface="Arial"/>
                <a:sym typeface="Arial"/>
              </a:endParaRPr>
            </a:p>
          </p:txBody>
        </p:sp>
        <p:grpSp>
          <p:nvGrpSpPr>
            <p:cNvPr id="2958" name="Google Shape;2958;p152"/>
            <p:cNvGrpSpPr/>
            <p:nvPr/>
          </p:nvGrpSpPr>
          <p:grpSpPr>
            <a:xfrm>
              <a:off x="1025537" y="4509120"/>
              <a:ext cx="8297776" cy="1640962"/>
              <a:chOff x="1025537" y="4609703"/>
              <a:chExt cx="8297776" cy="1640962"/>
            </a:xfrm>
          </p:grpSpPr>
          <p:sp>
            <p:nvSpPr>
              <p:cNvPr id="2959" name="Google Shape;2959;p152"/>
              <p:cNvSpPr/>
              <p:nvPr/>
            </p:nvSpPr>
            <p:spPr>
              <a:xfrm>
                <a:off x="1025537" y="4609703"/>
                <a:ext cx="4112444" cy="164096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Đường ống: Cấu trúc dữ liệu theo loại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Sê-ri Pandas và DataFrames</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2.3. Hợp nhất và liên kết các DataFrame</a:t>
                </a:r>
                <a:endParaRPr b="0" i="0" sz="1799" u="none" cap="none" strike="noStrike">
                  <a:solidFill>
                    <a:srgbClr val="A5A5A5"/>
                  </a:solidFill>
                  <a:latin typeface="Arial"/>
                  <a:ea typeface="Arial"/>
                  <a:cs typeface="Arial"/>
                  <a:sym typeface="Arial"/>
                </a:endParaRPr>
              </a:p>
            </p:txBody>
          </p:sp>
          <p:sp>
            <p:nvSpPr>
              <p:cNvPr id="2960" name="Google Shape;2960;p152"/>
              <p:cNvSpPr/>
              <p:nvPr/>
            </p:nvSpPr>
            <p:spPr>
              <a:xfrm>
                <a:off x="5137981" y="4609703"/>
                <a:ext cx="4185332" cy="1235723"/>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2.4. Sắp xếp DataFrame và MultiIndex</a:t>
                </a:r>
                <a:endParaRPr b="0" i="0" sz="1799" u="none" cap="none" strike="noStrike">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2.5. Kiểm tra các đặc điểm của dữ liệu thông qua thống kê mô tả và mẫu dữ liệu</a:t>
                </a:r>
                <a:endParaRPr b="0" i="0" sz="1799" u="none" cap="none" strike="noStrike">
                  <a:solidFill>
                    <a:srgbClr val="A5A5A5"/>
                  </a:solidFill>
                  <a:latin typeface="Arial"/>
                  <a:ea typeface="Arial"/>
                  <a:cs typeface="Arial"/>
                  <a:sym typeface="Arial"/>
                </a:endParaRPr>
              </a:p>
            </p:txBody>
          </p:sp>
        </p:gr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53"/>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Đại cương Pandas</a:t>
            </a:r>
            <a:endParaRPr/>
          </a:p>
        </p:txBody>
      </p:sp>
      <p:sp>
        <p:nvSpPr>
          <p:cNvPr id="2967" name="Google Shape;2967;p153"/>
          <p:cNvSpPr/>
          <p:nvPr/>
        </p:nvSpPr>
        <p:spPr>
          <a:xfrm>
            <a:off x="651633" y="2540527"/>
            <a:ext cx="8632825"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viện pandas được xây dựng dựa trên NumPy nhưng chuyên dùng để phân tích dữ liệu phức tạp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NumPy chỉ xử lý cùng một mảng các loại dữ liệu, Pandas có thể xử lý các loại dữ liệu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viện pandas là một công cụ tối ưu để thu thập và sắp xếp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 là một công cụ quan trọng có thể xử lý hầu hết các công việc trong khoa học dữ liệu và rất cần thiết cho nhà khoa học dữ liệu.</a:t>
            </a:r>
            <a:endParaRPr sz="1300">
              <a:solidFill>
                <a:srgbClr val="262626"/>
              </a:solidFill>
              <a:latin typeface="Arial"/>
              <a:ea typeface="Arial"/>
              <a:cs typeface="Arial"/>
              <a:sym typeface="Arial"/>
            </a:endParaRPr>
          </a:p>
        </p:txBody>
      </p:sp>
      <p:grpSp>
        <p:nvGrpSpPr>
          <p:cNvPr id="2968" name="Google Shape;2968;p153"/>
          <p:cNvGrpSpPr/>
          <p:nvPr/>
        </p:nvGrpSpPr>
        <p:grpSpPr>
          <a:xfrm>
            <a:off x="450000" y="450000"/>
            <a:ext cx="9018000" cy="276999"/>
            <a:chOff x="450000" y="450000"/>
            <a:chExt cx="9018000" cy="276999"/>
          </a:xfrm>
        </p:grpSpPr>
        <p:sp>
          <p:nvSpPr>
            <p:cNvPr id="2969" name="Google Shape;2969;p1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2970" name="Google Shape;2970;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2971" name="Google Shape;2971;p153"/>
          <p:cNvSpPr/>
          <p:nvPr/>
        </p:nvSpPr>
        <p:spPr>
          <a:xfrm>
            <a:off x="524240" y="1870666"/>
            <a:ext cx="8887612"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Dạng dữ liệu tối ưu nhất mà một người có thể hiểu được là một bảng. Do đó, khả năng xử lý tốt dữ liệu dạng bảng là cơ sở của phân tích. Trong Python, dạng bảng được gọi là DataFrame (khung dữ liệu) và được triển khai dưới dạng thư viện pandas.</a:t>
            </a:r>
            <a:endParaRPr sz="1400">
              <a:solidFill>
                <a:schemeClr val="dk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grpSp>
        <p:nvGrpSpPr>
          <p:cNvPr id="2977" name="Google Shape;2977;p154"/>
          <p:cNvGrpSpPr/>
          <p:nvPr/>
        </p:nvGrpSpPr>
        <p:grpSpPr>
          <a:xfrm>
            <a:off x="450000" y="450000"/>
            <a:ext cx="9018000" cy="276999"/>
            <a:chOff x="450000" y="450000"/>
            <a:chExt cx="9018000" cy="276999"/>
          </a:xfrm>
        </p:grpSpPr>
        <p:sp>
          <p:nvSpPr>
            <p:cNvPr id="2978" name="Google Shape;2978;p1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2979" name="Google Shape;2979;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2980" name="Google Shape;2980;p154"/>
          <p:cNvSpPr/>
          <p:nvPr/>
        </p:nvSpPr>
        <p:spPr>
          <a:xfrm>
            <a:off x="651633" y="2109365"/>
            <a:ext cx="8632825"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diễn hiệu quả dựa trên thống kê và tóm tắt thu thập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Căn chỉnh và thao tác dữ liệu để hợp nhất và dệt các loại dữ liệu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dữ liệu như thu thập, chuyển đổi và ứng dụng chức năng có thể được áp dụng cho toàn bộ gói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NumPy là một thư viện dựa trên xử lý dữ liệu số học chung, nên phải sử dụng gấu trúc để xử lý dữ liệu dạng bảng để thống kê hoặc phân tích, Pandas cũng cung cấp khả năng xử lý chuỗi thời gian mà NumPy thiếu.</a:t>
            </a:r>
            <a:endParaRPr sz="1300">
              <a:solidFill>
                <a:srgbClr val="262626"/>
              </a:solidFill>
              <a:latin typeface="Arial"/>
              <a:ea typeface="Arial"/>
              <a:cs typeface="Arial"/>
              <a:sym typeface="Arial"/>
            </a:endParaRPr>
          </a:p>
        </p:txBody>
      </p:sp>
      <p:sp>
        <p:nvSpPr>
          <p:cNvPr id="2981" name="Google Shape;2981;p154"/>
          <p:cNvSpPr/>
          <p:nvPr/>
        </p:nvSpPr>
        <p:spPr>
          <a:xfrm>
            <a:off x="524240" y="1879997"/>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Thư viện cần thiết để phân tích dữ liệu</a:t>
            </a:r>
            <a:endParaRPr sz="1400">
              <a:solidFill>
                <a:schemeClr val="dk1"/>
              </a:solidFill>
              <a:latin typeface="Arial"/>
              <a:ea typeface="Arial"/>
              <a:cs typeface="Arial"/>
              <a:sym typeface="Arial"/>
            </a:endParaRPr>
          </a:p>
        </p:txBody>
      </p:sp>
      <p:sp>
        <p:nvSpPr>
          <p:cNvPr id="2982" name="Google Shape;2982;p154"/>
          <p:cNvSpPr/>
          <p:nvPr/>
        </p:nvSpPr>
        <p:spPr>
          <a:xfrm>
            <a:off x="444580" y="1370195"/>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Pandas để phân tích dữ liệu</a:t>
            </a:r>
            <a:endParaRPr sz="2400">
              <a:solidFill>
                <a:srgbClr val="0C0C0C"/>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155"/>
          <p:cNvSpPr/>
          <p:nvPr/>
        </p:nvSpPr>
        <p:spPr>
          <a:xfrm>
            <a:off x="711201" y="1672815"/>
            <a:ext cx="8632824" cy="447992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tìm hiểu về gấu trúc, điều quan trọng là bạn phải tự làm quen với các cấu trúc dữ liệu Sê-ri và DataFrame.</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dữ liệu cơ bản của pandas bao gồm Series (1D) và DataFrame (2D). DataFrame là vùng chứa cho Sê-ri và Sê-ri là vùng chứa cho vô hướng (0D). Họ có thể thêm hoặc xóa dữ liệu theo cách từ điển.</a:t>
            </a:r>
            <a:endParaRPr sz="1300">
              <a:solidFill>
                <a:srgbClr val="262626"/>
              </a:solidFill>
              <a:latin typeface="Arial"/>
              <a:ea typeface="Arial"/>
              <a:cs typeface="Arial"/>
              <a:sym typeface="Arial"/>
            </a:endParaRPr>
          </a:p>
        </p:txBody>
      </p:sp>
      <p:grpSp>
        <p:nvGrpSpPr>
          <p:cNvPr id="2989" name="Google Shape;2989;p155"/>
          <p:cNvGrpSpPr/>
          <p:nvPr/>
        </p:nvGrpSpPr>
        <p:grpSpPr>
          <a:xfrm>
            <a:off x="2261887" y="2070179"/>
            <a:ext cx="5328592" cy="492443"/>
            <a:chOff x="2261887" y="2656373"/>
            <a:chExt cx="5328592" cy="492443"/>
          </a:xfrm>
        </p:grpSpPr>
        <p:sp>
          <p:nvSpPr>
            <p:cNvPr id="2990" name="Google Shape;2990;p155"/>
            <p:cNvSpPr txBox="1"/>
            <p:nvPr/>
          </p:nvSpPr>
          <p:spPr>
            <a:xfrm>
              <a:off x="2261887" y="2656373"/>
              <a:ext cx="79208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Sê-ri</a:t>
              </a:r>
              <a:endParaRPr sz="1300">
                <a:solidFill>
                  <a:srgbClr val="262626"/>
                </a:solidFill>
                <a:latin typeface="Arial"/>
                <a:ea typeface="Arial"/>
                <a:cs typeface="Arial"/>
                <a:sym typeface="Arial"/>
              </a:endParaRPr>
            </a:p>
          </p:txBody>
        </p:sp>
        <p:sp>
          <p:nvSpPr>
            <p:cNvPr id="2991" name="Google Shape;2991;p155"/>
            <p:cNvSpPr txBox="1"/>
            <p:nvPr/>
          </p:nvSpPr>
          <p:spPr>
            <a:xfrm>
              <a:off x="3774055" y="2656373"/>
              <a:ext cx="79208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Sê-ri</a:t>
              </a:r>
              <a:endParaRPr sz="1300">
                <a:solidFill>
                  <a:srgbClr val="262626"/>
                </a:solidFill>
                <a:latin typeface="Arial"/>
                <a:ea typeface="Arial"/>
                <a:cs typeface="Arial"/>
                <a:sym typeface="Arial"/>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p:txBody>
        </p:sp>
        <p:sp>
          <p:nvSpPr>
            <p:cNvPr id="2992" name="Google Shape;2992;p155"/>
            <p:cNvSpPr txBox="1"/>
            <p:nvPr/>
          </p:nvSpPr>
          <p:spPr>
            <a:xfrm>
              <a:off x="5286223" y="2656373"/>
              <a:ext cx="79208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Sê-ri</a:t>
              </a:r>
              <a:endParaRPr sz="1300">
                <a:solidFill>
                  <a:srgbClr val="262626"/>
                </a:solidFill>
                <a:latin typeface="Arial"/>
                <a:ea typeface="Arial"/>
                <a:cs typeface="Arial"/>
                <a:sym typeface="Arial"/>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p:txBody>
        </p:sp>
        <p:sp>
          <p:nvSpPr>
            <p:cNvPr id="2993" name="Google Shape;2993;p155"/>
            <p:cNvSpPr txBox="1"/>
            <p:nvPr/>
          </p:nvSpPr>
          <p:spPr>
            <a:xfrm>
              <a:off x="6798391" y="2656373"/>
              <a:ext cx="79208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Sê-ri</a:t>
              </a:r>
              <a:endParaRPr sz="1300">
                <a:solidFill>
                  <a:srgbClr val="262626"/>
                </a:solidFill>
                <a:latin typeface="Arial"/>
                <a:ea typeface="Arial"/>
                <a:cs typeface="Arial"/>
                <a:sym typeface="Arial"/>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p:txBody>
        </p:sp>
      </p:grpSp>
      <p:graphicFrame>
        <p:nvGraphicFramePr>
          <p:cNvPr id="2994" name="Google Shape;2994;p155"/>
          <p:cNvGraphicFramePr/>
          <p:nvPr/>
        </p:nvGraphicFramePr>
        <p:xfrm>
          <a:off x="2250267" y="2398042"/>
          <a:ext cx="3000000" cy="3000000"/>
        </p:xfrm>
        <a:graphic>
          <a:graphicData uri="http://schemas.openxmlformats.org/drawingml/2006/table">
            <a:tbl>
              <a:tblPr bandRow="1" firstRow="1">
                <a:noFill/>
                <a:tableStyleId>{0BC49009-C438-494D-9E98-4586609C15DF}</a:tableStyleId>
              </a:tblPr>
              <a:tblGrid>
                <a:gridCol w="80727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Giới tính</a:t>
                      </a:r>
                      <a:endParaRPr b="0" sz="13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2995" name="Google Shape;2995;p155"/>
          <p:cNvGraphicFramePr/>
          <p:nvPr/>
        </p:nvGraphicFramePr>
        <p:xfrm>
          <a:off x="3821673" y="2398450"/>
          <a:ext cx="3000000" cy="3000000"/>
        </p:xfrm>
        <a:graphic>
          <a:graphicData uri="http://schemas.openxmlformats.org/drawingml/2006/table">
            <a:tbl>
              <a:tblPr bandRow="1" firstRow="1">
                <a:noFill/>
                <a:tableStyleId>{0BC49009-C438-494D-9E98-4586609C15DF}</a:tableStyleId>
              </a:tblPr>
              <a:tblGrid>
                <a:gridCol w="85002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Nhóm máu</a:t>
                      </a:r>
                      <a:endParaRPr b="0" sz="13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B546"/>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2996" name="Google Shape;2996;p155"/>
          <p:cNvGraphicFramePr/>
          <p:nvPr/>
        </p:nvGraphicFramePr>
        <p:xfrm>
          <a:off x="5326652" y="2398646"/>
          <a:ext cx="3000000" cy="3000000"/>
        </p:xfrm>
        <a:graphic>
          <a:graphicData uri="http://schemas.openxmlformats.org/drawingml/2006/table">
            <a:tbl>
              <a:tblPr bandRow="1" firstRow="1">
                <a:noFill/>
                <a:tableStyleId>{0BC49009-C438-494D-9E98-4586609C15DF}</a:tableStyleId>
              </a:tblPr>
              <a:tblGrid>
                <a:gridCol w="744975"/>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Chiều cao</a:t>
                      </a:r>
                      <a:endParaRPr b="0" sz="13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2997" name="Google Shape;2997;p155"/>
          <p:cNvGraphicFramePr/>
          <p:nvPr/>
        </p:nvGraphicFramePr>
        <p:xfrm>
          <a:off x="6827434" y="2398042"/>
          <a:ext cx="3000000" cy="3000000"/>
        </p:xfrm>
        <a:graphic>
          <a:graphicData uri="http://schemas.openxmlformats.org/drawingml/2006/table">
            <a:tbl>
              <a:tblPr bandRow="1" firstRow="1">
                <a:noFill/>
                <a:tableStyleId>{0BC49009-C438-494D-9E98-4586609C15DF}</a:tableStyleId>
              </a:tblPr>
              <a:tblGrid>
                <a:gridCol w="778350"/>
              </a:tblGrid>
              <a:tr h="296975">
                <a:tc>
                  <a:txBody>
                    <a:bodyPr/>
                    <a:lstStyle/>
                    <a:p>
                      <a:pPr indent="0" lvl="0" marL="0" marR="0" rtl="0" algn="ctr">
                        <a:spcBef>
                          <a:spcPts val="0"/>
                        </a:spcBef>
                        <a:spcAft>
                          <a:spcPts val="0"/>
                        </a:spcAft>
                        <a:buNone/>
                      </a:pPr>
                      <a:r>
                        <a:rPr b="0" lang="en-US" sz="1300" u="none" cap="none" strike="noStrike">
                          <a:solidFill>
                            <a:schemeClr val="lt1"/>
                          </a:solidFill>
                          <a:latin typeface="Arial"/>
                          <a:ea typeface="Arial"/>
                          <a:cs typeface="Arial"/>
                          <a:sym typeface="Arial"/>
                        </a:rPr>
                        <a:t>Cân nặng</a:t>
                      </a:r>
                      <a:endParaRPr b="0" sz="13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4337"/>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68.2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53</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80.1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85.7</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49.5</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52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96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45.3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998" name="Google Shape;2998;p155"/>
          <p:cNvSpPr/>
          <p:nvPr/>
        </p:nvSpPr>
        <p:spPr>
          <a:xfrm>
            <a:off x="3249183" y="3427275"/>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999" name="Google Shape;2999;p155"/>
          <p:cNvSpPr/>
          <p:nvPr/>
        </p:nvSpPr>
        <p:spPr>
          <a:xfrm rot="-5400000">
            <a:off x="4782057" y="2771901"/>
            <a:ext cx="338710" cy="4595002"/>
          </a:xfrm>
          <a:prstGeom prst="leftBrace">
            <a:avLst>
              <a:gd fmla="val 68325" name="adj1"/>
              <a:gd fmla="val 50166"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000" name="Google Shape;3000;p155"/>
          <p:cNvSpPr txBox="1"/>
          <p:nvPr/>
        </p:nvSpPr>
        <p:spPr>
          <a:xfrm>
            <a:off x="4350003" y="5286837"/>
            <a:ext cx="122454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DataFrame</a:t>
            </a:r>
            <a:endParaRPr sz="1300">
              <a:solidFill>
                <a:srgbClr val="262626"/>
              </a:solidFill>
              <a:latin typeface="Arial"/>
              <a:ea typeface="Arial"/>
              <a:cs typeface="Arial"/>
              <a:sym typeface="Arial"/>
            </a:endParaRPr>
          </a:p>
        </p:txBody>
      </p:sp>
      <p:sp>
        <p:nvSpPr>
          <p:cNvPr id="3001" name="Google Shape;3001;p155"/>
          <p:cNvSpPr/>
          <p:nvPr/>
        </p:nvSpPr>
        <p:spPr>
          <a:xfrm>
            <a:off x="4813957" y="3427275"/>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002" name="Google Shape;3002;p155"/>
          <p:cNvSpPr/>
          <p:nvPr/>
        </p:nvSpPr>
        <p:spPr>
          <a:xfrm>
            <a:off x="6288997" y="3427275"/>
            <a:ext cx="321066" cy="321066"/>
          </a:xfrm>
          <a:prstGeom prst="mathPlus">
            <a:avLst>
              <a:gd fmla="val 16102" name="adj1"/>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3003" name="Google Shape;3003;p155"/>
          <p:cNvGrpSpPr/>
          <p:nvPr/>
        </p:nvGrpSpPr>
        <p:grpSpPr>
          <a:xfrm>
            <a:off x="450000" y="450000"/>
            <a:ext cx="9018000" cy="276999"/>
            <a:chOff x="450000" y="450000"/>
            <a:chExt cx="9018000" cy="276999"/>
          </a:xfrm>
        </p:grpSpPr>
        <p:sp>
          <p:nvSpPr>
            <p:cNvPr id="3004" name="Google Shape;3004;p1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05" name="Google Shape;3005;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006" name="Google Shape;3006;p15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Về cấu trúc dữ liệu pandas: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156"/>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Sê-ri</a:t>
            </a:r>
            <a:endParaRPr sz="2400">
              <a:solidFill>
                <a:srgbClr val="0C0C0C"/>
              </a:solidFill>
              <a:latin typeface="Arial"/>
              <a:ea typeface="Arial"/>
              <a:cs typeface="Arial"/>
              <a:sym typeface="Arial"/>
            </a:endParaRPr>
          </a:p>
        </p:txBody>
      </p:sp>
      <p:grpSp>
        <p:nvGrpSpPr>
          <p:cNvPr id="3013" name="Google Shape;3013;p156"/>
          <p:cNvGrpSpPr/>
          <p:nvPr/>
        </p:nvGrpSpPr>
        <p:grpSpPr>
          <a:xfrm>
            <a:off x="450000" y="450000"/>
            <a:ext cx="9018000" cy="276999"/>
            <a:chOff x="450000" y="450000"/>
            <a:chExt cx="9018000" cy="276999"/>
          </a:xfrm>
        </p:grpSpPr>
        <p:sp>
          <p:nvSpPr>
            <p:cNvPr id="3014" name="Google Shape;3014;p1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15" name="Google Shape;3015;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16" name="Google Shape;3016;p156"/>
          <p:cNvGrpSpPr/>
          <p:nvPr/>
        </p:nvGrpSpPr>
        <p:grpSpPr>
          <a:xfrm>
            <a:off x="524240" y="1870666"/>
            <a:ext cx="8887612" cy="2611091"/>
            <a:chOff x="524240" y="1870666"/>
            <a:chExt cx="8887612" cy="2611091"/>
          </a:xfrm>
        </p:grpSpPr>
        <p:sp>
          <p:nvSpPr>
            <p:cNvPr id="3017" name="Google Shape;3017;p156"/>
            <p:cNvSpPr/>
            <p:nvPr/>
          </p:nvSpPr>
          <p:spPr>
            <a:xfrm>
              <a:off x="651633" y="2120359"/>
              <a:ext cx="8632825" cy="236139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là mảng nên tất cả các phần tử trong dãy phải thuộc 1 kiểu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sê-ri đơn giản có thể được tạo từ các chuỗi như danh sách, bộ và mảng.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'sê-ri' là số ít VÀ số nhiều. Nó có nguồn gốc Latinh 'serere' có nghĩa là tham gia hoặc kết nối.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mặc định của chuỗi là một chỉ mục số nguyên. Nhãn của mục đầu tiên là 0, nhãn của mục thứ hai là 1 và nó tăng theo cách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thuộc tính của chuỗi là danh sách tất cả các giá trị trong chuỗi.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thuộc tính của chỉ mục có nghĩa là chỉ mục của một chuỗi.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thuộc tính của index.values là một mảng gồm tất cả các giá trị của chỉ mục.</a:t>
              </a:r>
              <a:endParaRPr sz="1300">
                <a:solidFill>
                  <a:srgbClr val="262626"/>
                </a:solidFill>
                <a:latin typeface="Arial"/>
                <a:ea typeface="Arial"/>
                <a:cs typeface="Arial"/>
                <a:sym typeface="Arial"/>
              </a:endParaRPr>
            </a:p>
          </p:txBody>
        </p:sp>
        <p:sp>
          <p:nvSpPr>
            <p:cNvPr id="3018" name="Google Shape;3018;p156"/>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là một dạng của mảng một chiều được liệt kê theo trình tự.</a:t>
              </a:r>
              <a:endParaRPr sz="1400">
                <a:solidFill>
                  <a:schemeClr val="dk1"/>
                </a:solidFill>
                <a:latin typeface="Arial"/>
                <a:ea typeface="Arial"/>
                <a:cs typeface="Arial"/>
                <a:sym typeface="Arial"/>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157"/>
          <p:cNvSpPr/>
          <p:nvPr/>
        </p:nvSpPr>
        <p:spPr>
          <a:xfrm>
            <a:off x="711201" y="235037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từ một danh sách</a:t>
            </a:r>
            <a:endParaRPr sz="1300">
              <a:solidFill>
                <a:srgbClr val="262626"/>
              </a:solidFill>
              <a:latin typeface="Arial"/>
              <a:ea typeface="Arial"/>
              <a:cs typeface="Arial"/>
              <a:sym typeface="Arial"/>
            </a:endParaRPr>
          </a:p>
        </p:txBody>
      </p:sp>
      <p:grpSp>
        <p:nvGrpSpPr>
          <p:cNvPr id="3025" name="Google Shape;3025;p157"/>
          <p:cNvGrpSpPr/>
          <p:nvPr/>
        </p:nvGrpSpPr>
        <p:grpSpPr>
          <a:xfrm>
            <a:off x="450000" y="450000"/>
            <a:ext cx="9018000" cy="276999"/>
            <a:chOff x="450000" y="450000"/>
            <a:chExt cx="9018000" cy="276999"/>
          </a:xfrm>
        </p:grpSpPr>
        <p:sp>
          <p:nvSpPr>
            <p:cNvPr id="3026" name="Google Shape;3026;p1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27" name="Google Shape;3027;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28" name="Google Shape;3028;p157"/>
          <p:cNvGrpSpPr/>
          <p:nvPr/>
        </p:nvGrpSpPr>
        <p:grpSpPr>
          <a:xfrm>
            <a:off x="558924" y="1728801"/>
            <a:ext cx="8782050" cy="497160"/>
            <a:chOff x="558924" y="1844824"/>
            <a:chExt cx="8782050" cy="497160"/>
          </a:xfrm>
        </p:grpSpPr>
        <p:sp>
          <p:nvSpPr>
            <p:cNvPr id="3029" name="Google Shape;3029;p157"/>
            <p:cNvSpPr/>
            <p:nvPr/>
          </p:nvSpPr>
          <p:spPr>
            <a:xfrm>
              <a:off x="558924" y="1844824"/>
              <a:ext cx="8782050" cy="497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30" name="Google Shape;3030;p157"/>
            <p:cNvPicPr preferRelativeResize="0"/>
            <p:nvPr/>
          </p:nvPicPr>
          <p:blipFill rotWithShape="1">
            <a:blip r:embed="rId3">
              <a:alphaModFix/>
            </a:blip>
            <a:srcRect b="3815" l="1770" r="18462" t="8195"/>
            <a:stretch/>
          </p:blipFill>
          <p:spPr>
            <a:xfrm>
              <a:off x="578498" y="1894114"/>
              <a:ext cx="8762476" cy="402432"/>
            </a:xfrm>
            <a:prstGeom prst="rect">
              <a:avLst/>
            </a:prstGeom>
            <a:noFill/>
            <a:ln>
              <a:noFill/>
            </a:ln>
          </p:spPr>
        </p:pic>
      </p:grpSp>
      <p:grpSp>
        <p:nvGrpSpPr>
          <p:cNvPr id="3031" name="Google Shape;3031;p157"/>
          <p:cNvGrpSpPr/>
          <p:nvPr/>
        </p:nvGrpSpPr>
        <p:grpSpPr>
          <a:xfrm>
            <a:off x="558924" y="2699685"/>
            <a:ext cx="8782051" cy="1656184"/>
            <a:chOff x="558924" y="2996952"/>
            <a:chExt cx="8782051" cy="1656184"/>
          </a:xfrm>
        </p:grpSpPr>
        <p:sp>
          <p:nvSpPr>
            <p:cNvPr id="3032" name="Google Shape;3032;p157"/>
            <p:cNvSpPr/>
            <p:nvPr/>
          </p:nvSpPr>
          <p:spPr>
            <a:xfrm>
              <a:off x="558924" y="2996952"/>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33" name="Google Shape;3033;p157"/>
            <p:cNvPicPr preferRelativeResize="0"/>
            <p:nvPr/>
          </p:nvPicPr>
          <p:blipFill rotWithShape="1">
            <a:blip r:embed="rId4">
              <a:alphaModFix/>
            </a:blip>
            <a:srcRect b="0" l="1674" r="18909" t="0"/>
            <a:stretch/>
          </p:blipFill>
          <p:spPr>
            <a:xfrm>
              <a:off x="625151" y="3037384"/>
              <a:ext cx="8715824" cy="1566663"/>
            </a:xfrm>
            <a:prstGeom prst="rect">
              <a:avLst/>
            </a:prstGeom>
            <a:noFill/>
            <a:ln>
              <a:noFill/>
            </a:ln>
          </p:spPr>
        </p:pic>
      </p:grpSp>
      <p:sp>
        <p:nvSpPr>
          <p:cNvPr id="3034" name="Google Shape;3034;p15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Cách tạo một Sê-ri</a:t>
            </a:r>
            <a:endParaRPr sz="1400">
              <a:solidFill>
                <a:schemeClr val="dk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158"/>
          <p:cNvSpPr/>
          <p:nvPr/>
        </p:nvSpPr>
        <p:spPr>
          <a:xfrm>
            <a:off x="711201" y="243676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từ mảng NumPy. Xem help(pd.Series) để biết thêm chi tiết.</a:t>
            </a:r>
            <a:endParaRPr/>
          </a:p>
        </p:txBody>
      </p:sp>
      <p:grpSp>
        <p:nvGrpSpPr>
          <p:cNvPr id="3041" name="Google Shape;3041;p158"/>
          <p:cNvGrpSpPr/>
          <p:nvPr/>
        </p:nvGrpSpPr>
        <p:grpSpPr>
          <a:xfrm>
            <a:off x="450000" y="450000"/>
            <a:ext cx="9018000" cy="276999"/>
            <a:chOff x="450000" y="450000"/>
            <a:chExt cx="9018000" cy="276999"/>
          </a:xfrm>
        </p:grpSpPr>
        <p:sp>
          <p:nvSpPr>
            <p:cNvPr id="3042" name="Google Shape;3042;p1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43" name="Google Shape;3043;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44" name="Google Shape;3044;p158"/>
          <p:cNvGrpSpPr/>
          <p:nvPr/>
        </p:nvGrpSpPr>
        <p:grpSpPr>
          <a:xfrm>
            <a:off x="558924" y="1747464"/>
            <a:ext cx="8782051" cy="529206"/>
            <a:chOff x="558924" y="1844825"/>
            <a:chExt cx="8782051" cy="529206"/>
          </a:xfrm>
        </p:grpSpPr>
        <p:sp>
          <p:nvSpPr>
            <p:cNvPr id="3045" name="Google Shape;3045;p158"/>
            <p:cNvSpPr/>
            <p:nvPr/>
          </p:nvSpPr>
          <p:spPr>
            <a:xfrm>
              <a:off x="558924" y="1844825"/>
              <a:ext cx="8782050" cy="529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46" name="Google Shape;3046;p158"/>
            <p:cNvPicPr preferRelativeResize="0"/>
            <p:nvPr/>
          </p:nvPicPr>
          <p:blipFill rotWithShape="1">
            <a:blip r:embed="rId3">
              <a:alphaModFix/>
            </a:blip>
            <a:srcRect b="0" l="2052" r="18235" t="11945"/>
            <a:stretch/>
          </p:blipFill>
          <p:spPr>
            <a:xfrm>
              <a:off x="625151" y="1898168"/>
              <a:ext cx="8715824" cy="443814"/>
            </a:xfrm>
            <a:prstGeom prst="rect">
              <a:avLst/>
            </a:prstGeom>
            <a:noFill/>
            <a:ln>
              <a:noFill/>
            </a:ln>
          </p:spPr>
        </p:pic>
      </p:grpSp>
      <p:grpSp>
        <p:nvGrpSpPr>
          <p:cNvPr id="3047" name="Google Shape;3047;p158"/>
          <p:cNvGrpSpPr/>
          <p:nvPr/>
        </p:nvGrpSpPr>
        <p:grpSpPr>
          <a:xfrm>
            <a:off x="558924" y="2791476"/>
            <a:ext cx="8782050" cy="1789652"/>
            <a:chOff x="558924" y="2996952"/>
            <a:chExt cx="8782050" cy="1789652"/>
          </a:xfrm>
        </p:grpSpPr>
        <p:sp>
          <p:nvSpPr>
            <p:cNvPr id="3048" name="Google Shape;3048;p158"/>
            <p:cNvSpPr/>
            <p:nvPr/>
          </p:nvSpPr>
          <p:spPr>
            <a:xfrm>
              <a:off x="558924" y="2996952"/>
              <a:ext cx="8782050" cy="17896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49" name="Google Shape;3049;p158"/>
            <p:cNvPicPr preferRelativeResize="0"/>
            <p:nvPr/>
          </p:nvPicPr>
          <p:blipFill rotWithShape="1">
            <a:blip r:embed="rId4">
              <a:alphaModFix/>
            </a:blip>
            <a:srcRect b="0" l="2097" r="21193" t="0"/>
            <a:stretch/>
          </p:blipFill>
          <p:spPr>
            <a:xfrm>
              <a:off x="667037" y="3062495"/>
              <a:ext cx="8673937" cy="1656184"/>
            </a:xfrm>
            <a:prstGeom prst="rect">
              <a:avLst/>
            </a:prstGeom>
            <a:noFill/>
            <a:ln>
              <a:noFill/>
            </a:ln>
          </p:spPr>
        </p:pic>
      </p:grpSp>
      <p:sp>
        <p:nvSpPr>
          <p:cNvPr id="3050" name="Google Shape;3050;p15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Cách tạo một Sê-ri</a:t>
            </a:r>
            <a:endParaRPr sz="14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16"/>
          <p:cNvGrpSpPr/>
          <p:nvPr/>
        </p:nvGrpSpPr>
        <p:grpSpPr>
          <a:xfrm>
            <a:off x="450000" y="450000"/>
            <a:ext cx="9018000" cy="276999"/>
            <a:chOff x="450000" y="450000"/>
            <a:chExt cx="9018000" cy="276999"/>
          </a:xfrm>
        </p:grpSpPr>
        <p:sp>
          <p:nvSpPr>
            <p:cNvPr id="444" name="Google Shape;444;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445" name="Google Shape;445;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46" name="Google Shape;446;p16"/>
          <p:cNvSpPr/>
          <p:nvPr/>
        </p:nvSpPr>
        <p:spPr>
          <a:xfrm>
            <a:off x="702940" y="1700808"/>
            <a:ext cx="8632825" cy="306928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thêm dữ liệu vào không gian thứ hai, dữ liệu phía sau không gian thứ hai phải di chuyển từng cái một sang bên phải.</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“Xanh lục” sau đó được thêm vào khoảng trống.</a:t>
            </a:r>
            <a:endParaRPr sz="1300">
              <a:solidFill>
                <a:srgbClr val="262626"/>
              </a:solidFill>
              <a:latin typeface="Arial"/>
              <a:ea typeface="Arial"/>
              <a:cs typeface="Arial"/>
              <a:sym typeface="Arial"/>
            </a:endParaRPr>
          </a:p>
        </p:txBody>
      </p:sp>
      <p:grpSp>
        <p:nvGrpSpPr>
          <p:cNvPr id="447" name="Google Shape;447;p16"/>
          <p:cNvGrpSpPr/>
          <p:nvPr/>
        </p:nvGrpSpPr>
        <p:grpSpPr>
          <a:xfrm>
            <a:off x="3218192" y="2204864"/>
            <a:ext cx="3679950" cy="2020635"/>
            <a:chOff x="3218192" y="2272461"/>
            <a:chExt cx="3679950" cy="2020635"/>
          </a:xfrm>
        </p:grpSpPr>
        <p:sp>
          <p:nvSpPr>
            <p:cNvPr id="448" name="Google Shape;448;p16"/>
            <p:cNvSpPr/>
            <p:nvPr/>
          </p:nvSpPr>
          <p:spPr>
            <a:xfrm>
              <a:off x="3218192" y="2567254"/>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49" name="Google Shape;449;p16"/>
            <p:cNvSpPr/>
            <p:nvPr/>
          </p:nvSpPr>
          <p:spPr>
            <a:xfrm>
              <a:off x="4156810" y="2567254"/>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50" name="Google Shape;450;p16"/>
            <p:cNvSpPr/>
            <p:nvPr/>
          </p:nvSpPr>
          <p:spPr>
            <a:xfrm>
              <a:off x="5095428" y="2567254"/>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51" name="Google Shape;451;p16"/>
            <p:cNvSpPr/>
            <p:nvPr/>
          </p:nvSpPr>
          <p:spPr>
            <a:xfrm>
              <a:off x="3485714" y="2272461"/>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52" name="Google Shape;452;p16"/>
            <p:cNvSpPr/>
            <p:nvPr/>
          </p:nvSpPr>
          <p:spPr>
            <a:xfrm>
              <a:off x="4431577" y="2272461"/>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53" name="Google Shape;453;p16"/>
            <p:cNvSpPr/>
            <p:nvPr/>
          </p:nvSpPr>
          <p:spPr>
            <a:xfrm>
              <a:off x="5336455" y="2272461"/>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54" name="Google Shape;454;p16"/>
            <p:cNvSpPr/>
            <p:nvPr/>
          </p:nvSpPr>
          <p:spPr>
            <a:xfrm>
              <a:off x="6034046" y="2567254"/>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55" name="Google Shape;455;p16"/>
            <p:cNvSpPr/>
            <p:nvPr/>
          </p:nvSpPr>
          <p:spPr>
            <a:xfrm>
              <a:off x="6330073" y="2272461"/>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456" name="Google Shape;456;p16"/>
            <p:cNvSpPr/>
            <p:nvPr/>
          </p:nvSpPr>
          <p:spPr>
            <a:xfrm>
              <a:off x="3509052" y="3960903"/>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457" name="Google Shape;457;p16"/>
            <p:cNvSpPr/>
            <p:nvPr/>
          </p:nvSpPr>
          <p:spPr>
            <a:xfrm>
              <a:off x="3218192" y="343017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58" name="Google Shape;458;p16"/>
            <p:cNvSpPr/>
            <p:nvPr/>
          </p:nvSpPr>
          <p:spPr>
            <a:xfrm>
              <a:off x="4156810" y="3430175"/>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59" name="Google Shape;459;p16"/>
            <p:cNvSpPr/>
            <p:nvPr/>
          </p:nvSpPr>
          <p:spPr>
            <a:xfrm>
              <a:off x="5095428" y="343017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60" name="Google Shape;460;p16"/>
            <p:cNvSpPr/>
            <p:nvPr/>
          </p:nvSpPr>
          <p:spPr>
            <a:xfrm>
              <a:off x="3485714" y="313538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61" name="Google Shape;461;p16"/>
            <p:cNvSpPr/>
            <p:nvPr/>
          </p:nvSpPr>
          <p:spPr>
            <a:xfrm>
              <a:off x="4431577" y="313538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62" name="Google Shape;462;p16"/>
            <p:cNvSpPr/>
            <p:nvPr/>
          </p:nvSpPr>
          <p:spPr>
            <a:xfrm>
              <a:off x="5336455" y="313538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63" name="Google Shape;463;p16"/>
            <p:cNvSpPr/>
            <p:nvPr/>
          </p:nvSpPr>
          <p:spPr>
            <a:xfrm>
              <a:off x="6034046" y="343017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64" name="Google Shape;464;p16"/>
            <p:cNvSpPr/>
            <p:nvPr/>
          </p:nvSpPr>
          <p:spPr>
            <a:xfrm>
              <a:off x="6330073" y="313538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grpSp>
      <p:grpSp>
        <p:nvGrpSpPr>
          <p:cNvPr id="465" name="Google Shape;465;p16"/>
          <p:cNvGrpSpPr/>
          <p:nvPr/>
        </p:nvGrpSpPr>
        <p:grpSpPr>
          <a:xfrm>
            <a:off x="3218192" y="4941168"/>
            <a:ext cx="3679950" cy="626986"/>
            <a:chOff x="3218192" y="5229200"/>
            <a:chExt cx="3679950" cy="626986"/>
          </a:xfrm>
        </p:grpSpPr>
        <p:sp>
          <p:nvSpPr>
            <p:cNvPr id="466" name="Google Shape;466;p16"/>
            <p:cNvSpPr/>
            <p:nvPr/>
          </p:nvSpPr>
          <p:spPr>
            <a:xfrm>
              <a:off x="3218192" y="552399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67" name="Google Shape;467;p16"/>
            <p:cNvSpPr/>
            <p:nvPr/>
          </p:nvSpPr>
          <p:spPr>
            <a:xfrm>
              <a:off x="5095428" y="552399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68" name="Google Shape;468;p16"/>
            <p:cNvSpPr/>
            <p:nvPr/>
          </p:nvSpPr>
          <p:spPr>
            <a:xfrm>
              <a:off x="3485714" y="522920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69" name="Google Shape;469;p16"/>
            <p:cNvSpPr/>
            <p:nvPr/>
          </p:nvSpPr>
          <p:spPr>
            <a:xfrm>
              <a:off x="4431577" y="522920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70" name="Google Shape;470;p16"/>
            <p:cNvSpPr/>
            <p:nvPr/>
          </p:nvSpPr>
          <p:spPr>
            <a:xfrm>
              <a:off x="5336455" y="522920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71" name="Google Shape;471;p16"/>
            <p:cNvSpPr/>
            <p:nvPr/>
          </p:nvSpPr>
          <p:spPr>
            <a:xfrm>
              <a:off x="6034046" y="552399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72" name="Google Shape;472;p16"/>
            <p:cNvSpPr/>
            <p:nvPr/>
          </p:nvSpPr>
          <p:spPr>
            <a:xfrm>
              <a:off x="6330073" y="522920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473" name="Google Shape;473;p16"/>
            <p:cNvSpPr/>
            <p:nvPr/>
          </p:nvSpPr>
          <p:spPr>
            <a:xfrm>
              <a:off x="4155256" y="5523993"/>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grpSp>
      <p:sp>
        <p:nvSpPr>
          <p:cNvPr id="474" name="Google Shape;474;p1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và xóa dữ liệu khỏi mảng (2/4)</a:t>
            </a:r>
            <a:endParaRPr sz="1400">
              <a:solidFill>
                <a:schemeClr val="dk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grpSp>
        <p:nvGrpSpPr>
          <p:cNvPr id="3056" name="Google Shape;3056;p159"/>
          <p:cNvGrpSpPr/>
          <p:nvPr/>
        </p:nvGrpSpPr>
        <p:grpSpPr>
          <a:xfrm>
            <a:off x="450000" y="450000"/>
            <a:ext cx="9018000" cy="276999"/>
            <a:chOff x="450000" y="450000"/>
            <a:chExt cx="9018000" cy="276999"/>
          </a:xfrm>
        </p:grpSpPr>
        <p:sp>
          <p:nvSpPr>
            <p:cNvPr id="3057" name="Google Shape;3057;p1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58" name="Google Shape;3058;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59" name="Google Shape;3059;p159"/>
          <p:cNvGrpSpPr/>
          <p:nvPr/>
        </p:nvGrpSpPr>
        <p:grpSpPr>
          <a:xfrm>
            <a:off x="580388" y="1413381"/>
            <a:ext cx="8887612" cy="599957"/>
            <a:chOff x="580388" y="1413381"/>
            <a:chExt cx="8887612" cy="599957"/>
          </a:xfrm>
        </p:grpSpPr>
        <p:sp>
          <p:nvSpPr>
            <p:cNvPr id="3060" name="Google Shape;3060;p15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Cách tạo một Sê-ri</a:t>
              </a:r>
              <a:endParaRPr sz="1400">
                <a:solidFill>
                  <a:schemeClr val="dk1"/>
                </a:solidFill>
                <a:latin typeface="Arial"/>
                <a:ea typeface="Arial"/>
                <a:cs typeface="Arial"/>
                <a:sym typeface="Arial"/>
              </a:endParaRPr>
            </a:p>
          </p:txBody>
        </p:sp>
        <p:sp>
          <p:nvSpPr>
            <p:cNvPr id="3061" name="Google Shape;3061;p15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Sê-ri cũng có thể được tạo với giá trị dạng mảng, Iterable, dict hoặc vô hướng.</a:t>
              </a:r>
              <a:endParaRPr sz="1300">
                <a:solidFill>
                  <a:srgbClr val="262626"/>
                </a:solidFill>
                <a:latin typeface="Arial"/>
                <a:ea typeface="Arial"/>
                <a:cs typeface="Arial"/>
                <a:sym typeface="Arial"/>
              </a:endParaRPr>
            </a:p>
          </p:txBody>
        </p:sp>
      </p:grpSp>
      <p:grpSp>
        <p:nvGrpSpPr>
          <p:cNvPr id="3062" name="Google Shape;3062;p159"/>
          <p:cNvGrpSpPr/>
          <p:nvPr/>
        </p:nvGrpSpPr>
        <p:grpSpPr>
          <a:xfrm>
            <a:off x="558924" y="3423289"/>
            <a:ext cx="8782050" cy="725791"/>
            <a:chOff x="557644" y="5085181"/>
            <a:chExt cx="8782050" cy="725791"/>
          </a:xfrm>
        </p:grpSpPr>
        <p:sp>
          <p:nvSpPr>
            <p:cNvPr id="3063" name="Google Shape;3063;p159"/>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064" name="Google Shape;3064;p15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065" name="Google Shape;3065;p15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06</a:t>
              </a:r>
              <a:endParaRPr b="1" sz="1300">
                <a:solidFill>
                  <a:srgbClr val="262626"/>
                </a:solidFill>
                <a:latin typeface="Arial"/>
                <a:ea typeface="Arial"/>
                <a:cs typeface="Arial"/>
                <a:sym typeface="Arial"/>
              </a:endParaRPr>
            </a:p>
          </p:txBody>
        </p:sp>
        <p:sp>
          <p:nvSpPr>
            <p:cNvPr id="3066" name="Google Shape;3066;p15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Chúng ta có thể biết rằng kiểu dữ liệu là một sê-ri.</a:t>
              </a:r>
              <a:endParaRPr/>
            </a:p>
          </p:txBody>
        </p:sp>
      </p:grpSp>
      <p:grpSp>
        <p:nvGrpSpPr>
          <p:cNvPr id="3067" name="Google Shape;3067;p159"/>
          <p:cNvGrpSpPr/>
          <p:nvPr/>
        </p:nvGrpSpPr>
        <p:grpSpPr>
          <a:xfrm>
            <a:off x="558924" y="2060848"/>
            <a:ext cx="8782050" cy="1263487"/>
            <a:chOff x="558924" y="2060848"/>
            <a:chExt cx="8782050" cy="1263487"/>
          </a:xfrm>
        </p:grpSpPr>
        <p:grpSp>
          <p:nvGrpSpPr>
            <p:cNvPr id="3068" name="Google Shape;3068;p159"/>
            <p:cNvGrpSpPr/>
            <p:nvPr/>
          </p:nvGrpSpPr>
          <p:grpSpPr>
            <a:xfrm>
              <a:off x="558924" y="2060848"/>
              <a:ext cx="8782050" cy="1263487"/>
              <a:chOff x="558924" y="2132856"/>
              <a:chExt cx="8782050" cy="1263487"/>
            </a:xfrm>
          </p:grpSpPr>
          <p:sp>
            <p:nvSpPr>
              <p:cNvPr id="3069" name="Google Shape;3069;p159"/>
              <p:cNvSpPr/>
              <p:nvPr/>
            </p:nvSpPr>
            <p:spPr>
              <a:xfrm>
                <a:off x="558924" y="2132856"/>
                <a:ext cx="8782050" cy="1263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70" name="Google Shape;3070;p159"/>
              <p:cNvPicPr preferRelativeResize="0"/>
              <p:nvPr/>
            </p:nvPicPr>
            <p:blipFill rotWithShape="1">
              <a:blip r:embed="rId4">
                <a:alphaModFix/>
              </a:blip>
              <a:srcRect b="0" l="2164" r="20223" t="0"/>
              <a:stretch/>
            </p:blipFill>
            <p:spPr>
              <a:xfrm>
                <a:off x="681135" y="2194992"/>
                <a:ext cx="8659839" cy="1169701"/>
              </a:xfrm>
              <a:prstGeom prst="rect">
                <a:avLst/>
              </a:prstGeom>
              <a:noFill/>
              <a:ln>
                <a:noFill/>
              </a:ln>
            </p:spPr>
          </p:pic>
        </p:grpSp>
        <p:sp>
          <p:nvSpPr>
            <p:cNvPr id="3071" name="Google Shape;3071;p159"/>
            <p:cNvSpPr/>
            <p:nvPr/>
          </p:nvSpPr>
          <p:spPr>
            <a:xfrm>
              <a:off x="2143100" y="2692591"/>
              <a:ext cx="3268655" cy="22789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grpSp>
        <p:nvGrpSpPr>
          <p:cNvPr id="3077" name="Google Shape;3077;p160"/>
          <p:cNvGrpSpPr/>
          <p:nvPr/>
        </p:nvGrpSpPr>
        <p:grpSpPr>
          <a:xfrm>
            <a:off x="450000" y="450000"/>
            <a:ext cx="9018000" cy="276999"/>
            <a:chOff x="450000" y="450000"/>
            <a:chExt cx="9018000" cy="276999"/>
          </a:xfrm>
        </p:grpSpPr>
        <p:sp>
          <p:nvSpPr>
            <p:cNvPr id="3078" name="Google Shape;3078;p1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79" name="Google Shape;3079;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80" name="Google Shape;3080;p160"/>
          <p:cNvGrpSpPr/>
          <p:nvPr/>
        </p:nvGrpSpPr>
        <p:grpSpPr>
          <a:xfrm>
            <a:off x="2320848" y="2458216"/>
            <a:ext cx="5320439" cy="3628014"/>
            <a:chOff x="2215108" y="2586389"/>
            <a:chExt cx="5320439" cy="3628014"/>
          </a:xfrm>
        </p:grpSpPr>
        <p:pic>
          <p:nvPicPr>
            <p:cNvPr id="3081" name="Google Shape;3081;p160"/>
            <p:cNvPicPr preferRelativeResize="0"/>
            <p:nvPr/>
          </p:nvPicPr>
          <p:blipFill rotWithShape="1">
            <a:blip r:embed="rId3">
              <a:alphaModFix/>
            </a:blip>
            <a:srcRect b="12935" l="8888" r="17878" t="16619"/>
            <a:stretch/>
          </p:blipFill>
          <p:spPr>
            <a:xfrm>
              <a:off x="2215108" y="2924943"/>
              <a:ext cx="4680520" cy="2952329"/>
            </a:xfrm>
            <a:prstGeom prst="rect">
              <a:avLst/>
            </a:prstGeom>
            <a:noFill/>
            <a:ln>
              <a:noFill/>
            </a:ln>
          </p:spPr>
        </p:pic>
        <p:sp>
          <p:nvSpPr>
            <p:cNvPr id="3082" name="Google Shape;3082;p160"/>
            <p:cNvSpPr txBox="1"/>
            <p:nvPr/>
          </p:nvSpPr>
          <p:spPr>
            <a:xfrm>
              <a:off x="4135586" y="2586389"/>
              <a:ext cx="12025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DataFrame</a:t>
              </a:r>
              <a:endParaRPr sz="1600">
                <a:solidFill>
                  <a:schemeClr val="dk1"/>
                </a:solidFill>
                <a:latin typeface="Arial"/>
                <a:ea typeface="Arial"/>
                <a:cs typeface="Arial"/>
                <a:sym typeface="Arial"/>
              </a:endParaRPr>
            </a:p>
          </p:txBody>
        </p:sp>
        <p:sp>
          <p:nvSpPr>
            <p:cNvPr id="3083" name="Google Shape;3083;p160"/>
            <p:cNvSpPr txBox="1"/>
            <p:nvPr/>
          </p:nvSpPr>
          <p:spPr>
            <a:xfrm>
              <a:off x="6895628" y="4499828"/>
              <a:ext cx="6399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hàng</a:t>
              </a:r>
              <a:endParaRPr sz="1600">
                <a:solidFill>
                  <a:schemeClr val="dk1"/>
                </a:solidFill>
                <a:latin typeface="Arial"/>
                <a:ea typeface="Arial"/>
                <a:cs typeface="Arial"/>
                <a:sym typeface="Arial"/>
              </a:endParaRPr>
            </a:p>
          </p:txBody>
        </p:sp>
        <p:sp>
          <p:nvSpPr>
            <p:cNvPr id="3084" name="Google Shape;3084;p160"/>
            <p:cNvSpPr txBox="1"/>
            <p:nvPr/>
          </p:nvSpPr>
          <p:spPr>
            <a:xfrm>
              <a:off x="5039162" y="5875849"/>
              <a:ext cx="4924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Cột</a:t>
              </a:r>
              <a:endParaRPr sz="1600">
                <a:solidFill>
                  <a:schemeClr val="dk1"/>
                </a:solidFill>
                <a:latin typeface="Arial"/>
                <a:ea typeface="Arial"/>
                <a:cs typeface="Arial"/>
                <a:sym typeface="Arial"/>
              </a:endParaRPr>
            </a:p>
          </p:txBody>
        </p:sp>
      </p:grpSp>
      <p:grpSp>
        <p:nvGrpSpPr>
          <p:cNvPr id="3085" name="Google Shape;3085;p160"/>
          <p:cNvGrpSpPr/>
          <p:nvPr/>
        </p:nvGrpSpPr>
        <p:grpSpPr>
          <a:xfrm>
            <a:off x="580388" y="1413381"/>
            <a:ext cx="8887612" cy="800012"/>
            <a:chOff x="580388" y="1413381"/>
            <a:chExt cx="8887612" cy="800012"/>
          </a:xfrm>
        </p:grpSpPr>
        <p:sp>
          <p:nvSpPr>
            <p:cNvPr id="3086" name="Google Shape;3086;p16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Cách tạo một Sê-ri</a:t>
              </a:r>
              <a:endParaRPr sz="1400">
                <a:solidFill>
                  <a:schemeClr val="dk1"/>
                </a:solidFill>
                <a:latin typeface="Arial"/>
                <a:ea typeface="Arial"/>
                <a:cs typeface="Arial"/>
                <a:sym typeface="Arial"/>
              </a:endParaRPr>
            </a:p>
          </p:txBody>
        </p:sp>
        <p:sp>
          <p:nvSpPr>
            <p:cNvPr id="3087" name="Google Shape;3087;p160"/>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xử lý DataFrames trong tương lai, trước tiên bạn phải hiểu dữ liệu chuỗi và coi phần cột là một chuỗi trong hình bên dưới.</a:t>
              </a:r>
              <a:endParaRPr sz="1300">
                <a:solidFill>
                  <a:srgbClr val="262626"/>
                </a:solidFill>
                <a:latin typeface="Arial"/>
                <a:ea typeface="Arial"/>
                <a:cs typeface="Arial"/>
                <a:sym typeface="Arial"/>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grpSp>
        <p:nvGrpSpPr>
          <p:cNvPr id="3093" name="Google Shape;3093;p161"/>
          <p:cNvGrpSpPr/>
          <p:nvPr/>
        </p:nvGrpSpPr>
        <p:grpSpPr>
          <a:xfrm>
            <a:off x="450000" y="450000"/>
            <a:ext cx="9018000" cy="276999"/>
            <a:chOff x="450000" y="450000"/>
            <a:chExt cx="9018000" cy="276999"/>
          </a:xfrm>
        </p:grpSpPr>
        <p:sp>
          <p:nvSpPr>
            <p:cNvPr id="3094" name="Google Shape;3094;p1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095" name="Google Shape;3095;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096" name="Google Shape;3096;p161"/>
          <p:cNvGrpSpPr/>
          <p:nvPr/>
        </p:nvGrpSpPr>
        <p:grpSpPr>
          <a:xfrm>
            <a:off x="558924" y="1772816"/>
            <a:ext cx="8782050" cy="2773829"/>
            <a:chOff x="558924" y="1844823"/>
            <a:chExt cx="8782050" cy="2773829"/>
          </a:xfrm>
        </p:grpSpPr>
        <p:sp>
          <p:nvSpPr>
            <p:cNvPr id="3097" name="Google Shape;3097;p161"/>
            <p:cNvSpPr/>
            <p:nvPr/>
          </p:nvSpPr>
          <p:spPr>
            <a:xfrm>
              <a:off x="558924" y="1844823"/>
              <a:ext cx="8782050" cy="27738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98" name="Google Shape;3098;p161"/>
            <p:cNvPicPr preferRelativeResize="0"/>
            <p:nvPr/>
          </p:nvPicPr>
          <p:blipFill rotWithShape="1">
            <a:blip r:embed="rId3">
              <a:alphaModFix/>
            </a:blip>
            <a:srcRect b="0" l="2098" r="14960" t="0"/>
            <a:stretch/>
          </p:blipFill>
          <p:spPr>
            <a:xfrm>
              <a:off x="630932" y="1885756"/>
              <a:ext cx="8710042" cy="2623363"/>
            </a:xfrm>
            <a:prstGeom prst="rect">
              <a:avLst/>
            </a:prstGeom>
            <a:noFill/>
            <a:ln>
              <a:noFill/>
            </a:ln>
          </p:spPr>
        </p:pic>
      </p:grpSp>
      <p:sp>
        <p:nvSpPr>
          <p:cNvPr id="3099" name="Google Shape;3099;p16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từ điển</a:t>
            </a:r>
            <a:endParaRPr sz="1400">
              <a:solidFill>
                <a:schemeClr val="dk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grpSp>
        <p:nvGrpSpPr>
          <p:cNvPr id="3105" name="Google Shape;3105;p162"/>
          <p:cNvGrpSpPr/>
          <p:nvPr/>
        </p:nvGrpSpPr>
        <p:grpSpPr>
          <a:xfrm>
            <a:off x="450000" y="450000"/>
            <a:ext cx="9018000" cy="276999"/>
            <a:chOff x="450000" y="450000"/>
            <a:chExt cx="9018000" cy="276999"/>
          </a:xfrm>
        </p:grpSpPr>
        <p:sp>
          <p:nvSpPr>
            <p:cNvPr id="3106" name="Google Shape;3106;p1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07" name="Google Shape;3107;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108" name="Google Shape;3108;p162"/>
          <p:cNvGrpSpPr/>
          <p:nvPr/>
        </p:nvGrpSpPr>
        <p:grpSpPr>
          <a:xfrm>
            <a:off x="558924" y="2042186"/>
            <a:ext cx="8782050" cy="806287"/>
            <a:chOff x="558924" y="2132856"/>
            <a:chExt cx="8782050" cy="806287"/>
          </a:xfrm>
        </p:grpSpPr>
        <p:sp>
          <p:nvSpPr>
            <p:cNvPr id="3109" name="Google Shape;3109;p162"/>
            <p:cNvSpPr/>
            <p:nvPr/>
          </p:nvSpPr>
          <p:spPr>
            <a:xfrm>
              <a:off x="558924" y="2132856"/>
              <a:ext cx="8782050" cy="8062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0" name="Google Shape;3110;p162"/>
            <p:cNvPicPr preferRelativeResize="0"/>
            <p:nvPr/>
          </p:nvPicPr>
          <p:blipFill rotWithShape="1">
            <a:blip r:embed="rId3">
              <a:alphaModFix/>
            </a:blip>
            <a:srcRect b="0" l="1957" r="20219" t="0"/>
            <a:stretch/>
          </p:blipFill>
          <p:spPr>
            <a:xfrm>
              <a:off x="634481" y="2174322"/>
              <a:ext cx="8706493" cy="731960"/>
            </a:xfrm>
            <a:prstGeom prst="rect">
              <a:avLst/>
            </a:prstGeom>
            <a:noFill/>
            <a:ln>
              <a:noFill/>
            </a:ln>
          </p:spPr>
        </p:pic>
      </p:grpSp>
      <p:grpSp>
        <p:nvGrpSpPr>
          <p:cNvPr id="3111" name="Google Shape;3111;p162"/>
          <p:cNvGrpSpPr/>
          <p:nvPr/>
        </p:nvGrpSpPr>
        <p:grpSpPr>
          <a:xfrm>
            <a:off x="558924" y="3573016"/>
            <a:ext cx="8782050" cy="812002"/>
            <a:chOff x="558924" y="3664748"/>
            <a:chExt cx="8782050" cy="812002"/>
          </a:xfrm>
        </p:grpSpPr>
        <p:sp>
          <p:nvSpPr>
            <p:cNvPr id="3112" name="Google Shape;3112;p162"/>
            <p:cNvSpPr/>
            <p:nvPr/>
          </p:nvSpPr>
          <p:spPr>
            <a:xfrm>
              <a:off x="558924" y="3664748"/>
              <a:ext cx="8782050" cy="8120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3" name="Google Shape;3113;p162"/>
            <p:cNvPicPr preferRelativeResize="0"/>
            <p:nvPr/>
          </p:nvPicPr>
          <p:blipFill rotWithShape="1">
            <a:blip r:embed="rId4">
              <a:alphaModFix/>
            </a:blip>
            <a:srcRect b="0" l="1958" r="18834" t="2642"/>
            <a:stretch/>
          </p:blipFill>
          <p:spPr>
            <a:xfrm>
              <a:off x="634482" y="3738935"/>
              <a:ext cx="8706124" cy="731960"/>
            </a:xfrm>
            <a:prstGeom prst="rect">
              <a:avLst/>
            </a:prstGeom>
            <a:noFill/>
            <a:ln>
              <a:noFill/>
            </a:ln>
          </p:spPr>
        </p:pic>
      </p:grpSp>
      <p:grpSp>
        <p:nvGrpSpPr>
          <p:cNvPr id="3114" name="Google Shape;3114;p162"/>
          <p:cNvGrpSpPr/>
          <p:nvPr/>
        </p:nvGrpSpPr>
        <p:grpSpPr>
          <a:xfrm>
            <a:off x="580388" y="1413381"/>
            <a:ext cx="8887612" cy="1909585"/>
            <a:chOff x="580388" y="1413381"/>
            <a:chExt cx="8887612" cy="1909585"/>
          </a:xfrm>
        </p:grpSpPr>
        <p:sp>
          <p:nvSpPr>
            <p:cNvPr id="3115" name="Google Shape;3115;p16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từ điển</a:t>
              </a:r>
              <a:endParaRPr sz="1400">
                <a:solidFill>
                  <a:schemeClr val="dk1"/>
                </a:solidFill>
                <a:latin typeface="Arial"/>
                <a:ea typeface="Arial"/>
                <a:cs typeface="Arial"/>
                <a:sym typeface="Arial"/>
              </a:endParaRPr>
            </a:p>
          </p:txBody>
        </p:sp>
        <p:sp>
          <p:nvSpPr>
            <p:cNvPr id="3116" name="Google Shape;3116;p16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mảng chỉ mục có thể được chọn riêng bằng cách sử dụng các thuộc tính chỉ mục của lớp sê-ri</a:t>
              </a:r>
              <a:endParaRPr sz="1300">
                <a:solidFill>
                  <a:srgbClr val="262626"/>
                </a:solidFill>
                <a:latin typeface="Arial"/>
                <a:ea typeface="Arial"/>
                <a:cs typeface="Arial"/>
                <a:sym typeface="Arial"/>
              </a:endParaRPr>
            </a:p>
          </p:txBody>
        </p:sp>
        <p:sp>
          <p:nvSpPr>
            <p:cNvPr id="3117" name="Google Shape;3117;p162"/>
            <p:cNvSpPr/>
            <p:nvPr/>
          </p:nvSpPr>
          <p:spPr>
            <a:xfrm>
              <a:off x="707782" y="297750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Cũng có thể chọn riêng mảng giá trị dữ liệu. Khi đó, thuộc tính giá trị của lớp sê-ri được sử dụng.</a:t>
              </a:r>
              <a:endParaRPr sz="1300">
                <a:solidFill>
                  <a:srgbClr val="262626"/>
                </a:solidFill>
                <a:latin typeface="Arial"/>
                <a:ea typeface="Arial"/>
                <a:cs typeface="Arial"/>
                <a:sym typeface="Arial"/>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grpSp>
        <p:nvGrpSpPr>
          <p:cNvPr id="3123" name="Google Shape;3123;p163"/>
          <p:cNvGrpSpPr/>
          <p:nvPr/>
        </p:nvGrpSpPr>
        <p:grpSpPr>
          <a:xfrm>
            <a:off x="450000" y="450000"/>
            <a:ext cx="9018000" cy="276999"/>
            <a:chOff x="450000" y="450000"/>
            <a:chExt cx="9018000" cy="276999"/>
          </a:xfrm>
        </p:grpSpPr>
        <p:sp>
          <p:nvSpPr>
            <p:cNvPr id="3124" name="Google Shape;3124;p1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25" name="Google Shape;3125;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126" name="Google Shape;3126;p163"/>
          <p:cNvSpPr/>
          <p:nvPr/>
        </p:nvSpPr>
        <p:spPr>
          <a:xfrm>
            <a:off x="711201" y="582283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Mảng giá trị dữ liệu duy trì thứ tự của mảng phần tử danh sách của list_data, là dữ liệu gốc.</a:t>
            </a:r>
            <a:endParaRPr/>
          </a:p>
        </p:txBody>
      </p:sp>
      <p:grpSp>
        <p:nvGrpSpPr>
          <p:cNvPr id="3127" name="Google Shape;3127;p163"/>
          <p:cNvGrpSpPr/>
          <p:nvPr/>
        </p:nvGrpSpPr>
        <p:grpSpPr>
          <a:xfrm>
            <a:off x="558924" y="4870276"/>
            <a:ext cx="8782050" cy="854249"/>
            <a:chOff x="557644" y="5085181"/>
            <a:chExt cx="8782050" cy="854249"/>
          </a:xfrm>
        </p:grpSpPr>
        <p:sp>
          <p:nvSpPr>
            <p:cNvPr id="3128" name="Google Shape;3128;p163"/>
            <p:cNvSpPr/>
            <p:nvPr/>
          </p:nvSpPr>
          <p:spPr>
            <a:xfrm>
              <a:off x="557644" y="5085181"/>
              <a:ext cx="8782050" cy="8542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129" name="Google Shape;3129;p16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130" name="Google Shape;3130;p16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16</a:t>
              </a:r>
              <a:endParaRPr b="1" sz="1300">
                <a:solidFill>
                  <a:srgbClr val="262626"/>
                </a:solidFill>
                <a:latin typeface="Arial"/>
                <a:ea typeface="Arial"/>
                <a:cs typeface="Arial"/>
                <a:sym typeface="Arial"/>
              </a:endParaRPr>
            </a:p>
          </p:txBody>
        </p:sp>
        <p:sp>
          <p:nvSpPr>
            <p:cNvPr id="3131" name="Google Shape;3131;p163"/>
            <p:cNvSpPr txBox="1"/>
            <p:nvPr/>
          </p:nvSpPr>
          <p:spPr>
            <a:xfrm>
              <a:off x="1021818" y="5444461"/>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mục được biểu thị bằng một đối tượng RangeIndex giống như số nguyên trong phạm vi từ 0 đến 4. Tại thời điểm này, giá trị cuối cùng không được bao gồm.</a:t>
              </a:r>
              <a:endParaRPr sz="1300">
                <a:solidFill>
                  <a:srgbClr val="262626"/>
                </a:solidFill>
                <a:latin typeface="Arial"/>
                <a:ea typeface="Arial"/>
                <a:cs typeface="Arial"/>
                <a:sym typeface="Arial"/>
              </a:endParaRPr>
            </a:p>
          </p:txBody>
        </p:sp>
      </p:grpSp>
      <p:grpSp>
        <p:nvGrpSpPr>
          <p:cNvPr id="3132" name="Google Shape;3132;p163"/>
          <p:cNvGrpSpPr/>
          <p:nvPr/>
        </p:nvGrpSpPr>
        <p:grpSpPr>
          <a:xfrm>
            <a:off x="558924" y="1679658"/>
            <a:ext cx="8782050" cy="3041501"/>
            <a:chOff x="558924" y="1844823"/>
            <a:chExt cx="8782050" cy="3041501"/>
          </a:xfrm>
        </p:grpSpPr>
        <p:sp>
          <p:nvSpPr>
            <p:cNvPr id="3133" name="Google Shape;3133;p163"/>
            <p:cNvSpPr/>
            <p:nvPr/>
          </p:nvSpPr>
          <p:spPr>
            <a:xfrm>
              <a:off x="558924" y="1844823"/>
              <a:ext cx="8782050" cy="30415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34" name="Google Shape;3134;p163"/>
            <p:cNvPicPr preferRelativeResize="0"/>
            <p:nvPr/>
          </p:nvPicPr>
          <p:blipFill rotWithShape="1">
            <a:blip r:embed="rId4">
              <a:alphaModFix/>
            </a:blip>
            <a:srcRect b="0" l="1956" r="17479" t="0"/>
            <a:stretch/>
          </p:blipFill>
          <p:spPr>
            <a:xfrm>
              <a:off x="657225" y="1884661"/>
              <a:ext cx="8683749" cy="2973089"/>
            </a:xfrm>
            <a:prstGeom prst="rect">
              <a:avLst/>
            </a:prstGeom>
            <a:noFill/>
            <a:ln>
              <a:noFill/>
            </a:ln>
          </p:spPr>
        </p:pic>
        <p:sp>
          <p:nvSpPr>
            <p:cNvPr id="3135" name="Google Shape;3135;p163"/>
            <p:cNvSpPr/>
            <p:nvPr/>
          </p:nvSpPr>
          <p:spPr>
            <a:xfrm>
              <a:off x="2290054" y="4264025"/>
              <a:ext cx="7050919" cy="2603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6" name="Google Shape;3136;p16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danh sách</a:t>
            </a:r>
            <a:endParaRPr sz="1400">
              <a:solidFill>
                <a:schemeClr val="dk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grpSp>
        <p:nvGrpSpPr>
          <p:cNvPr id="3142" name="Google Shape;3142;p164"/>
          <p:cNvGrpSpPr/>
          <p:nvPr/>
        </p:nvGrpSpPr>
        <p:grpSpPr>
          <a:xfrm>
            <a:off x="450000" y="450000"/>
            <a:ext cx="9018000" cy="276999"/>
            <a:chOff x="450000" y="450000"/>
            <a:chExt cx="9018000" cy="276999"/>
          </a:xfrm>
        </p:grpSpPr>
        <p:sp>
          <p:nvSpPr>
            <p:cNvPr id="3143" name="Google Shape;3143;p1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44" name="Google Shape;3144;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aphicFrame>
        <p:nvGraphicFramePr>
          <p:cNvPr id="3145" name="Google Shape;3145;p164"/>
          <p:cNvGraphicFramePr/>
          <p:nvPr/>
        </p:nvGraphicFramePr>
        <p:xfrm>
          <a:off x="711200" y="2564904"/>
          <a:ext cx="3000000" cy="3000000"/>
        </p:xfrm>
        <a:graphic>
          <a:graphicData uri="http://schemas.openxmlformats.org/drawingml/2006/table">
            <a:tbl>
              <a:tblPr bandRow="1" firstRow="1">
                <a:noFill/>
                <a:tableStyleId>{0BC49009-C438-494D-9E98-4586609C15DF}</a:tableStyleId>
              </a:tblPr>
              <a:tblGrid>
                <a:gridCol w="3376125"/>
                <a:gridCol w="2573950"/>
                <a:gridCol w="257395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Tên </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Giới tính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Braund, Mr. Owen Harris</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Allen, Mr. William Henry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Bonnell, Miss. Elizabeth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146" name="Google Shape;3146;p164"/>
          <p:cNvGrpSpPr/>
          <p:nvPr/>
        </p:nvGrpSpPr>
        <p:grpSpPr>
          <a:xfrm>
            <a:off x="580388" y="1413381"/>
            <a:ext cx="8887612" cy="1000067"/>
            <a:chOff x="580388" y="1413381"/>
            <a:chExt cx="8887612" cy="1000067"/>
          </a:xfrm>
        </p:grpSpPr>
        <p:sp>
          <p:nvSpPr>
            <p:cNvPr id="3147" name="Google Shape;3147;p16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và Sê-ri</a:t>
              </a:r>
              <a:endParaRPr sz="1400">
                <a:solidFill>
                  <a:schemeClr val="dk1"/>
                </a:solidFill>
                <a:latin typeface="Arial"/>
                <a:ea typeface="Arial"/>
                <a:cs typeface="Arial"/>
                <a:sym typeface="Arial"/>
              </a:endParaRPr>
            </a:p>
          </p:txBody>
        </p:sp>
        <p:sp>
          <p:nvSpPr>
            <p:cNvPr id="3148" name="Google Shape;3148;p164"/>
            <p:cNvSpPr/>
            <p:nvPr/>
          </p:nvSpPr>
          <p:spPr>
            <a:xfrm>
              <a:off x="711201" y="1667877"/>
              <a:ext cx="863282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một DataFrame đơn giản và tìm hiểu cách thao tác dữ liệu theo chuỗi. Dữ liệu này lưu trữ dữ liệu hành khách của tàu Titanic. Giả định rằng dữ liệu về tên (ký tự), tuổi (số nguyên) và giới tính (nam/nữ) của hành khách đã được biết.</a:t>
              </a:r>
              <a:endParaRPr sz="1300">
                <a:solidFill>
                  <a:srgbClr val="262626"/>
                </a:solidFill>
                <a:latin typeface="Arial"/>
                <a:ea typeface="Arial"/>
                <a:cs typeface="Arial"/>
                <a:sym typeface="Arial"/>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grpSp>
        <p:nvGrpSpPr>
          <p:cNvPr id="3154" name="Google Shape;3154;p165"/>
          <p:cNvGrpSpPr/>
          <p:nvPr/>
        </p:nvGrpSpPr>
        <p:grpSpPr>
          <a:xfrm>
            <a:off x="450000" y="450000"/>
            <a:ext cx="9018000" cy="276999"/>
            <a:chOff x="450000" y="450000"/>
            <a:chExt cx="9018000" cy="276999"/>
          </a:xfrm>
        </p:grpSpPr>
        <p:sp>
          <p:nvSpPr>
            <p:cNvPr id="3155" name="Google Shape;3155;p1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56" name="Google Shape;3156;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157" name="Google Shape;3157;p165"/>
          <p:cNvGrpSpPr/>
          <p:nvPr/>
        </p:nvGrpSpPr>
        <p:grpSpPr>
          <a:xfrm>
            <a:off x="560388" y="2256647"/>
            <a:ext cx="8782050" cy="2983547"/>
            <a:chOff x="561850" y="2316240"/>
            <a:chExt cx="8782050" cy="2983547"/>
          </a:xfrm>
        </p:grpSpPr>
        <p:sp>
          <p:nvSpPr>
            <p:cNvPr id="3158" name="Google Shape;3158;p165"/>
            <p:cNvSpPr/>
            <p:nvPr/>
          </p:nvSpPr>
          <p:spPr>
            <a:xfrm>
              <a:off x="561850" y="2316240"/>
              <a:ext cx="8782050" cy="29835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59" name="Google Shape;3159;p165"/>
            <p:cNvPicPr preferRelativeResize="0"/>
            <p:nvPr/>
          </p:nvPicPr>
          <p:blipFill rotWithShape="1">
            <a:blip r:embed="rId3">
              <a:alphaModFix/>
            </a:blip>
            <a:srcRect b="2730" l="0" r="19390" t="-2730"/>
            <a:stretch/>
          </p:blipFill>
          <p:spPr>
            <a:xfrm>
              <a:off x="632351" y="2394943"/>
              <a:ext cx="8708624" cy="2795180"/>
            </a:xfrm>
            <a:prstGeom prst="rect">
              <a:avLst/>
            </a:prstGeom>
            <a:noFill/>
            <a:ln>
              <a:noFill/>
            </a:ln>
          </p:spPr>
        </p:pic>
      </p:grpSp>
      <p:grpSp>
        <p:nvGrpSpPr>
          <p:cNvPr id="3160" name="Google Shape;3160;p165"/>
          <p:cNvGrpSpPr/>
          <p:nvPr/>
        </p:nvGrpSpPr>
        <p:grpSpPr>
          <a:xfrm>
            <a:off x="561838" y="1307681"/>
            <a:ext cx="8887612" cy="800012"/>
            <a:chOff x="580388" y="1413381"/>
            <a:chExt cx="8887612" cy="800012"/>
          </a:xfrm>
        </p:grpSpPr>
        <p:sp>
          <p:nvSpPr>
            <p:cNvPr id="3161" name="Google Shape;3161;p16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và Sê-ri</a:t>
              </a:r>
              <a:endParaRPr sz="1400">
                <a:solidFill>
                  <a:schemeClr val="dk1"/>
                </a:solidFill>
                <a:latin typeface="Arial"/>
                <a:ea typeface="Arial"/>
                <a:cs typeface="Arial"/>
                <a:sym typeface="Arial"/>
              </a:endParaRPr>
            </a:p>
          </p:txBody>
        </p:sp>
        <p:sp>
          <p:nvSpPr>
            <p:cNvPr id="3162" name="Google Shape;3162;p165"/>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xem bảng tiến hành và lưu trữ dữ liệu ở dạng bảng, phải sử dụng khung dữ liệu và tên cột chủ yếu được đặt làm giá trị khóa của từ điển. Tên cột còn được gọi là tiêu đề cột.</a:t>
              </a:r>
              <a:endParaRPr sz="1300">
                <a:solidFill>
                  <a:srgbClr val="262626"/>
                </a:solidFill>
                <a:latin typeface="Arial"/>
                <a:ea typeface="Arial"/>
                <a:cs typeface="Arial"/>
                <a:sym typeface="Arial"/>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grpSp>
        <p:nvGrpSpPr>
          <p:cNvPr id="3168" name="Google Shape;3168;p166"/>
          <p:cNvGrpSpPr/>
          <p:nvPr/>
        </p:nvGrpSpPr>
        <p:grpSpPr>
          <a:xfrm>
            <a:off x="450000" y="450000"/>
            <a:ext cx="9018000" cy="276999"/>
            <a:chOff x="450000" y="450000"/>
            <a:chExt cx="9018000" cy="276999"/>
          </a:xfrm>
        </p:grpSpPr>
        <p:sp>
          <p:nvSpPr>
            <p:cNvPr id="3169" name="Google Shape;3169;p1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70" name="Google Shape;3170;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171" name="Google Shape;3171;p166"/>
          <p:cNvSpPr/>
          <p:nvPr/>
        </p:nvSpPr>
        <p:spPr>
          <a:xfrm>
            <a:off x="635001" y="3429000"/>
            <a:ext cx="8632800" cy="16536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DataFrame là cấu trúc dữ liệu hai chiều có thể lưu trữ nhiều loại dữ liệu khác nhau (bao gồm chữ cái, số nguyên, giá trị dấu phẩy động, dữ liệu phân loại, v.v.) trong một cột.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bảng có ba cột với nhãn cột. Các nhãn cột là “Tên”, “Tuổi” và “Giới tính”.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Cột “Tên” bao gồm dữ liệu văn bản trong đó mỗi giá trị là một chuỗi, cột “Tuổi” là một số màu bạc và cột “Giới tính” là dữ liệu văn bản.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tương tự như biểu diễn bảng dữ liệu trong bảng tính.</a:t>
            </a:r>
            <a:endParaRPr sz="1300">
              <a:solidFill>
                <a:srgbClr val="262626"/>
              </a:solidFill>
              <a:latin typeface="Arial"/>
              <a:ea typeface="Arial"/>
              <a:cs typeface="Arial"/>
              <a:sym typeface="Arial"/>
            </a:endParaRPr>
          </a:p>
        </p:txBody>
      </p:sp>
      <p:grpSp>
        <p:nvGrpSpPr>
          <p:cNvPr id="3172" name="Google Shape;3172;p166"/>
          <p:cNvGrpSpPr/>
          <p:nvPr/>
        </p:nvGrpSpPr>
        <p:grpSpPr>
          <a:xfrm>
            <a:off x="3156276" y="1772816"/>
            <a:ext cx="3590272" cy="1542188"/>
            <a:chOff x="561850" y="1844824"/>
            <a:chExt cx="3590272" cy="1542188"/>
          </a:xfrm>
        </p:grpSpPr>
        <p:sp>
          <p:nvSpPr>
            <p:cNvPr id="3173" name="Google Shape;3173;p166"/>
            <p:cNvSpPr/>
            <p:nvPr/>
          </p:nvSpPr>
          <p:spPr>
            <a:xfrm>
              <a:off x="561850" y="1844824"/>
              <a:ext cx="3590272" cy="15421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74" name="Google Shape;3174;p166"/>
            <p:cNvPicPr preferRelativeResize="0"/>
            <p:nvPr/>
          </p:nvPicPr>
          <p:blipFill rotWithShape="1">
            <a:blip r:embed="rId3">
              <a:alphaModFix/>
            </a:blip>
            <a:srcRect b="0" l="8271" r="59113" t="47189"/>
            <a:stretch/>
          </p:blipFill>
          <p:spPr>
            <a:xfrm>
              <a:off x="615820" y="1894980"/>
              <a:ext cx="3489872" cy="1462012"/>
            </a:xfrm>
            <a:prstGeom prst="rect">
              <a:avLst/>
            </a:prstGeom>
            <a:noFill/>
            <a:ln>
              <a:noFill/>
            </a:ln>
          </p:spPr>
        </p:pic>
      </p:grpSp>
      <p:sp>
        <p:nvSpPr>
          <p:cNvPr id="3175" name="Google Shape;3175;p16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và Sê-ri</a:t>
            </a:r>
            <a:endParaRPr sz="1400">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grpSp>
        <p:nvGrpSpPr>
          <p:cNvPr id="3181" name="Google Shape;3181;p167"/>
          <p:cNvGrpSpPr/>
          <p:nvPr/>
        </p:nvGrpSpPr>
        <p:grpSpPr>
          <a:xfrm>
            <a:off x="450000" y="450000"/>
            <a:ext cx="9018000" cy="276999"/>
            <a:chOff x="450000" y="450000"/>
            <a:chExt cx="9018000" cy="276999"/>
          </a:xfrm>
        </p:grpSpPr>
        <p:sp>
          <p:nvSpPr>
            <p:cNvPr id="3182" name="Google Shape;3182;p1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83" name="Google Shape;3183;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184" name="Google Shape;3184;p167"/>
          <p:cNvGrpSpPr/>
          <p:nvPr/>
        </p:nvGrpSpPr>
        <p:grpSpPr>
          <a:xfrm>
            <a:off x="4014521" y="1844824"/>
            <a:ext cx="1656184" cy="2313548"/>
            <a:chOff x="4015308" y="2123564"/>
            <a:chExt cx="1656184" cy="2313548"/>
          </a:xfrm>
        </p:grpSpPr>
        <p:pic>
          <p:nvPicPr>
            <p:cNvPr id="3185" name="Google Shape;3185;p167"/>
            <p:cNvPicPr preferRelativeResize="0"/>
            <p:nvPr/>
          </p:nvPicPr>
          <p:blipFill rotWithShape="1">
            <a:blip r:embed="rId3">
              <a:alphaModFix/>
            </a:blip>
            <a:srcRect b="5404" l="12519" r="12447" t="21648"/>
            <a:stretch/>
          </p:blipFill>
          <p:spPr>
            <a:xfrm>
              <a:off x="4015308" y="2492896"/>
              <a:ext cx="1656184" cy="1944216"/>
            </a:xfrm>
            <a:prstGeom prst="rect">
              <a:avLst/>
            </a:prstGeom>
            <a:noFill/>
            <a:ln>
              <a:noFill/>
            </a:ln>
          </p:spPr>
        </p:pic>
        <p:sp>
          <p:nvSpPr>
            <p:cNvPr id="3186" name="Google Shape;3186;p167"/>
            <p:cNvSpPr txBox="1"/>
            <p:nvPr/>
          </p:nvSpPr>
          <p:spPr>
            <a:xfrm>
              <a:off x="4433686" y="2123564"/>
              <a:ext cx="681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Sê-ri</a:t>
              </a:r>
              <a:endParaRPr sz="1800">
                <a:solidFill>
                  <a:schemeClr val="dk1"/>
                </a:solidFill>
                <a:latin typeface="Arial"/>
                <a:ea typeface="Arial"/>
                <a:cs typeface="Arial"/>
                <a:sym typeface="Arial"/>
              </a:endParaRPr>
            </a:p>
          </p:txBody>
        </p:sp>
      </p:grpSp>
      <p:sp>
        <p:nvSpPr>
          <p:cNvPr id="3187" name="Google Shape;3187;p16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Cột của DataFrame là một sê-ri</a:t>
            </a:r>
            <a:endParaRPr sz="1400">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grpSp>
        <p:nvGrpSpPr>
          <p:cNvPr id="3193" name="Google Shape;3193;p168"/>
          <p:cNvGrpSpPr/>
          <p:nvPr/>
        </p:nvGrpSpPr>
        <p:grpSpPr>
          <a:xfrm>
            <a:off x="450000" y="450000"/>
            <a:ext cx="9018000" cy="276999"/>
            <a:chOff x="450000" y="450000"/>
            <a:chExt cx="9018000" cy="276999"/>
          </a:xfrm>
        </p:grpSpPr>
        <p:sp>
          <p:nvSpPr>
            <p:cNvPr id="3194" name="Google Shape;3194;p1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195" name="Google Shape;3195;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196" name="Google Shape;3196;p168"/>
          <p:cNvGrpSpPr/>
          <p:nvPr/>
        </p:nvGrpSpPr>
        <p:grpSpPr>
          <a:xfrm>
            <a:off x="558924" y="5295497"/>
            <a:ext cx="8782050" cy="900030"/>
            <a:chOff x="557644" y="5085181"/>
            <a:chExt cx="8782050" cy="900030"/>
          </a:xfrm>
        </p:grpSpPr>
        <p:sp>
          <p:nvSpPr>
            <p:cNvPr id="3197" name="Google Shape;3197;p168"/>
            <p:cNvSpPr/>
            <p:nvPr/>
          </p:nvSpPr>
          <p:spPr>
            <a:xfrm>
              <a:off x="557644" y="5085181"/>
              <a:ext cx="8782050" cy="9000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198" name="Google Shape;3198;p16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199" name="Google Shape;3199;p16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19</a:t>
              </a:r>
              <a:endParaRPr b="1" sz="1300">
                <a:solidFill>
                  <a:srgbClr val="262626"/>
                </a:solidFill>
                <a:latin typeface="Arial"/>
                <a:ea typeface="Arial"/>
                <a:cs typeface="Arial"/>
                <a:sym typeface="Arial"/>
              </a:endParaRPr>
            </a:p>
          </p:txBody>
        </p:sp>
        <p:sp>
          <p:nvSpPr>
            <p:cNvPr id="3200" name="Google Shape;3200;p168"/>
            <p:cNvSpPr txBox="1"/>
            <p:nvPr/>
          </p:nvSpPr>
          <p:spPr>
            <a:xfrm>
              <a:off x="1021818" y="5492087"/>
              <a:ext cx="810477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Nếu bạn đã quen với từ điển, việc chọn một cột rất giống với việc chọn một giá trị từ điển dựa trên khóa.</a:t>
              </a:r>
              <a:endParaRPr/>
            </a:p>
          </p:txBody>
        </p:sp>
      </p:grpSp>
      <p:grpSp>
        <p:nvGrpSpPr>
          <p:cNvPr id="3201" name="Google Shape;3201;p168"/>
          <p:cNvGrpSpPr/>
          <p:nvPr/>
        </p:nvGrpSpPr>
        <p:grpSpPr>
          <a:xfrm>
            <a:off x="561850" y="2060848"/>
            <a:ext cx="8782050" cy="3129609"/>
            <a:chOff x="561850" y="2132855"/>
            <a:chExt cx="8782050" cy="3129609"/>
          </a:xfrm>
        </p:grpSpPr>
        <p:sp>
          <p:nvSpPr>
            <p:cNvPr id="3202" name="Google Shape;3202;p168"/>
            <p:cNvSpPr/>
            <p:nvPr/>
          </p:nvSpPr>
          <p:spPr>
            <a:xfrm>
              <a:off x="561850" y="2132855"/>
              <a:ext cx="8782050" cy="31296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03" name="Google Shape;3203;p168"/>
            <p:cNvPicPr preferRelativeResize="0"/>
            <p:nvPr/>
          </p:nvPicPr>
          <p:blipFill rotWithShape="1">
            <a:blip r:embed="rId4">
              <a:alphaModFix/>
            </a:blip>
            <a:srcRect b="0" l="2133" r="16722" t="0"/>
            <a:stretch/>
          </p:blipFill>
          <p:spPr>
            <a:xfrm>
              <a:off x="642539" y="2255948"/>
              <a:ext cx="8698435" cy="2877156"/>
            </a:xfrm>
            <a:prstGeom prst="rect">
              <a:avLst/>
            </a:prstGeom>
            <a:noFill/>
            <a:ln>
              <a:noFill/>
            </a:ln>
          </p:spPr>
        </p:pic>
      </p:grpSp>
      <p:grpSp>
        <p:nvGrpSpPr>
          <p:cNvPr id="3204" name="Google Shape;3204;p168"/>
          <p:cNvGrpSpPr/>
          <p:nvPr/>
        </p:nvGrpSpPr>
        <p:grpSpPr>
          <a:xfrm>
            <a:off x="580388" y="1413381"/>
            <a:ext cx="8887612" cy="599957"/>
            <a:chOff x="580388" y="1413381"/>
            <a:chExt cx="8887612" cy="599957"/>
          </a:xfrm>
        </p:grpSpPr>
        <p:sp>
          <p:nvSpPr>
            <p:cNvPr id="3205" name="Google Shape;3205;p16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Cột của DataFrame là một sê-ri</a:t>
              </a:r>
              <a:endParaRPr sz="1400">
                <a:solidFill>
                  <a:schemeClr val="dk1"/>
                </a:solidFill>
                <a:latin typeface="Arial"/>
                <a:ea typeface="Arial"/>
                <a:cs typeface="Arial"/>
                <a:sym typeface="Arial"/>
              </a:endParaRPr>
            </a:p>
          </p:txBody>
        </p:sp>
        <p:sp>
          <p:nvSpPr>
            <p:cNvPr id="3206" name="Google Shape;3206;p16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chỉ quan tâm đến cột “Tuổi” và muốn rút cột ra, hãy sử dụng giá trị khóa từ điển.</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17"/>
          <p:cNvGrpSpPr/>
          <p:nvPr/>
        </p:nvGrpSpPr>
        <p:grpSpPr>
          <a:xfrm>
            <a:off x="450000" y="450000"/>
            <a:ext cx="9018000" cy="276999"/>
            <a:chOff x="450000" y="450000"/>
            <a:chExt cx="9018000" cy="276999"/>
          </a:xfrm>
        </p:grpSpPr>
        <p:sp>
          <p:nvSpPr>
            <p:cNvPr id="481" name="Google Shape;481;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482" name="Google Shape;482;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83" name="Google Shape;483;p17"/>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Ngược lại, khi xóa phần tử thứ hai – giá trị “Xanh lục”, hãy xóa phần tử đó trước, sau đó di chuyển giá trị sang trái lần lượt để không còn khoảng trống.</a:t>
            </a:r>
            <a:endParaRPr sz="1300">
              <a:solidFill>
                <a:srgbClr val="262626"/>
              </a:solidFill>
              <a:latin typeface="Arial"/>
              <a:ea typeface="Arial"/>
              <a:cs typeface="Arial"/>
              <a:sym typeface="Arial"/>
            </a:endParaRPr>
          </a:p>
        </p:txBody>
      </p:sp>
      <p:grpSp>
        <p:nvGrpSpPr>
          <p:cNvPr id="484" name="Google Shape;484;p17"/>
          <p:cNvGrpSpPr/>
          <p:nvPr/>
        </p:nvGrpSpPr>
        <p:grpSpPr>
          <a:xfrm>
            <a:off x="3218192" y="2332858"/>
            <a:ext cx="3684978" cy="3816424"/>
            <a:chOff x="3218192" y="2276872"/>
            <a:chExt cx="3684978" cy="3816424"/>
          </a:xfrm>
        </p:grpSpPr>
        <p:sp>
          <p:nvSpPr>
            <p:cNvPr id="485" name="Google Shape;485;p17"/>
            <p:cNvSpPr/>
            <p:nvPr/>
          </p:nvSpPr>
          <p:spPr>
            <a:xfrm>
              <a:off x="3218192" y="480391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86" name="Google Shape;486;p17"/>
            <p:cNvSpPr/>
            <p:nvPr/>
          </p:nvSpPr>
          <p:spPr>
            <a:xfrm>
              <a:off x="4156810" y="480391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87" name="Google Shape;487;p17"/>
            <p:cNvSpPr/>
            <p:nvPr/>
          </p:nvSpPr>
          <p:spPr>
            <a:xfrm>
              <a:off x="5095428" y="4803913"/>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88" name="Google Shape;488;p17"/>
            <p:cNvSpPr/>
            <p:nvPr/>
          </p:nvSpPr>
          <p:spPr>
            <a:xfrm>
              <a:off x="3485714"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89" name="Google Shape;489;p17"/>
            <p:cNvSpPr/>
            <p:nvPr/>
          </p:nvSpPr>
          <p:spPr>
            <a:xfrm>
              <a:off x="4431577"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90" name="Google Shape;490;p17"/>
            <p:cNvSpPr/>
            <p:nvPr/>
          </p:nvSpPr>
          <p:spPr>
            <a:xfrm>
              <a:off x="5336455"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491" name="Google Shape;491;p17"/>
            <p:cNvSpPr/>
            <p:nvPr/>
          </p:nvSpPr>
          <p:spPr>
            <a:xfrm>
              <a:off x="6034046" y="480391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492" name="Google Shape;492;p17"/>
            <p:cNvSpPr/>
            <p:nvPr/>
          </p:nvSpPr>
          <p:spPr>
            <a:xfrm>
              <a:off x="6330073" y="450912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493" name="Google Shape;493;p17"/>
            <p:cNvSpPr/>
            <p:nvPr/>
          </p:nvSpPr>
          <p:spPr>
            <a:xfrm>
              <a:off x="3509052" y="4038497"/>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494" name="Google Shape;494;p17"/>
            <p:cNvSpPr/>
            <p:nvPr/>
          </p:nvSpPr>
          <p:spPr>
            <a:xfrm>
              <a:off x="3218192" y="3507769"/>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495" name="Google Shape;495;p17"/>
            <p:cNvSpPr/>
            <p:nvPr/>
          </p:nvSpPr>
          <p:spPr>
            <a:xfrm>
              <a:off x="4156810" y="3507769"/>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96" name="Google Shape;496;p17"/>
            <p:cNvSpPr/>
            <p:nvPr/>
          </p:nvSpPr>
          <p:spPr>
            <a:xfrm>
              <a:off x="5095428" y="3507769"/>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497" name="Google Shape;497;p17"/>
            <p:cNvSpPr/>
            <p:nvPr/>
          </p:nvSpPr>
          <p:spPr>
            <a:xfrm>
              <a:off x="3485714" y="3212976"/>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498" name="Google Shape;498;p17"/>
            <p:cNvSpPr/>
            <p:nvPr/>
          </p:nvSpPr>
          <p:spPr>
            <a:xfrm>
              <a:off x="4431577" y="3212976"/>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499" name="Google Shape;499;p17"/>
            <p:cNvSpPr/>
            <p:nvPr/>
          </p:nvSpPr>
          <p:spPr>
            <a:xfrm>
              <a:off x="5336455" y="3212976"/>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500" name="Google Shape;500;p17"/>
            <p:cNvSpPr/>
            <p:nvPr/>
          </p:nvSpPr>
          <p:spPr>
            <a:xfrm>
              <a:off x="6034046" y="3507769"/>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501" name="Google Shape;501;p17"/>
            <p:cNvSpPr/>
            <p:nvPr/>
          </p:nvSpPr>
          <p:spPr>
            <a:xfrm>
              <a:off x="6330073" y="3212976"/>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502" name="Google Shape;502;p17"/>
            <p:cNvSpPr/>
            <p:nvPr/>
          </p:nvSpPr>
          <p:spPr>
            <a:xfrm>
              <a:off x="3218192" y="257166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503" name="Google Shape;503;p17"/>
            <p:cNvSpPr/>
            <p:nvPr/>
          </p:nvSpPr>
          <p:spPr>
            <a:xfrm>
              <a:off x="5095428" y="257166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504" name="Google Shape;504;p17"/>
            <p:cNvSpPr/>
            <p:nvPr/>
          </p:nvSpPr>
          <p:spPr>
            <a:xfrm>
              <a:off x="3485714" y="227687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505" name="Google Shape;505;p17"/>
            <p:cNvSpPr/>
            <p:nvPr/>
          </p:nvSpPr>
          <p:spPr>
            <a:xfrm>
              <a:off x="4431577" y="227687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506" name="Google Shape;506;p17"/>
            <p:cNvSpPr/>
            <p:nvPr/>
          </p:nvSpPr>
          <p:spPr>
            <a:xfrm>
              <a:off x="5336455" y="227687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507" name="Google Shape;507;p17"/>
            <p:cNvSpPr/>
            <p:nvPr/>
          </p:nvSpPr>
          <p:spPr>
            <a:xfrm>
              <a:off x="6034046" y="257166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508" name="Google Shape;508;p17"/>
            <p:cNvSpPr/>
            <p:nvPr/>
          </p:nvSpPr>
          <p:spPr>
            <a:xfrm>
              <a:off x="6330073" y="227687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sp>
          <p:nvSpPr>
            <p:cNvPr id="509" name="Google Shape;509;p17"/>
            <p:cNvSpPr/>
            <p:nvPr/>
          </p:nvSpPr>
          <p:spPr>
            <a:xfrm>
              <a:off x="4155256" y="2571665"/>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510" name="Google Shape;510;p17"/>
            <p:cNvSpPr/>
            <p:nvPr/>
          </p:nvSpPr>
          <p:spPr>
            <a:xfrm>
              <a:off x="3223220" y="576110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511" name="Google Shape;511;p17"/>
            <p:cNvSpPr/>
            <p:nvPr/>
          </p:nvSpPr>
          <p:spPr>
            <a:xfrm>
              <a:off x="4161838" y="576110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a:t>
              </a:r>
              <a:endParaRPr sz="1200">
                <a:solidFill>
                  <a:schemeClr val="lt1"/>
                </a:solidFill>
                <a:latin typeface="Arial"/>
                <a:ea typeface="Arial"/>
                <a:cs typeface="Arial"/>
                <a:sym typeface="Arial"/>
              </a:endParaRPr>
            </a:p>
          </p:txBody>
        </p:sp>
        <p:sp>
          <p:nvSpPr>
            <p:cNvPr id="512" name="Google Shape;512;p17"/>
            <p:cNvSpPr/>
            <p:nvPr/>
          </p:nvSpPr>
          <p:spPr>
            <a:xfrm>
              <a:off x="5100456" y="576110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513" name="Google Shape;513;p17"/>
            <p:cNvSpPr/>
            <p:nvPr/>
          </p:nvSpPr>
          <p:spPr>
            <a:xfrm>
              <a:off x="3490742" y="546631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514" name="Google Shape;514;p17"/>
            <p:cNvSpPr/>
            <p:nvPr/>
          </p:nvSpPr>
          <p:spPr>
            <a:xfrm>
              <a:off x="4436605" y="546631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515" name="Google Shape;515;p17"/>
            <p:cNvSpPr/>
            <p:nvPr/>
          </p:nvSpPr>
          <p:spPr>
            <a:xfrm>
              <a:off x="5341483" y="546631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sp>
          <p:nvSpPr>
            <p:cNvPr id="516" name="Google Shape;516;p17"/>
            <p:cNvSpPr/>
            <p:nvPr/>
          </p:nvSpPr>
          <p:spPr>
            <a:xfrm>
              <a:off x="6039074" y="5761103"/>
              <a:ext cx="864096" cy="332193"/>
            </a:xfrm>
            <a:prstGeom prst="roundRect">
              <a:avLst>
                <a:gd fmla="val 16667" name="adj"/>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17" name="Google Shape;517;p17"/>
            <p:cNvSpPr/>
            <p:nvPr/>
          </p:nvSpPr>
          <p:spPr>
            <a:xfrm>
              <a:off x="6335101" y="5466310"/>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a[3]</a:t>
              </a:r>
              <a:endParaRPr sz="1200">
                <a:solidFill>
                  <a:srgbClr val="262626"/>
                </a:solidFill>
                <a:latin typeface="Arial"/>
                <a:ea typeface="Arial"/>
                <a:cs typeface="Arial"/>
                <a:sym typeface="Arial"/>
              </a:endParaRPr>
            </a:p>
          </p:txBody>
        </p:sp>
      </p:grpSp>
      <p:sp>
        <p:nvSpPr>
          <p:cNvPr id="518" name="Google Shape;518;p1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và xóa dữ liệu khỏi mảng (3/4)</a:t>
            </a:r>
            <a:endParaRPr sz="1400">
              <a:solidFill>
                <a:schemeClr val="dk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grpSp>
        <p:nvGrpSpPr>
          <p:cNvPr id="3212" name="Google Shape;3212;p169"/>
          <p:cNvGrpSpPr/>
          <p:nvPr/>
        </p:nvGrpSpPr>
        <p:grpSpPr>
          <a:xfrm>
            <a:off x="450000" y="450000"/>
            <a:ext cx="9018000" cy="276999"/>
            <a:chOff x="450000" y="450000"/>
            <a:chExt cx="9018000" cy="276999"/>
          </a:xfrm>
        </p:grpSpPr>
        <p:sp>
          <p:nvSpPr>
            <p:cNvPr id="3213" name="Google Shape;3213;p1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214" name="Google Shape;3214;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215" name="Google Shape;3215;p169"/>
          <p:cNvGrpSpPr/>
          <p:nvPr/>
        </p:nvGrpSpPr>
        <p:grpSpPr>
          <a:xfrm>
            <a:off x="558924" y="3140968"/>
            <a:ext cx="8782050" cy="725791"/>
            <a:chOff x="557644" y="5085181"/>
            <a:chExt cx="8782050" cy="725791"/>
          </a:xfrm>
        </p:grpSpPr>
        <p:sp>
          <p:nvSpPr>
            <p:cNvPr id="3216" name="Google Shape;3216;p169"/>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17" name="Google Shape;3217;p16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218" name="Google Shape;3218;p16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21</a:t>
              </a:r>
              <a:endParaRPr b="1" sz="1300">
                <a:solidFill>
                  <a:srgbClr val="262626"/>
                </a:solidFill>
                <a:latin typeface="Arial"/>
                <a:ea typeface="Arial"/>
                <a:cs typeface="Arial"/>
                <a:sym typeface="Arial"/>
              </a:endParaRPr>
            </a:p>
          </p:txBody>
        </p:sp>
        <p:sp>
          <p:nvSpPr>
            <p:cNvPr id="3219" name="Google Shape;3219;p16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Có thể lập chỉ mục cho một sê-ri.</a:t>
              </a:r>
              <a:endParaRPr/>
            </a:p>
          </p:txBody>
        </p:sp>
      </p:grpSp>
      <p:grpSp>
        <p:nvGrpSpPr>
          <p:cNvPr id="3220" name="Google Shape;3220;p169"/>
          <p:cNvGrpSpPr/>
          <p:nvPr/>
        </p:nvGrpSpPr>
        <p:grpSpPr>
          <a:xfrm>
            <a:off x="561850" y="2132856"/>
            <a:ext cx="8782050" cy="929521"/>
            <a:chOff x="561850" y="2132856"/>
            <a:chExt cx="8782050" cy="929521"/>
          </a:xfrm>
        </p:grpSpPr>
        <p:sp>
          <p:nvSpPr>
            <p:cNvPr id="3221" name="Google Shape;3221;p169"/>
            <p:cNvSpPr/>
            <p:nvPr/>
          </p:nvSpPr>
          <p:spPr>
            <a:xfrm>
              <a:off x="561850" y="2132856"/>
              <a:ext cx="8782050" cy="9295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22" name="Google Shape;3222;p169"/>
            <p:cNvPicPr preferRelativeResize="0"/>
            <p:nvPr/>
          </p:nvPicPr>
          <p:blipFill rotWithShape="1">
            <a:blip r:embed="rId4">
              <a:alphaModFix/>
            </a:blip>
            <a:srcRect b="0" l="0" r="20471" t="0"/>
            <a:stretch/>
          </p:blipFill>
          <p:spPr>
            <a:xfrm>
              <a:off x="617895" y="2186292"/>
              <a:ext cx="8723079" cy="725790"/>
            </a:xfrm>
            <a:prstGeom prst="rect">
              <a:avLst/>
            </a:prstGeom>
            <a:noFill/>
            <a:ln>
              <a:noFill/>
            </a:ln>
          </p:spPr>
        </p:pic>
      </p:grpSp>
      <p:grpSp>
        <p:nvGrpSpPr>
          <p:cNvPr id="3223" name="Google Shape;3223;p169"/>
          <p:cNvGrpSpPr/>
          <p:nvPr/>
        </p:nvGrpSpPr>
        <p:grpSpPr>
          <a:xfrm>
            <a:off x="580388" y="1413381"/>
            <a:ext cx="8887612" cy="599957"/>
            <a:chOff x="580388" y="1413381"/>
            <a:chExt cx="8887612" cy="599957"/>
          </a:xfrm>
        </p:grpSpPr>
        <p:sp>
          <p:nvSpPr>
            <p:cNvPr id="3224" name="Google Shape;3224;p16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Cột của DataFrame là một sê-ri</a:t>
              </a:r>
              <a:endParaRPr sz="1400">
                <a:solidFill>
                  <a:schemeClr val="dk1"/>
                </a:solidFill>
                <a:latin typeface="Arial"/>
                <a:ea typeface="Arial"/>
                <a:cs typeface="Arial"/>
                <a:sym typeface="Arial"/>
              </a:endParaRPr>
            </a:p>
          </p:txBody>
        </p:sp>
        <p:sp>
          <p:nvSpPr>
            <p:cNvPr id="3225" name="Google Shape;3225;p16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chỉ quan tâm đến cột “Tuổi” và muốn rút cột ra, hãy sử dụng giá trị khóa từ điển.</a:t>
              </a:r>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grpSp>
        <p:nvGrpSpPr>
          <p:cNvPr id="3231" name="Google Shape;3231;p170"/>
          <p:cNvGrpSpPr/>
          <p:nvPr/>
        </p:nvGrpSpPr>
        <p:grpSpPr>
          <a:xfrm>
            <a:off x="450000" y="450000"/>
            <a:ext cx="9018000" cy="276999"/>
            <a:chOff x="450000" y="450000"/>
            <a:chExt cx="9018000" cy="276999"/>
          </a:xfrm>
        </p:grpSpPr>
        <p:sp>
          <p:nvSpPr>
            <p:cNvPr id="3232" name="Google Shape;3232;p1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233" name="Google Shape;3233;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234" name="Google Shape;3234;p170"/>
          <p:cNvGrpSpPr/>
          <p:nvPr/>
        </p:nvGrpSpPr>
        <p:grpSpPr>
          <a:xfrm>
            <a:off x="558924" y="5249531"/>
            <a:ext cx="8782050" cy="725791"/>
            <a:chOff x="557644" y="5085181"/>
            <a:chExt cx="8782050" cy="725791"/>
          </a:xfrm>
        </p:grpSpPr>
        <p:sp>
          <p:nvSpPr>
            <p:cNvPr id="3235" name="Google Shape;3235;p170"/>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36" name="Google Shape;3236;p17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237" name="Google Shape;3237;p17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23</a:t>
              </a:r>
              <a:endParaRPr b="1" sz="1300">
                <a:solidFill>
                  <a:srgbClr val="262626"/>
                </a:solidFill>
                <a:latin typeface="Arial"/>
                <a:ea typeface="Arial"/>
                <a:cs typeface="Arial"/>
                <a:sym typeface="Arial"/>
              </a:endParaRPr>
            </a:p>
          </p:txBody>
        </p:sp>
        <p:sp>
          <p:nvSpPr>
            <p:cNvPr id="3238" name="Google Shape;3238;p17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Vì tên cột không được chỉ định nên nó xuất hiện dưới dạng đối tượng RangeIndex.</a:t>
              </a:r>
              <a:endParaRPr sz="1300">
                <a:solidFill>
                  <a:srgbClr val="262626"/>
                </a:solidFill>
                <a:latin typeface="Arial"/>
                <a:ea typeface="Arial"/>
                <a:cs typeface="Arial"/>
                <a:sym typeface="Arial"/>
              </a:endParaRPr>
            </a:p>
          </p:txBody>
        </p:sp>
      </p:grpSp>
      <p:grpSp>
        <p:nvGrpSpPr>
          <p:cNvPr id="3239" name="Google Shape;3239;p170"/>
          <p:cNvGrpSpPr/>
          <p:nvPr/>
        </p:nvGrpSpPr>
        <p:grpSpPr>
          <a:xfrm>
            <a:off x="561850" y="2060848"/>
            <a:ext cx="8782050" cy="3092287"/>
            <a:chOff x="561850" y="2132855"/>
            <a:chExt cx="8782050" cy="3092287"/>
          </a:xfrm>
        </p:grpSpPr>
        <p:sp>
          <p:nvSpPr>
            <p:cNvPr id="3240" name="Google Shape;3240;p170"/>
            <p:cNvSpPr/>
            <p:nvPr/>
          </p:nvSpPr>
          <p:spPr>
            <a:xfrm>
              <a:off x="561850" y="2132855"/>
              <a:ext cx="8782050" cy="30922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41" name="Google Shape;3241;p170"/>
            <p:cNvPicPr preferRelativeResize="0"/>
            <p:nvPr/>
          </p:nvPicPr>
          <p:blipFill rotWithShape="1">
            <a:blip r:embed="rId4">
              <a:alphaModFix/>
            </a:blip>
            <a:srcRect b="0" l="1769" r="16829" t="0"/>
            <a:stretch/>
          </p:blipFill>
          <p:spPr>
            <a:xfrm>
              <a:off x="681133" y="2197196"/>
              <a:ext cx="8659841" cy="2910720"/>
            </a:xfrm>
            <a:prstGeom prst="rect">
              <a:avLst/>
            </a:prstGeom>
            <a:noFill/>
            <a:ln>
              <a:noFill/>
            </a:ln>
          </p:spPr>
        </p:pic>
      </p:grpSp>
      <p:grpSp>
        <p:nvGrpSpPr>
          <p:cNvPr id="3242" name="Google Shape;3242;p170"/>
          <p:cNvGrpSpPr/>
          <p:nvPr/>
        </p:nvGrpSpPr>
        <p:grpSpPr>
          <a:xfrm>
            <a:off x="580388" y="1413381"/>
            <a:ext cx="8887612" cy="599957"/>
            <a:chOff x="580388" y="1413381"/>
            <a:chExt cx="8887612" cy="599957"/>
          </a:xfrm>
        </p:grpSpPr>
        <p:sp>
          <p:nvSpPr>
            <p:cNvPr id="3243" name="Google Shape;3243;p17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Cột của DataFrame là một sê-ri</a:t>
              </a:r>
              <a:endParaRPr sz="1400">
                <a:solidFill>
                  <a:schemeClr val="dk1"/>
                </a:solidFill>
                <a:latin typeface="Arial"/>
                <a:ea typeface="Arial"/>
                <a:cs typeface="Arial"/>
                <a:sym typeface="Arial"/>
              </a:endParaRPr>
            </a:p>
          </p:txBody>
        </p:sp>
        <p:sp>
          <p:nvSpPr>
            <p:cNvPr id="3244" name="Google Shape;3244;p17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một DataFrame thành một danh sách các loại danh sách và sắp xếp nó ở dạng hai chiều.</a:t>
              </a:r>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171"/>
          <p:cNvSpPr/>
          <p:nvPr/>
        </p:nvSpPr>
        <p:spPr>
          <a:xfrm>
            <a:off x="558924" y="1772816"/>
            <a:ext cx="8782050" cy="15302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51" name="Google Shape;3251;p171"/>
          <p:cNvGrpSpPr/>
          <p:nvPr/>
        </p:nvGrpSpPr>
        <p:grpSpPr>
          <a:xfrm>
            <a:off x="450000" y="450000"/>
            <a:ext cx="9018000" cy="276999"/>
            <a:chOff x="450000" y="450000"/>
            <a:chExt cx="9018000" cy="276999"/>
          </a:xfrm>
        </p:grpSpPr>
        <p:sp>
          <p:nvSpPr>
            <p:cNvPr id="3252" name="Google Shape;3252;p1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253" name="Google Shape;3253;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254" name="Google Shape;3254;p171"/>
          <p:cNvGrpSpPr/>
          <p:nvPr/>
        </p:nvGrpSpPr>
        <p:grpSpPr>
          <a:xfrm>
            <a:off x="558924" y="3396830"/>
            <a:ext cx="8782050" cy="725791"/>
            <a:chOff x="557644" y="5085181"/>
            <a:chExt cx="8782050" cy="725791"/>
          </a:xfrm>
        </p:grpSpPr>
        <p:sp>
          <p:nvSpPr>
            <p:cNvPr id="3255" name="Google Shape;3255;p171"/>
            <p:cNvSpPr/>
            <p:nvPr/>
          </p:nvSpPr>
          <p:spPr>
            <a:xfrm>
              <a:off x="557644" y="5085181"/>
              <a:ext cx="8782050" cy="7257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56" name="Google Shape;3256;p17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257" name="Google Shape;3257;p17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29</a:t>
              </a:r>
              <a:endParaRPr b="1" sz="1300">
                <a:solidFill>
                  <a:srgbClr val="262626"/>
                </a:solidFill>
                <a:latin typeface="Arial"/>
                <a:ea typeface="Arial"/>
                <a:cs typeface="Arial"/>
                <a:sym typeface="Arial"/>
              </a:endParaRPr>
            </a:p>
          </p:txBody>
        </p:sp>
        <p:sp>
          <p:nvSpPr>
            <p:cNvPr id="3258" name="Google Shape;3258;p17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Lưu ý rằng các kiểu dữ liệu chuỗi trong sê-ri được nhận dạng ở dạng đối tượng.</a:t>
              </a:r>
              <a:endParaRPr sz="1300">
                <a:solidFill>
                  <a:srgbClr val="262626"/>
                </a:solidFill>
                <a:latin typeface="Arial"/>
                <a:ea typeface="Arial"/>
                <a:cs typeface="Arial"/>
                <a:sym typeface="Arial"/>
              </a:endParaRPr>
            </a:p>
          </p:txBody>
        </p:sp>
      </p:grpSp>
      <p:pic>
        <p:nvPicPr>
          <p:cNvPr id="3259" name="Google Shape;3259;p171"/>
          <p:cNvPicPr preferRelativeResize="0"/>
          <p:nvPr/>
        </p:nvPicPr>
        <p:blipFill rotWithShape="1">
          <a:blip r:embed="rId4">
            <a:alphaModFix/>
          </a:blip>
          <a:srcRect b="0" l="1571" r="16488" t="0"/>
          <a:stretch/>
        </p:blipFill>
        <p:spPr>
          <a:xfrm>
            <a:off x="653143" y="1794017"/>
            <a:ext cx="8687832" cy="1418959"/>
          </a:xfrm>
          <a:prstGeom prst="rect">
            <a:avLst/>
          </a:prstGeom>
          <a:noFill/>
          <a:ln>
            <a:noFill/>
          </a:ln>
        </p:spPr>
      </p:pic>
      <p:sp>
        <p:nvSpPr>
          <p:cNvPr id="3260" name="Google Shape;3260;p17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cách chỉ định chỉ mục</a:t>
            </a:r>
            <a:endParaRPr sz="1400">
              <a:solidFill>
                <a:schemeClr val="dk1"/>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grpSp>
        <p:nvGrpSpPr>
          <p:cNvPr id="3266" name="Google Shape;3266;p172"/>
          <p:cNvGrpSpPr/>
          <p:nvPr/>
        </p:nvGrpSpPr>
        <p:grpSpPr>
          <a:xfrm>
            <a:off x="450000" y="450000"/>
            <a:ext cx="9018000" cy="276999"/>
            <a:chOff x="450000" y="450000"/>
            <a:chExt cx="9018000" cy="276999"/>
          </a:xfrm>
        </p:grpSpPr>
        <p:sp>
          <p:nvSpPr>
            <p:cNvPr id="3267" name="Google Shape;3267;p1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268" name="Google Shape;3268;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269" name="Google Shape;3269;p172"/>
          <p:cNvGrpSpPr/>
          <p:nvPr/>
        </p:nvGrpSpPr>
        <p:grpSpPr>
          <a:xfrm>
            <a:off x="558924" y="4566122"/>
            <a:ext cx="8782050" cy="783462"/>
            <a:chOff x="557644" y="5085181"/>
            <a:chExt cx="8782050" cy="783462"/>
          </a:xfrm>
        </p:grpSpPr>
        <p:sp>
          <p:nvSpPr>
            <p:cNvPr id="3270" name="Google Shape;3270;p172"/>
            <p:cNvSpPr/>
            <p:nvPr/>
          </p:nvSpPr>
          <p:spPr>
            <a:xfrm>
              <a:off x="557644" y="5085181"/>
              <a:ext cx="8782050" cy="7834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271" name="Google Shape;3271;p17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272" name="Google Shape;3272;p17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32</a:t>
              </a:r>
              <a:endParaRPr b="1" sz="1300">
                <a:solidFill>
                  <a:srgbClr val="262626"/>
                </a:solidFill>
                <a:latin typeface="Arial"/>
                <a:ea typeface="Arial"/>
                <a:cs typeface="Arial"/>
                <a:sym typeface="Arial"/>
              </a:endParaRPr>
            </a:p>
          </p:txBody>
        </p:sp>
        <p:sp>
          <p:nvSpPr>
            <p:cNvPr id="3273" name="Google Shape;3273;p17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của chỉ mục với thuộc tính tên.</a:t>
              </a:r>
              <a:endParaRPr/>
            </a:p>
          </p:txBody>
        </p:sp>
      </p:grpSp>
      <p:grpSp>
        <p:nvGrpSpPr>
          <p:cNvPr id="3274" name="Google Shape;3274;p172"/>
          <p:cNvGrpSpPr/>
          <p:nvPr/>
        </p:nvGrpSpPr>
        <p:grpSpPr>
          <a:xfrm>
            <a:off x="558924" y="1751720"/>
            <a:ext cx="8782050" cy="506490"/>
            <a:chOff x="558924" y="1844825"/>
            <a:chExt cx="8782050" cy="506490"/>
          </a:xfrm>
        </p:grpSpPr>
        <p:sp>
          <p:nvSpPr>
            <p:cNvPr id="3275" name="Google Shape;3275;p172"/>
            <p:cNvSpPr/>
            <p:nvPr/>
          </p:nvSpPr>
          <p:spPr>
            <a:xfrm>
              <a:off x="558924" y="1844825"/>
              <a:ext cx="8782050" cy="5064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76" name="Google Shape;3276;p172"/>
            <p:cNvPicPr preferRelativeResize="0"/>
            <p:nvPr/>
          </p:nvPicPr>
          <p:blipFill rotWithShape="1">
            <a:blip r:embed="rId4">
              <a:alphaModFix/>
            </a:blip>
            <a:srcRect b="0" l="2153" r="18140" t="5383"/>
            <a:stretch/>
          </p:blipFill>
          <p:spPr>
            <a:xfrm>
              <a:off x="615820" y="1907500"/>
              <a:ext cx="8725154" cy="415821"/>
            </a:xfrm>
            <a:prstGeom prst="rect">
              <a:avLst/>
            </a:prstGeom>
            <a:noFill/>
            <a:ln>
              <a:noFill/>
            </a:ln>
          </p:spPr>
        </p:pic>
      </p:grpSp>
      <p:sp>
        <p:nvSpPr>
          <p:cNvPr id="3277" name="Google Shape;3277;p172"/>
          <p:cNvSpPr/>
          <p:nvPr/>
        </p:nvSpPr>
        <p:spPr>
          <a:xfrm>
            <a:off x="711201" y="238110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thuộc tính của sê-ri như sau.</a:t>
            </a:r>
            <a:endParaRPr sz="1300">
              <a:solidFill>
                <a:srgbClr val="262626"/>
              </a:solidFill>
              <a:latin typeface="Arial"/>
              <a:ea typeface="Arial"/>
              <a:cs typeface="Arial"/>
              <a:sym typeface="Arial"/>
            </a:endParaRPr>
          </a:p>
        </p:txBody>
      </p:sp>
      <p:grpSp>
        <p:nvGrpSpPr>
          <p:cNvPr id="3278" name="Google Shape;3278;p172"/>
          <p:cNvGrpSpPr/>
          <p:nvPr/>
        </p:nvGrpSpPr>
        <p:grpSpPr>
          <a:xfrm>
            <a:off x="558924" y="2752935"/>
            <a:ext cx="8782050" cy="1738751"/>
            <a:chOff x="558924" y="2975339"/>
            <a:chExt cx="8782050" cy="1738751"/>
          </a:xfrm>
        </p:grpSpPr>
        <p:sp>
          <p:nvSpPr>
            <p:cNvPr id="3279" name="Google Shape;3279;p172"/>
            <p:cNvSpPr/>
            <p:nvPr/>
          </p:nvSpPr>
          <p:spPr>
            <a:xfrm>
              <a:off x="558924" y="2975339"/>
              <a:ext cx="8782050" cy="17387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80" name="Google Shape;3280;p172"/>
            <p:cNvPicPr preferRelativeResize="0"/>
            <p:nvPr/>
          </p:nvPicPr>
          <p:blipFill rotWithShape="1">
            <a:blip r:embed="rId5">
              <a:alphaModFix/>
            </a:blip>
            <a:srcRect b="0" l="2013" r="17246" t="0"/>
            <a:stretch/>
          </p:blipFill>
          <p:spPr>
            <a:xfrm>
              <a:off x="653143" y="3053318"/>
              <a:ext cx="8687831" cy="1583995"/>
            </a:xfrm>
            <a:prstGeom prst="rect">
              <a:avLst/>
            </a:prstGeom>
            <a:noFill/>
            <a:ln>
              <a:noFill/>
            </a:ln>
          </p:spPr>
        </p:pic>
      </p:grpSp>
      <p:sp>
        <p:nvSpPr>
          <p:cNvPr id="3281" name="Google Shape;3281;p17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cách chỉ định chỉ mục</a:t>
            </a:r>
            <a:endParaRPr sz="1400">
              <a:solidFill>
                <a:schemeClr val="dk1"/>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grpSp>
        <p:nvGrpSpPr>
          <p:cNvPr id="3287" name="Google Shape;3287;p173"/>
          <p:cNvGrpSpPr/>
          <p:nvPr/>
        </p:nvGrpSpPr>
        <p:grpSpPr>
          <a:xfrm>
            <a:off x="450000" y="450000"/>
            <a:ext cx="9018000" cy="276999"/>
            <a:chOff x="450000" y="450000"/>
            <a:chExt cx="9018000" cy="276999"/>
          </a:xfrm>
        </p:grpSpPr>
        <p:sp>
          <p:nvSpPr>
            <p:cNvPr id="3288" name="Google Shape;3288;p1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289" name="Google Shape;3289;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290" name="Google Shape;3290;p173"/>
          <p:cNvGrpSpPr/>
          <p:nvPr/>
        </p:nvGrpSpPr>
        <p:grpSpPr>
          <a:xfrm>
            <a:off x="558924" y="1763485"/>
            <a:ext cx="8782050" cy="2381943"/>
            <a:chOff x="558924" y="1844823"/>
            <a:chExt cx="8782050" cy="2381943"/>
          </a:xfrm>
        </p:grpSpPr>
        <p:sp>
          <p:nvSpPr>
            <p:cNvPr id="3291" name="Google Shape;3291;p173"/>
            <p:cNvSpPr/>
            <p:nvPr/>
          </p:nvSpPr>
          <p:spPr>
            <a:xfrm>
              <a:off x="558924" y="1844823"/>
              <a:ext cx="8782050" cy="23819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92" name="Google Shape;3292;p173"/>
            <p:cNvPicPr preferRelativeResize="0"/>
            <p:nvPr/>
          </p:nvPicPr>
          <p:blipFill rotWithShape="1">
            <a:blip r:embed="rId3">
              <a:alphaModFix/>
            </a:blip>
            <a:srcRect b="0" l="1805" r="19883" t="0"/>
            <a:stretch/>
          </p:blipFill>
          <p:spPr>
            <a:xfrm>
              <a:off x="662473" y="1911558"/>
              <a:ext cx="8678501" cy="2175250"/>
            </a:xfrm>
            <a:prstGeom prst="rect">
              <a:avLst/>
            </a:prstGeom>
            <a:noFill/>
            <a:ln>
              <a:noFill/>
            </a:ln>
          </p:spPr>
        </p:pic>
      </p:grpSp>
      <p:sp>
        <p:nvSpPr>
          <p:cNvPr id="3293" name="Google Shape;3293;p17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cách chỉ định chỉ mục</a:t>
            </a:r>
            <a:endParaRPr sz="1400">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grpSp>
        <p:nvGrpSpPr>
          <p:cNvPr id="3299" name="Google Shape;3299;p174"/>
          <p:cNvGrpSpPr/>
          <p:nvPr/>
        </p:nvGrpSpPr>
        <p:grpSpPr>
          <a:xfrm>
            <a:off x="450000" y="450000"/>
            <a:ext cx="9018000" cy="276999"/>
            <a:chOff x="450000" y="450000"/>
            <a:chExt cx="9018000" cy="276999"/>
          </a:xfrm>
        </p:grpSpPr>
        <p:sp>
          <p:nvSpPr>
            <p:cNvPr id="3300" name="Google Shape;3300;p1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01" name="Google Shape;3301;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02" name="Google Shape;3302;p174"/>
          <p:cNvGrpSpPr/>
          <p:nvPr/>
        </p:nvGrpSpPr>
        <p:grpSpPr>
          <a:xfrm>
            <a:off x="558924" y="2042186"/>
            <a:ext cx="8782050" cy="2525991"/>
            <a:chOff x="558924" y="2127144"/>
            <a:chExt cx="8782050" cy="2525991"/>
          </a:xfrm>
        </p:grpSpPr>
        <p:sp>
          <p:nvSpPr>
            <p:cNvPr id="3303" name="Google Shape;3303;p174"/>
            <p:cNvSpPr/>
            <p:nvPr/>
          </p:nvSpPr>
          <p:spPr>
            <a:xfrm>
              <a:off x="558924" y="2127144"/>
              <a:ext cx="8782050" cy="25259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04" name="Google Shape;3304;p174"/>
            <p:cNvPicPr preferRelativeResize="0"/>
            <p:nvPr/>
          </p:nvPicPr>
          <p:blipFill rotWithShape="1">
            <a:blip r:embed="rId3">
              <a:alphaModFix/>
            </a:blip>
            <a:srcRect b="0" l="1581" r="17561" t="0"/>
            <a:stretch/>
          </p:blipFill>
          <p:spPr>
            <a:xfrm>
              <a:off x="643813" y="2151530"/>
              <a:ext cx="8697161" cy="2439130"/>
            </a:xfrm>
            <a:prstGeom prst="rect">
              <a:avLst/>
            </a:prstGeom>
            <a:noFill/>
            <a:ln>
              <a:noFill/>
            </a:ln>
          </p:spPr>
        </p:pic>
      </p:grpSp>
      <p:grpSp>
        <p:nvGrpSpPr>
          <p:cNvPr id="3305" name="Google Shape;3305;p174"/>
          <p:cNvGrpSpPr/>
          <p:nvPr/>
        </p:nvGrpSpPr>
        <p:grpSpPr>
          <a:xfrm>
            <a:off x="580388" y="1413381"/>
            <a:ext cx="8887612" cy="584568"/>
            <a:chOff x="580388" y="1413381"/>
            <a:chExt cx="8887612" cy="584568"/>
          </a:xfrm>
        </p:grpSpPr>
        <p:sp>
          <p:nvSpPr>
            <p:cNvPr id="3306" name="Google Shape;3306;p17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một sê-ri bằng cách chỉ định chỉ mục</a:t>
              </a:r>
              <a:endParaRPr sz="1400">
                <a:solidFill>
                  <a:schemeClr val="dk1"/>
                </a:solidFill>
                <a:latin typeface="Arial"/>
                <a:ea typeface="Arial"/>
                <a:cs typeface="Arial"/>
                <a:sym typeface="Arial"/>
              </a:endParaRPr>
            </a:p>
          </p:txBody>
        </p:sp>
        <p:sp>
          <p:nvSpPr>
            <p:cNvPr id="3307" name="Google Shape;3307;p174"/>
            <p:cNvSpPr/>
            <p:nvPr/>
          </p:nvSpPr>
          <p:spPr>
            <a:xfrm>
              <a:off x="711201" y="1667877"/>
              <a:ext cx="8632824" cy="330072"/>
            </a:xfrm>
            <a:prstGeom prst="rect">
              <a:avLst/>
            </a:prstGeom>
            <a:noFill/>
            <a:ln>
              <a:noFill/>
            </a:ln>
          </p:spPr>
          <p:txBody>
            <a:bodyPr anchorCtr="0" anchor="t" bIns="72000" lIns="0" spcFirstLastPara="1" rIns="144000" wrap="square" tIns="72000">
              <a:spAutoFit/>
            </a:bodyPr>
            <a:lstStyle/>
            <a:p>
              <a:pPr indent="-115888" lvl="0" marL="115888" marR="0" rtl="0" algn="l">
                <a:spcBef>
                  <a:spcPts val="0"/>
                </a:spcBef>
                <a:spcAft>
                  <a:spcPts val="0"/>
                </a:spcAft>
                <a:buClr>
                  <a:srgbClr val="A5A5A5"/>
                </a:buClr>
                <a:buSzPts val="1440"/>
                <a:buFont typeface="Arial"/>
                <a:buChar char="•"/>
              </a:pPr>
              <a:r>
                <a:rPr lang="en-US" sz="1200">
                  <a:solidFill>
                    <a:schemeClr val="dk1"/>
                  </a:solidFill>
                  <a:latin typeface="Arial"/>
                  <a:ea typeface="Arial"/>
                  <a:cs typeface="Arial"/>
                  <a:sym typeface="Arial"/>
                </a:rPr>
                <a:t>Các phương pháp của sê-ri này như sau.</a:t>
              </a:r>
              <a:endParaRPr sz="1200">
                <a:solidFill>
                  <a:schemeClr val="dk1"/>
                </a:solidFill>
                <a:latin typeface="Arial"/>
                <a:ea typeface="Arial"/>
                <a:cs typeface="Arial"/>
                <a:sym typeface="Arial"/>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grpSp>
        <p:nvGrpSpPr>
          <p:cNvPr id="3313" name="Google Shape;3313;p175"/>
          <p:cNvGrpSpPr/>
          <p:nvPr/>
        </p:nvGrpSpPr>
        <p:grpSpPr>
          <a:xfrm>
            <a:off x="450000" y="450000"/>
            <a:ext cx="9018000" cy="276999"/>
            <a:chOff x="450000" y="450000"/>
            <a:chExt cx="9018000" cy="276999"/>
          </a:xfrm>
        </p:grpSpPr>
        <p:sp>
          <p:nvSpPr>
            <p:cNvPr id="3314" name="Google Shape;3314;p1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15" name="Google Shape;3315;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16" name="Google Shape;3316;p175"/>
          <p:cNvGrpSpPr/>
          <p:nvPr/>
        </p:nvGrpSpPr>
        <p:grpSpPr>
          <a:xfrm>
            <a:off x="558924" y="1738132"/>
            <a:ext cx="8782050" cy="2861861"/>
            <a:chOff x="558924" y="1844824"/>
            <a:chExt cx="8782050" cy="2861861"/>
          </a:xfrm>
        </p:grpSpPr>
        <p:sp>
          <p:nvSpPr>
            <p:cNvPr id="3317" name="Google Shape;3317;p175"/>
            <p:cNvSpPr/>
            <p:nvPr/>
          </p:nvSpPr>
          <p:spPr>
            <a:xfrm>
              <a:off x="558924" y="1844824"/>
              <a:ext cx="8782050" cy="15178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18" name="Google Shape;3318;p175"/>
            <p:cNvGrpSpPr/>
            <p:nvPr/>
          </p:nvGrpSpPr>
          <p:grpSpPr>
            <a:xfrm>
              <a:off x="558924" y="3443337"/>
              <a:ext cx="8782050" cy="1263348"/>
              <a:chOff x="557644" y="5085181"/>
              <a:chExt cx="8782050" cy="1263348"/>
            </a:xfrm>
          </p:grpSpPr>
          <p:sp>
            <p:nvSpPr>
              <p:cNvPr id="3319" name="Google Shape;3319;p175"/>
              <p:cNvSpPr/>
              <p:nvPr/>
            </p:nvSpPr>
            <p:spPr>
              <a:xfrm>
                <a:off x="557644" y="5085181"/>
                <a:ext cx="8782050" cy="12633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20" name="Google Shape;3320;p17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21" name="Google Shape;3321;p17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39</a:t>
                </a:r>
                <a:endParaRPr b="1" sz="1300">
                  <a:solidFill>
                    <a:srgbClr val="262626"/>
                  </a:solidFill>
                  <a:latin typeface="Arial"/>
                  <a:ea typeface="Arial"/>
                  <a:cs typeface="Arial"/>
                  <a:sym typeface="Arial"/>
                </a:endParaRPr>
              </a:p>
            </p:txBody>
          </p:sp>
          <p:sp>
            <p:nvSpPr>
              <p:cNvPr id="3322" name="Google Shape;3322;p17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Only non-duplicate values are returned.	</a:t>
                </a:r>
                <a:endParaRPr/>
              </a:p>
            </p:txBody>
          </p:sp>
        </p:grpSp>
        <p:pic>
          <p:nvPicPr>
            <p:cNvPr descr="Byte - Free electronics icons" id="3323" name="Google Shape;3323;p175"/>
            <p:cNvPicPr preferRelativeResize="0"/>
            <p:nvPr/>
          </p:nvPicPr>
          <p:blipFill rotWithShape="1">
            <a:blip r:embed="rId3">
              <a:alphaModFix/>
            </a:blip>
            <a:srcRect b="-5938" l="13871" r="14480" t="-7084"/>
            <a:stretch/>
          </p:blipFill>
          <p:spPr>
            <a:xfrm>
              <a:off x="660211" y="4122767"/>
              <a:ext cx="295715" cy="236991"/>
            </a:xfrm>
            <a:prstGeom prst="rect">
              <a:avLst/>
            </a:prstGeom>
            <a:noFill/>
            <a:ln>
              <a:noFill/>
            </a:ln>
          </p:spPr>
        </p:pic>
        <p:sp>
          <p:nvSpPr>
            <p:cNvPr id="3324" name="Google Shape;3324;p175"/>
            <p:cNvSpPr txBox="1"/>
            <p:nvPr/>
          </p:nvSpPr>
          <p:spPr>
            <a:xfrm>
              <a:off x="918992" y="41000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40</a:t>
              </a:r>
              <a:endParaRPr b="1" sz="1300">
                <a:solidFill>
                  <a:srgbClr val="262626"/>
                </a:solidFill>
                <a:latin typeface="Arial"/>
                <a:ea typeface="Arial"/>
                <a:cs typeface="Arial"/>
                <a:sym typeface="Arial"/>
              </a:endParaRPr>
            </a:p>
          </p:txBody>
        </p:sp>
        <p:sp>
          <p:nvSpPr>
            <p:cNvPr id="3325" name="Google Shape;3325;p175"/>
            <p:cNvSpPr txBox="1"/>
            <p:nvPr/>
          </p:nvSpPr>
          <p:spPr>
            <a:xfrm>
              <a:off x="1019632" y="44349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Đây là số lượng giá trị không trùng lặp.</a:t>
              </a:r>
              <a:endParaRPr sz="1300">
                <a:solidFill>
                  <a:srgbClr val="262626"/>
                </a:solidFill>
                <a:latin typeface="Arial"/>
                <a:ea typeface="Arial"/>
                <a:cs typeface="Arial"/>
                <a:sym typeface="Arial"/>
              </a:endParaRPr>
            </a:p>
          </p:txBody>
        </p:sp>
        <p:pic>
          <p:nvPicPr>
            <p:cNvPr id="3326" name="Google Shape;3326;p175"/>
            <p:cNvPicPr preferRelativeResize="0"/>
            <p:nvPr/>
          </p:nvPicPr>
          <p:blipFill rotWithShape="1">
            <a:blip r:embed="rId4">
              <a:alphaModFix/>
            </a:blip>
            <a:srcRect b="0" l="1674" r="17174" t="0"/>
            <a:stretch/>
          </p:blipFill>
          <p:spPr>
            <a:xfrm>
              <a:off x="625152" y="1883743"/>
              <a:ext cx="8715822" cy="1397426"/>
            </a:xfrm>
            <a:prstGeom prst="rect">
              <a:avLst/>
            </a:prstGeom>
            <a:noFill/>
            <a:ln>
              <a:noFill/>
            </a:ln>
          </p:spPr>
        </p:pic>
      </p:grpSp>
      <p:sp>
        <p:nvSpPr>
          <p:cNvPr id="3327" name="Google Shape;3327;p17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grpSp>
        <p:nvGrpSpPr>
          <p:cNvPr id="3333" name="Google Shape;3333;p176"/>
          <p:cNvGrpSpPr/>
          <p:nvPr/>
        </p:nvGrpSpPr>
        <p:grpSpPr>
          <a:xfrm>
            <a:off x="450000" y="450000"/>
            <a:ext cx="9018000" cy="276999"/>
            <a:chOff x="450000" y="450000"/>
            <a:chExt cx="9018000" cy="276999"/>
          </a:xfrm>
        </p:grpSpPr>
        <p:sp>
          <p:nvSpPr>
            <p:cNvPr id="3334" name="Google Shape;3334;p1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35" name="Google Shape;3335;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36" name="Google Shape;3336;p176"/>
          <p:cNvGrpSpPr/>
          <p:nvPr/>
        </p:nvGrpSpPr>
        <p:grpSpPr>
          <a:xfrm>
            <a:off x="558924" y="2055137"/>
            <a:ext cx="8782050" cy="2309967"/>
            <a:chOff x="558924" y="2127144"/>
            <a:chExt cx="8782050" cy="2309967"/>
          </a:xfrm>
        </p:grpSpPr>
        <p:sp>
          <p:nvSpPr>
            <p:cNvPr id="3337" name="Google Shape;3337;p176"/>
            <p:cNvSpPr/>
            <p:nvPr/>
          </p:nvSpPr>
          <p:spPr>
            <a:xfrm>
              <a:off x="558924" y="2127144"/>
              <a:ext cx="8782050" cy="23099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38" name="Google Shape;3338;p176"/>
            <p:cNvPicPr preferRelativeResize="0"/>
            <p:nvPr/>
          </p:nvPicPr>
          <p:blipFill rotWithShape="1">
            <a:blip r:embed="rId3">
              <a:alphaModFix/>
            </a:blip>
            <a:srcRect b="0" l="1486" r="17285" t="0"/>
            <a:stretch/>
          </p:blipFill>
          <p:spPr>
            <a:xfrm>
              <a:off x="653141" y="2205007"/>
              <a:ext cx="8687833" cy="2194780"/>
            </a:xfrm>
            <a:prstGeom prst="rect">
              <a:avLst/>
            </a:prstGeom>
            <a:noFill/>
            <a:ln>
              <a:noFill/>
            </a:ln>
          </p:spPr>
        </p:pic>
      </p:grpSp>
      <p:grpSp>
        <p:nvGrpSpPr>
          <p:cNvPr id="3339" name="Google Shape;3339;p176"/>
          <p:cNvGrpSpPr/>
          <p:nvPr/>
        </p:nvGrpSpPr>
        <p:grpSpPr>
          <a:xfrm>
            <a:off x="580388" y="1413381"/>
            <a:ext cx="8887612" cy="599957"/>
            <a:chOff x="580388" y="1413381"/>
            <a:chExt cx="8887612" cy="599957"/>
          </a:xfrm>
        </p:grpSpPr>
        <p:sp>
          <p:nvSpPr>
            <p:cNvPr id="3340" name="Google Shape;3340;p17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341" name="Google Shape;3341;p17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hãy thử và nhân đôi các giá trị.</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grpSp>
        <p:nvGrpSpPr>
          <p:cNvPr id="3347" name="Google Shape;3347;p177"/>
          <p:cNvGrpSpPr/>
          <p:nvPr/>
        </p:nvGrpSpPr>
        <p:grpSpPr>
          <a:xfrm>
            <a:off x="450000" y="450000"/>
            <a:ext cx="9018000" cy="276999"/>
            <a:chOff x="450000" y="450000"/>
            <a:chExt cx="9018000" cy="276999"/>
          </a:xfrm>
        </p:grpSpPr>
        <p:sp>
          <p:nvSpPr>
            <p:cNvPr id="3348" name="Google Shape;3348;p1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49" name="Google Shape;3349;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50" name="Google Shape;3350;p177"/>
          <p:cNvGrpSpPr/>
          <p:nvPr/>
        </p:nvGrpSpPr>
        <p:grpSpPr>
          <a:xfrm>
            <a:off x="558924" y="4756534"/>
            <a:ext cx="8782050" cy="1480778"/>
            <a:chOff x="558924" y="4756534"/>
            <a:chExt cx="8782050" cy="1480778"/>
          </a:xfrm>
        </p:grpSpPr>
        <p:grpSp>
          <p:nvGrpSpPr>
            <p:cNvPr id="3351" name="Google Shape;3351;p177"/>
            <p:cNvGrpSpPr/>
            <p:nvPr/>
          </p:nvGrpSpPr>
          <p:grpSpPr>
            <a:xfrm>
              <a:off x="558924" y="4756534"/>
              <a:ext cx="8782050" cy="1480778"/>
              <a:chOff x="557644" y="5085181"/>
              <a:chExt cx="8782050" cy="1480778"/>
            </a:xfrm>
          </p:grpSpPr>
          <p:sp>
            <p:nvSpPr>
              <p:cNvPr id="3352" name="Google Shape;3352;p177"/>
              <p:cNvSpPr/>
              <p:nvPr/>
            </p:nvSpPr>
            <p:spPr>
              <a:xfrm>
                <a:off x="557644" y="5085181"/>
                <a:ext cx="8782050" cy="14807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353" name="Google Shape;3353;p17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354" name="Google Shape;3354;p17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44</a:t>
                </a:r>
                <a:endParaRPr b="1" sz="1300">
                  <a:solidFill>
                    <a:srgbClr val="262626"/>
                  </a:solidFill>
                  <a:latin typeface="Arial"/>
                  <a:ea typeface="Arial"/>
                  <a:cs typeface="Arial"/>
                  <a:sym typeface="Arial"/>
                </a:endParaRPr>
              </a:p>
            </p:txBody>
          </p:sp>
          <p:sp>
            <p:nvSpPr>
              <p:cNvPr id="3355" name="Google Shape;3355;p17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các giá trị không trùng lặp mới được trả về.</a:t>
                </a:r>
                <a:endParaRPr sz="1300">
                  <a:solidFill>
                    <a:srgbClr val="262626"/>
                  </a:solidFill>
                  <a:latin typeface="Arial"/>
                  <a:ea typeface="Arial"/>
                  <a:cs typeface="Arial"/>
                  <a:sym typeface="Arial"/>
                </a:endParaRPr>
              </a:p>
            </p:txBody>
          </p:sp>
        </p:grpSp>
        <p:pic>
          <p:nvPicPr>
            <p:cNvPr descr="Byte - Free electronics icons" id="3356" name="Google Shape;3356;p177"/>
            <p:cNvPicPr preferRelativeResize="0"/>
            <p:nvPr/>
          </p:nvPicPr>
          <p:blipFill rotWithShape="1">
            <a:blip r:embed="rId3">
              <a:alphaModFix/>
            </a:blip>
            <a:srcRect b="-5938" l="13871" r="14480" t="-7084"/>
            <a:stretch/>
          </p:blipFill>
          <p:spPr>
            <a:xfrm>
              <a:off x="663677" y="5458237"/>
              <a:ext cx="295715" cy="236991"/>
            </a:xfrm>
            <a:prstGeom prst="rect">
              <a:avLst/>
            </a:prstGeom>
            <a:noFill/>
            <a:ln>
              <a:noFill/>
            </a:ln>
          </p:spPr>
        </p:pic>
        <p:sp>
          <p:nvSpPr>
            <p:cNvPr id="3357" name="Google Shape;3357;p177"/>
            <p:cNvSpPr txBox="1"/>
            <p:nvPr/>
          </p:nvSpPr>
          <p:spPr>
            <a:xfrm>
              <a:off x="922458" y="543550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46</a:t>
              </a:r>
              <a:endParaRPr b="1" sz="1300">
                <a:solidFill>
                  <a:srgbClr val="262626"/>
                </a:solidFill>
                <a:latin typeface="Arial"/>
                <a:ea typeface="Arial"/>
                <a:cs typeface="Arial"/>
                <a:sym typeface="Arial"/>
              </a:endParaRPr>
            </a:p>
          </p:txBody>
        </p:sp>
        <p:sp>
          <p:nvSpPr>
            <p:cNvPr id="3358" name="Google Shape;3358;p177"/>
            <p:cNvSpPr txBox="1"/>
            <p:nvPr/>
          </p:nvSpPr>
          <p:spPr>
            <a:xfrm>
              <a:off x="1023098" y="5770399"/>
              <a:ext cx="821212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Sử dụng phương thức value_counts(), giá trị tương tự sẽ được thêm vào số. Đó là một phương pháp được sử dụng khá thường xuyên, vì vậy hãy nhớ nó.</a:t>
              </a:r>
              <a:endParaRPr sz="1300">
                <a:solidFill>
                  <a:srgbClr val="262626"/>
                </a:solidFill>
                <a:latin typeface="Arial"/>
                <a:ea typeface="Arial"/>
                <a:cs typeface="Arial"/>
                <a:sym typeface="Arial"/>
              </a:endParaRPr>
            </a:p>
          </p:txBody>
        </p:sp>
      </p:grpSp>
      <p:grpSp>
        <p:nvGrpSpPr>
          <p:cNvPr id="3359" name="Google Shape;3359;p177"/>
          <p:cNvGrpSpPr/>
          <p:nvPr/>
        </p:nvGrpSpPr>
        <p:grpSpPr>
          <a:xfrm>
            <a:off x="558924" y="2014518"/>
            <a:ext cx="8782051" cy="2654039"/>
            <a:chOff x="558924" y="2127144"/>
            <a:chExt cx="8782051" cy="2654039"/>
          </a:xfrm>
        </p:grpSpPr>
        <p:sp>
          <p:nvSpPr>
            <p:cNvPr id="3360" name="Google Shape;3360;p177"/>
            <p:cNvSpPr/>
            <p:nvPr/>
          </p:nvSpPr>
          <p:spPr>
            <a:xfrm>
              <a:off x="558924" y="2127144"/>
              <a:ext cx="8782050" cy="26540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61" name="Google Shape;3361;p177"/>
            <p:cNvPicPr preferRelativeResize="0"/>
            <p:nvPr/>
          </p:nvPicPr>
          <p:blipFill rotWithShape="1">
            <a:blip r:embed="rId4">
              <a:alphaModFix/>
            </a:blip>
            <a:srcRect b="0" l="1674" r="14990" t="0"/>
            <a:stretch/>
          </p:blipFill>
          <p:spPr>
            <a:xfrm>
              <a:off x="643813" y="2172506"/>
              <a:ext cx="8697162" cy="2599346"/>
            </a:xfrm>
            <a:prstGeom prst="rect">
              <a:avLst/>
            </a:prstGeom>
            <a:noFill/>
            <a:ln>
              <a:noFill/>
            </a:ln>
          </p:spPr>
        </p:pic>
      </p:grpSp>
      <p:grpSp>
        <p:nvGrpSpPr>
          <p:cNvPr id="3362" name="Google Shape;3362;p177"/>
          <p:cNvGrpSpPr/>
          <p:nvPr/>
        </p:nvGrpSpPr>
        <p:grpSpPr>
          <a:xfrm>
            <a:off x="580388" y="1413381"/>
            <a:ext cx="8887612" cy="599957"/>
            <a:chOff x="580388" y="1413381"/>
            <a:chExt cx="8887612" cy="599957"/>
          </a:xfrm>
        </p:grpSpPr>
        <p:sp>
          <p:nvSpPr>
            <p:cNvPr id="3363" name="Google Shape;3363;p17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364" name="Google Shape;3364;p17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hãy thử và nhân đôi các giá trị.</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9" name="Shape 3369"/>
        <p:cNvGrpSpPr/>
        <p:nvPr/>
      </p:nvGrpSpPr>
      <p:grpSpPr>
        <a:xfrm>
          <a:off x="0" y="0"/>
          <a:ext cx="0" cy="0"/>
          <a:chOff x="0" y="0"/>
          <a:chExt cx="0" cy="0"/>
        </a:xfrm>
      </p:grpSpPr>
      <p:grpSp>
        <p:nvGrpSpPr>
          <p:cNvPr id="3370" name="Google Shape;3370;p178"/>
          <p:cNvGrpSpPr/>
          <p:nvPr/>
        </p:nvGrpSpPr>
        <p:grpSpPr>
          <a:xfrm>
            <a:off x="450000" y="450000"/>
            <a:ext cx="9018000" cy="276999"/>
            <a:chOff x="450000" y="450000"/>
            <a:chExt cx="9018000" cy="276999"/>
          </a:xfrm>
        </p:grpSpPr>
        <p:sp>
          <p:nvSpPr>
            <p:cNvPr id="3371" name="Google Shape;3371;p1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72" name="Google Shape;3372;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73" name="Google Shape;3373;p178"/>
          <p:cNvGrpSpPr/>
          <p:nvPr/>
        </p:nvGrpSpPr>
        <p:grpSpPr>
          <a:xfrm>
            <a:off x="558924" y="2006345"/>
            <a:ext cx="8782051" cy="3006831"/>
            <a:chOff x="558924" y="2127143"/>
            <a:chExt cx="8782051" cy="3006831"/>
          </a:xfrm>
        </p:grpSpPr>
        <p:sp>
          <p:nvSpPr>
            <p:cNvPr id="3374" name="Google Shape;3374;p178"/>
            <p:cNvSpPr/>
            <p:nvPr/>
          </p:nvSpPr>
          <p:spPr>
            <a:xfrm>
              <a:off x="558924" y="2127143"/>
              <a:ext cx="8782050" cy="30068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75" name="Google Shape;3375;p178"/>
            <p:cNvPicPr preferRelativeResize="0"/>
            <p:nvPr/>
          </p:nvPicPr>
          <p:blipFill rotWithShape="1">
            <a:blip r:embed="rId3">
              <a:alphaModFix/>
            </a:blip>
            <a:srcRect b="0" l="1571" r="18427" t="0"/>
            <a:stretch/>
          </p:blipFill>
          <p:spPr>
            <a:xfrm>
              <a:off x="628651" y="2203459"/>
              <a:ext cx="8712324" cy="2825741"/>
            </a:xfrm>
            <a:prstGeom prst="rect">
              <a:avLst/>
            </a:prstGeom>
            <a:noFill/>
            <a:ln>
              <a:noFill/>
            </a:ln>
          </p:spPr>
        </p:pic>
      </p:grpSp>
      <p:grpSp>
        <p:nvGrpSpPr>
          <p:cNvPr id="3376" name="Google Shape;3376;p178"/>
          <p:cNvGrpSpPr/>
          <p:nvPr/>
        </p:nvGrpSpPr>
        <p:grpSpPr>
          <a:xfrm>
            <a:off x="580388" y="1413381"/>
            <a:ext cx="8887612" cy="599957"/>
            <a:chOff x="580388" y="1413381"/>
            <a:chExt cx="8887612" cy="599957"/>
          </a:xfrm>
        </p:grpSpPr>
        <p:sp>
          <p:nvSpPr>
            <p:cNvPr id="3377" name="Google Shape;3377;p17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378" name="Google Shape;3378;p17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Sê-ri có thể được lập chỉ mục và cắt lát giống như một mảng NumPy.</a:t>
              </a:r>
              <a:endParaRPr sz="1300">
                <a:solidFill>
                  <a:srgbClr val="262626"/>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8"/>
          <p:cNvGrpSpPr/>
          <p:nvPr/>
        </p:nvGrpSpPr>
        <p:grpSpPr>
          <a:xfrm>
            <a:off x="450000" y="450000"/>
            <a:ext cx="9018000" cy="276999"/>
            <a:chOff x="450000" y="450000"/>
            <a:chExt cx="9018000" cy="276999"/>
          </a:xfrm>
        </p:grpSpPr>
        <p:sp>
          <p:nvSpPr>
            <p:cNvPr id="525" name="Google Shape;525;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526" name="Google Shape;526;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527" name="Google Shape;527;p18"/>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được hoàn thành bằng cách xóa khoảng trống cuối cùng còn lại.</a:t>
            </a:r>
            <a:endParaRPr sz="1300">
              <a:solidFill>
                <a:srgbClr val="262626"/>
              </a:solidFill>
              <a:latin typeface="Arial"/>
              <a:ea typeface="Arial"/>
              <a:cs typeface="Arial"/>
              <a:sym typeface="Arial"/>
            </a:endParaRPr>
          </a:p>
        </p:txBody>
      </p:sp>
      <p:grpSp>
        <p:nvGrpSpPr>
          <p:cNvPr id="528" name="Google Shape;528;p18"/>
          <p:cNvGrpSpPr/>
          <p:nvPr/>
        </p:nvGrpSpPr>
        <p:grpSpPr>
          <a:xfrm>
            <a:off x="3580746" y="2204864"/>
            <a:ext cx="2741332" cy="1412567"/>
            <a:chOff x="3580746" y="2393092"/>
            <a:chExt cx="2741332" cy="1412567"/>
          </a:xfrm>
        </p:grpSpPr>
        <p:sp>
          <p:nvSpPr>
            <p:cNvPr id="529" name="Google Shape;529;p18"/>
            <p:cNvSpPr/>
            <p:nvPr/>
          </p:nvSpPr>
          <p:spPr>
            <a:xfrm>
              <a:off x="3930035" y="3473466"/>
              <a:ext cx="864096" cy="332193"/>
            </a:xfrm>
            <a:prstGeom prst="roundRect">
              <a:avLst>
                <a:gd fmla="val 16667" name="adj"/>
              </a:avLst>
            </a:prstGeom>
            <a:solidFill>
              <a:srgbClr val="5481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530" name="Google Shape;530;p18"/>
            <p:cNvSpPr/>
            <p:nvPr/>
          </p:nvSpPr>
          <p:spPr>
            <a:xfrm>
              <a:off x="3580746" y="268788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531" name="Google Shape;531;p18"/>
            <p:cNvSpPr/>
            <p:nvPr/>
          </p:nvSpPr>
          <p:spPr>
            <a:xfrm>
              <a:off x="4519364" y="268788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sp>
          <p:nvSpPr>
            <p:cNvPr id="532" name="Google Shape;532;p18"/>
            <p:cNvSpPr/>
            <p:nvPr/>
          </p:nvSpPr>
          <p:spPr>
            <a:xfrm>
              <a:off x="5457982" y="268788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533" name="Google Shape;533;p18"/>
            <p:cNvSpPr/>
            <p:nvPr/>
          </p:nvSpPr>
          <p:spPr>
            <a:xfrm>
              <a:off x="3848268" y="239309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a[0]</a:t>
              </a:r>
              <a:endParaRPr sz="1200">
                <a:solidFill>
                  <a:srgbClr val="262626"/>
                </a:solidFill>
                <a:latin typeface="Arial"/>
                <a:ea typeface="Arial"/>
                <a:cs typeface="Arial"/>
                <a:sym typeface="Arial"/>
              </a:endParaRPr>
            </a:p>
          </p:txBody>
        </p:sp>
        <p:sp>
          <p:nvSpPr>
            <p:cNvPr id="534" name="Google Shape;534;p18"/>
            <p:cNvSpPr/>
            <p:nvPr/>
          </p:nvSpPr>
          <p:spPr>
            <a:xfrm>
              <a:off x="4794131" y="239309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a[1]</a:t>
              </a:r>
              <a:endParaRPr sz="1200">
                <a:solidFill>
                  <a:srgbClr val="262626"/>
                </a:solidFill>
                <a:latin typeface="Arial"/>
                <a:ea typeface="Arial"/>
                <a:cs typeface="Arial"/>
                <a:sym typeface="Arial"/>
              </a:endParaRPr>
            </a:p>
          </p:txBody>
        </p:sp>
        <p:sp>
          <p:nvSpPr>
            <p:cNvPr id="535" name="Google Shape;535;p18"/>
            <p:cNvSpPr/>
            <p:nvPr/>
          </p:nvSpPr>
          <p:spPr>
            <a:xfrm>
              <a:off x="5699009" y="2393092"/>
              <a:ext cx="27204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a[2]</a:t>
              </a:r>
              <a:endParaRPr sz="1200">
                <a:solidFill>
                  <a:srgbClr val="262626"/>
                </a:solidFill>
                <a:latin typeface="Arial"/>
                <a:ea typeface="Arial"/>
                <a:cs typeface="Arial"/>
                <a:sym typeface="Arial"/>
              </a:endParaRPr>
            </a:p>
          </p:txBody>
        </p:sp>
      </p:grpSp>
      <p:sp>
        <p:nvSpPr>
          <p:cNvPr id="536" name="Google Shape;536;p1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và xóa dữ liệu khỏi mảng (4/4)</a:t>
            </a:r>
            <a:endParaRPr sz="1400">
              <a:solidFill>
                <a:schemeClr val="dk1"/>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grpSp>
        <p:nvGrpSpPr>
          <p:cNvPr id="3384" name="Google Shape;3384;p179"/>
          <p:cNvGrpSpPr/>
          <p:nvPr/>
        </p:nvGrpSpPr>
        <p:grpSpPr>
          <a:xfrm>
            <a:off x="450000" y="450000"/>
            <a:ext cx="9018000" cy="276999"/>
            <a:chOff x="450000" y="450000"/>
            <a:chExt cx="9018000" cy="276999"/>
          </a:xfrm>
        </p:grpSpPr>
        <p:sp>
          <p:nvSpPr>
            <p:cNvPr id="3385" name="Google Shape;3385;p1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386" name="Google Shape;3386;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387" name="Google Shape;3387;p179"/>
          <p:cNvGrpSpPr/>
          <p:nvPr/>
        </p:nvGrpSpPr>
        <p:grpSpPr>
          <a:xfrm>
            <a:off x="558924" y="2055339"/>
            <a:ext cx="8782050" cy="3461893"/>
            <a:chOff x="558924" y="2127144"/>
            <a:chExt cx="8782050" cy="3461893"/>
          </a:xfrm>
        </p:grpSpPr>
        <p:sp>
          <p:nvSpPr>
            <p:cNvPr id="3388" name="Google Shape;3388;p179"/>
            <p:cNvSpPr/>
            <p:nvPr/>
          </p:nvSpPr>
          <p:spPr>
            <a:xfrm>
              <a:off x="558924" y="2127144"/>
              <a:ext cx="8782050" cy="34618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89" name="Google Shape;3389;p179"/>
            <p:cNvPicPr preferRelativeResize="0"/>
            <p:nvPr/>
          </p:nvPicPr>
          <p:blipFill rotWithShape="1">
            <a:blip r:embed="rId3">
              <a:alphaModFix/>
            </a:blip>
            <a:srcRect b="0" l="2097" r="18195" t="0"/>
            <a:stretch/>
          </p:blipFill>
          <p:spPr>
            <a:xfrm>
              <a:off x="723021" y="2208082"/>
              <a:ext cx="8617953" cy="3255739"/>
            </a:xfrm>
            <a:prstGeom prst="rect">
              <a:avLst/>
            </a:prstGeom>
            <a:noFill/>
            <a:ln>
              <a:noFill/>
            </a:ln>
          </p:spPr>
        </p:pic>
      </p:grpSp>
      <p:grpSp>
        <p:nvGrpSpPr>
          <p:cNvPr id="3390" name="Google Shape;3390;p179"/>
          <p:cNvGrpSpPr/>
          <p:nvPr/>
        </p:nvGrpSpPr>
        <p:grpSpPr>
          <a:xfrm>
            <a:off x="580388" y="1413381"/>
            <a:ext cx="8887612" cy="599957"/>
            <a:chOff x="580388" y="1413381"/>
            <a:chExt cx="8887612" cy="599957"/>
          </a:xfrm>
        </p:grpSpPr>
        <p:sp>
          <p:nvSpPr>
            <p:cNvPr id="3391" name="Google Shape;3391;p17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392" name="Google Shape;3392;p17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phép toán trong sê-ri cũng khả thi.</a:t>
              </a: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grpSp>
        <p:nvGrpSpPr>
          <p:cNvPr id="3398" name="Google Shape;3398;p180"/>
          <p:cNvGrpSpPr/>
          <p:nvPr/>
        </p:nvGrpSpPr>
        <p:grpSpPr>
          <a:xfrm>
            <a:off x="450000" y="450000"/>
            <a:ext cx="9018000" cy="276999"/>
            <a:chOff x="450000" y="450000"/>
            <a:chExt cx="9018000" cy="276999"/>
          </a:xfrm>
        </p:grpSpPr>
        <p:sp>
          <p:nvSpPr>
            <p:cNvPr id="3399" name="Google Shape;3399;p1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00" name="Google Shape;3400;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aphicFrame>
        <p:nvGraphicFramePr>
          <p:cNvPr id="3401" name="Google Shape;3401;p180"/>
          <p:cNvGraphicFramePr/>
          <p:nvPr/>
        </p:nvGraphicFramePr>
        <p:xfrm>
          <a:off x="3205386" y="3861048"/>
          <a:ext cx="3000000" cy="3000000"/>
        </p:xfrm>
        <a:graphic>
          <a:graphicData uri="http://schemas.openxmlformats.org/drawingml/2006/table">
            <a:tbl>
              <a:tblPr bandRow="1" firstRow="1">
                <a:noFill/>
                <a:tableStyleId>{0BC49009-C438-494D-9E98-4586609C15DF}</a:tableStyleId>
              </a:tblPr>
              <a:tblGrid>
                <a:gridCol w="972100"/>
                <a:gridCol w="972100"/>
                <a:gridCol w="1544900"/>
              </a:tblGrid>
              <a:tr h="34412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402" name="Google Shape;3402;p180"/>
          <p:cNvGrpSpPr/>
          <p:nvPr/>
        </p:nvGrpSpPr>
        <p:grpSpPr>
          <a:xfrm>
            <a:off x="580388" y="1413381"/>
            <a:ext cx="8887612" cy="599957"/>
            <a:chOff x="580388" y="1413381"/>
            <a:chExt cx="8887612" cy="599957"/>
          </a:xfrm>
        </p:grpSpPr>
        <p:sp>
          <p:nvSpPr>
            <p:cNvPr id="3403" name="Google Shape;3403;p18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04" name="Google Shape;3404;p18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phép toán trong sê-ri cũng khả thi.</a:t>
              </a:r>
              <a:endParaRPr/>
            </a:p>
          </p:txBody>
        </p:sp>
      </p:grpSp>
      <p:grpSp>
        <p:nvGrpSpPr>
          <p:cNvPr id="3405" name="Google Shape;3405;p180"/>
          <p:cNvGrpSpPr/>
          <p:nvPr/>
        </p:nvGrpSpPr>
        <p:grpSpPr>
          <a:xfrm>
            <a:off x="558924" y="2055137"/>
            <a:ext cx="8782050" cy="1517879"/>
            <a:chOff x="558924" y="2055137"/>
            <a:chExt cx="8782050" cy="1517879"/>
          </a:xfrm>
        </p:grpSpPr>
        <p:sp>
          <p:nvSpPr>
            <p:cNvPr id="3406" name="Google Shape;3406;p180"/>
            <p:cNvSpPr/>
            <p:nvPr/>
          </p:nvSpPr>
          <p:spPr>
            <a:xfrm>
              <a:off x="558924" y="2055137"/>
              <a:ext cx="8782050" cy="15178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07" name="Google Shape;3407;p180"/>
            <p:cNvPicPr preferRelativeResize="0"/>
            <p:nvPr/>
          </p:nvPicPr>
          <p:blipFill rotWithShape="1">
            <a:blip r:embed="rId3">
              <a:alphaModFix/>
            </a:blip>
            <a:srcRect b="0" l="1770" r="19788" t="0"/>
            <a:stretch/>
          </p:blipFill>
          <p:spPr>
            <a:xfrm>
              <a:off x="643812" y="2100603"/>
              <a:ext cx="8697162" cy="1379580"/>
            </a:xfrm>
            <a:prstGeom prst="rect">
              <a:avLst/>
            </a:prstGeom>
            <a:noFill/>
            <a:ln>
              <a:noFill/>
            </a:ln>
          </p:spPr>
        </p:pic>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grpSp>
        <p:nvGrpSpPr>
          <p:cNvPr id="3413" name="Google Shape;3413;p181"/>
          <p:cNvGrpSpPr/>
          <p:nvPr/>
        </p:nvGrpSpPr>
        <p:grpSpPr>
          <a:xfrm>
            <a:off x="450000" y="450000"/>
            <a:ext cx="9018000" cy="276999"/>
            <a:chOff x="450000" y="450000"/>
            <a:chExt cx="9018000" cy="276999"/>
          </a:xfrm>
        </p:grpSpPr>
        <p:sp>
          <p:nvSpPr>
            <p:cNvPr id="3414" name="Google Shape;3414;p1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15" name="Google Shape;3415;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16" name="Google Shape;3416;p181"/>
          <p:cNvGrpSpPr/>
          <p:nvPr/>
        </p:nvGrpSpPr>
        <p:grpSpPr>
          <a:xfrm>
            <a:off x="558924" y="2055137"/>
            <a:ext cx="8782050" cy="1453173"/>
            <a:chOff x="558924" y="2055137"/>
            <a:chExt cx="8782050" cy="1453173"/>
          </a:xfrm>
        </p:grpSpPr>
        <p:sp>
          <p:nvSpPr>
            <p:cNvPr id="3417" name="Google Shape;3417;p181"/>
            <p:cNvSpPr/>
            <p:nvPr/>
          </p:nvSpPr>
          <p:spPr>
            <a:xfrm>
              <a:off x="558924" y="2055137"/>
              <a:ext cx="8782050" cy="14531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18" name="Google Shape;3418;p181"/>
            <p:cNvPicPr preferRelativeResize="0"/>
            <p:nvPr/>
          </p:nvPicPr>
          <p:blipFill rotWithShape="1">
            <a:blip r:embed="rId3">
              <a:alphaModFix/>
            </a:blip>
            <a:srcRect b="0" l="1449" r="20124" t="0"/>
            <a:stretch/>
          </p:blipFill>
          <p:spPr>
            <a:xfrm>
              <a:off x="606490" y="2100603"/>
              <a:ext cx="8734484" cy="1391074"/>
            </a:xfrm>
            <a:prstGeom prst="rect">
              <a:avLst/>
            </a:prstGeom>
            <a:noFill/>
            <a:ln>
              <a:noFill/>
            </a:ln>
          </p:spPr>
        </p:pic>
      </p:grpSp>
      <p:graphicFrame>
        <p:nvGraphicFramePr>
          <p:cNvPr id="3419" name="Google Shape;3419;p181"/>
          <p:cNvGraphicFramePr/>
          <p:nvPr/>
        </p:nvGraphicFramePr>
        <p:xfrm>
          <a:off x="3205386" y="3740580"/>
          <a:ext cx="3000000" cy="3000000"/>
        </p:xfrm>
        <a:graphic>
          <a:graphicData uri="http://schemas.openxmlformats.org/drawingml/2006/table">
            <a:tbl>
              <a:tblPr bandRow="1" firstRow="1">
                <a:noFill/>
                <a:tableStyleId>{0BC49009-C438-494D-9E98-4586609C15DF}</a:tableStyleId>
              </a:tblPr>
              <a:tblGrid>
                <a:gridCol w="972100"/>
                <a:gridCol w="972100"/>
                <a:gridCol w="1544900"/>
              </a:tblGrid>
              <a:tr h="34412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ser1*ser2</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4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420" name="Google Shape;3420;p181"/>
          <p:cNvGrpSpPr/>
          <p:nvPr/>
        </p:nvGrpSpPr>
        <p:grpSpPr>
          <a:xfrm>
            <a:off x="580388" y="1413381"/>
            <a:ext cx="8887612" cy="599957"/>
            <a:chOff x="580388" y="1413381"/>
            <a:chExt cx="8887612" cy="599957"/>
          </a:xfrm>
        </p:grpSpPr>
        <p:sp>
          <p:nvSpPr>
            <p:cNvPr id="3421" name="Google Shape;3421;p18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22" name="Google Shape;3422;p18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phép toán trong sê-ri cũng khả thi.</a:t>
              </a:r>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grpSp>
        <p:nvGrpSpPr>
          <p:cNvPr id="3428" name="Google Shape;3428;p182"/>
          <p:cNvGrpSpPr/>
          <p:nvPr/>
        </p:nvGrpSpPr>
        <p:grpSpPr>
          <a:xfrm>
            <a:off x="450000" y="450000"/>
            <a:ext cx="9018000" cy="276999"/>
            <a:chOff x="450000" y="450000"/>
            <a:chExt cx="9018000" cy="276999"/>
          </a:xfrm>
        </p:grpSpPr>
        <p:sp>
          <p:nvSpPr>
            <p:cNvPr id="3429" name="Google Shape;3429;p1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30" name="Google Shape;3430;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31" name="Google Shape;3431;p182"/>
          <p:cNvGrpSpPr/>
          <p:nvPr/>
        </p:nvGrpSpPr>
        <p:grpSpPr>
          <a:xfrm>
            <a:off x="580388" y="1413381"/>
            <a:ext cx="8887612" cy="599957"/>
            <a:chOff x="580388" y="1413381"/>
            <a:chExt cx="8887612" cy="599957"/>
          </a:xfrm>
        </p:grpSpPr>
        <p:sp>
          <p:nvSpPr>
            <p:cNvPr id="3432" name="Google Shape;3432;p18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33" name="Google Shape;3433;p18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phép toán trong sê-ri cũng khả thi.</a:t>
              </a:r>
              <a:endParaRPr/>
            </a:p>
          </p:txBody>
        </p:sp>
      </p:grpSp>
      <p:grpSp>
        <p:nvGrpSpPr>
          <p:cNvPr id="3434" name="Google Shape;3434;p182"/>
          <p:cNvGrpSpPr/>
          <p:nvPr/>
        </p:nvGrpSpPr>
        <p:grpSpPr>
          <a:xfrm>
            <a:off x="558924" y="2055137"/>
            <a:ext cx="8782051" cy="1453173"/>
            <a:chOff x="558924" y="2055137"/>
            <a:chExt cx="8782051" cy="1453173"/>
          </a:xfrm>
        </p:grpSpPr>
        <p:sp>
          <p:nvSpPr>
            <p:cNvPr id="3435" name="Google Shape;3435;p182"/>
            <p:cNvSpPr/>
            <p:nvPr/>
          </p:nvSpPr>
          <p:spPr>
            <a:xfrm>
              <a:off x="558924" y="2055137"/>
              <a:ext cx="8782050" cy="14531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36" name="Google Shape;3436;p182"/>
            <p:cNvPicPr preferRelativeResize="0"/>
            <p:nvPr/>
          </p:nvPicPr>
          <p:blipFill rotWithShape="1">
            <a:blip r:embed="rId3">
              <a:alphaModFix/>
            </a:blip>
            <a:srcRect b="0" l="1696" r="19692" t="7289"/>
            <a:stretch/>
          </p:blipFill>
          <p:spPr>
            <a:xfrm>
              <a:off x="634483" y="2164702"/>
              <a:ext cx="8706492" cy="1343608"/>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grpSp>
        <p:nvGrpSpPr>
          <p:cNvPr id="3442" name="Google Shape;3442;p183"/>
          <p:cNvGrpSpPr/>
          <p:nvPr/>
        </p:nvGrpSpPr>
        <p:grpSpPr>
          <a:xfrm>
            <a:off x="450000" y="450000"/>
            <a:ext cx="9018000" cy="276999"/>
            <a:chOff x="450000" y="450000"/>
            <a:chExt cx="9018000" cy="276999"/>
          </a:xfrm>
        </p:grpSpPr>
        <p:sp>
          <p:nvSpPr>
            <p:cNvPr id="3443" name="Google Shape;3443;p1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44" name="Google Shape;3444;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45" name="Google Shape;3445;p183"/>
          <p:cNvGrpSpPr/>
          <p:nvPr/>
        </p:nvGrpSpPr>
        <p:grpSpPr>
          <a:xfrm>
            <a:off x="558924" y="2032216"/>
            <a:ext cx="8782050" cy="2332888"/>
            <a:chOff x="558924" y="2127145"/>
            <a:chExt cx="8782050" cy="2332888"/>
          </a:xfrm>
        </p:grpSpPr>
        <p:sp>
          <p:nvSpPr>
            <p:cNvPr id="3446" name="Google Shape;3446;p183"/>
            <p:cNvSpPr/>
            <p:nvPr/>
          </p:nvSpPr>
          <p:spPr>
            <a:xfrm>
              <a:off x="558924" y="2127145"/>
              <a:ext cx="8782050" cy="23328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47" name="Google Shape;3447;p183"/>
            <p:cNvPicPr preferRelativeResize="0"/>
            <p:nvPr/>
          </p:nvPicPr>
          <p:blipFill rotWithShape="1">
            <a:blip r:embed="rId3">
              <a:alphaModFix/>
            </a:blip>
            <a:srcRect b="0" l="1486" r="19028" t="0"/>
            <a:stretch/>
          </p:blipFill>
          <p:spPr>
            <a:xfrm>
              <a:off x="625149" y="2204660"/>
              <a:ext cx="8715825" cy="2160444"/>
            </a:xfrm>
            <a:prstGeom prst="rect">
              <a:avLst/>
            </a:prstGeom>
            <a:noFill/>
            <a:ln>
              <a:noFill/>
            </a:ln>
          </p:spPr>
        </p:pic>
      </p:grpSp>
      <p:grpSp>
        <p:nvGrpSpPr>
          <p:cNvPr id="3448" name="Google Shape;3448;p183"/>
          <p:cNvGrpSpPr/>
          <p:nvPr/>
        </p:nvGrpSpPr>
        <p:grpSpPr>
          <a:xfrm>
            <a:off x="580388" y="1413381"/>
            <a:ext cx="8887612" cy="599957"/>
            <a:chOff x="580388" y="1413381"/>
            <a:chExt cx="8887612" cy="599957"/>
          </a:xfrm>
        </p:grpSpPr>
        <p:sp>
          <p:nvSpPr>
            <p:cNvPr id="3449" name="Google Shape;3449;p18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50" name="Google Shape;3450;p18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phương pháp liên quan đến thống kê trong sê-ri</a:t>
              </a:r>
              <a:endParaRPr sz="1300">
                <a:solidFill>
                  <a:srgbClr val="262626"/>
                </a:solidFill>
                <a:latin typeface="Arial"/>
                <a:ea typeface="Arial"/>
                <a:cs typeface="Arial"/>
                <a:sym typeface="Arial"/>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grpSp>
        <p:nvGrpSpPr>
          <p:cNvPr id="3456" name="Google Shape;3456;p184"/>
          <p:cNvGrpSpPr/>
          <p:nvPr/>
        </p:nvGrpSpPr>
        <p:grpSpPr>
          <a:xfrm>
            <a:off x="450000" y="450000"/>
            <a:ext cx="9018000" cy="276999"/>
            <a:chOff x="450000" y="450000"/>
            <a:chExt cx="9018000" cy="276999"/>
          </a:xfrm>
        </p:grpSpPr>
        <p:sp>
          <p:nvSpPr>
            <p:cNvPr id="3457" name="Google Shape;3457;p1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58" name="Google Shape;3458;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59" name="Google Shape;3459;p184"/>
          <p:cNvGrpSpPr/>
          <p:nvPr/>
        </p:nvGrpSpPr>
        <p:grpSpPr>
          <a:xfrm>
            <a:off x="558924" y="2060848"/>
            <a:ext cx="8782050" cy="3723149"/>
            <a:chOff x="558924" y="2127145"/>
            <a:chExt cx="8782050" cy="3723149"/>
          </a:xfrm>
        </p:grpSpPr>
        <p:sp>
          <p:nvSpPr>
            <p:cNvPr id="3460" name="Google Shape;3460;p184"/>
            <p:cNvSpPr/>
            <p:nvPr/>
          </p:nvSpPr>
          <p:spPr>
            <a:xfrm>
              <a:off x="558924" y="2127145"/>
              <a:ext cx="8782050" cy="37231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61" name="Google Shape;3461;p184"/>
            <p:cNvPicPr preferRelativeResize="0"/>
            <p:nvPr/>
          </p:nvPicPr>
          <p:blipFill rotWithShape="1">
            <a:blip r:embed="rId3">
              <a:alphaModFix/>
            </a:blip>
            <a:srcRect b="0" l="1581" r="19440" t="0"/>
            <a:stretch/>
          </p:blipFill>
          <p:spPr>
            <a:xfrm>
              <a:off x="643813" y="2156279"/>
              <a:ext cx="8697161" cy="3618776"/>
            </a:xfrm>
            <a:prstGeom prst="rect">
              <a:avLst/>
            </a:prstGeom>
            <a:noFill/>
            <a:ln>
              <a:noFill/>
            </a:ln>
          </p:spPr>
        </p:pic>
      </p:grpSp>
      <p:grpSp>
        <p:nvGrpSpPr>
          <p:cNvPr id="3462" name="Google Shape;3462;p184"/>
          <p:cNvGrpSpPr/>
          <p:nvPr/>
        </p:nvGrpSpPr>
        <p:grpSpPr>
          <a:xfrm>
            <a:off x="580388" y="1413381"/>
            <a:ext cx="8887612" cy="599957"/>
            <a:chOff x="580388" y="1413381"/>
            <a:chExt cx="8887612" cy="599957"/>
          </a:xfrm>
        </p:grpSpPr>
        <p:sp>
          <p:nvSpPr>
            <p:cNvPr id="3463" name="Google Shape;3463;p18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64" name="Google Shape;3464;p184"/>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phương pháp liên quan đến thống kê trong sê-ri</a:t>
              </a:r>
              <a:endParaRPr sz="1300">
                <a:solidFill>
                  <a:srgbClr val="262626"/>
                </a:solidFill>
                <a:latin typeface="Arial"/>
                <a:ea typeface="Arial"/>
                <a:cs typeface="Arial"/>
                <a:sym typeface="Arial"/>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grpSp>
        <p:nvGrpSpPr>
          <p:cNvPr id="3470" name="Google Shape;3470;p185"/>
          <p:cNvGrpSpPr/>
          <p:nvPr/>
        </p:nvGrpSpPr>
        <p:grpSpPr>
          <a:xfrm>
            <a:off x="450000" y="450000"/>
            <a:ext cx="9018000" cy="276999"/>
            <a:chOff x="450000" y="450000"/>
            <a:chExt cx="9018000" cy="276999"/>
          </a:xfrm>
        </p:grpSpPr>
        <p:sp>
          <p:nvSpPr>
            <p:cNvPr id="3471" name="Google Shape;3471;p1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72" name="Google Shape;3472;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73" name="Google Shape;3473;p185"/>
          <p:cNvGrpSpPr/>
          <p:nvPr/>
        </p:nvGrpSpPr>
        <p:grpSpPr>
          <a:xfrm>
            <a:off x="558924" y="4904665"/>
            <a:ext cx="8782050" cy="1279301"/>
            <a:chOff x="558924" y="4869160"/>
            <a:chExt cx="8782050" cy="1279301"/>
          </a:xfrm>
        </p:grpSpPr>
        <p:grpSp>
          <p:nvGrpSpPr>
            <p:cNvPr id="3474" name="Google Shape;3474;p185"/>
            <p:cNvGrpSpPr/>
            <p:nvPr/>
          </p:nvGrpSpPr>
          <p:grpSpPr>
            <a:xfrm>
              <a:off x="558924" y="4869160"/>
              <a:ext cx="8782050" cy="1279301"/>
              <a:chOff x="557644" y="5085181"/>
              <a:chExt cx="8782050" cy="1279301"/>
            </a:xfrm>
          </p:grpSpPr>
          <p:sp>
            <p:nvSpPr>
              <p:cNvPr id="3475" name="Google Shape;3475;p185"/>
              <p:cNvSpPr/>
              <p:nvPr/>
            </p:nvSpPr>
            <p:spPr>
              <a:xfrm>
                <a:off x="557644" y="5085181"/>
                <a:ext cx="8782050" cy="12793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476" name="Google Shape;3476;p18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477" name="Google Shape;3477;p18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65</a:t>
                </a:r>
                <a:endParaRPr b="1" sz="1300">
                  <a:solidFill>
                    <a:srgbClr val="262626"/>
                  </a:solidFill>
                  <a:latin typeface="Arial"/>
                  <a:ea typeface="Arial"/>
                  <a:cs typeface="Arial"/>
                  <a:sym typeface="Arial"/>
                </a:endParaRPr>
              </a:p>
            </p:txBody>
          </p:sp>
          <p:sp>
            <p:nvSpPr>
              <p:cNvPr id="3478" name="Google Shape;3478;p18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Chúng tôi sẽ thay thế hàm lambda bằng những gì chúng tôi đã học trong phần Cơ bản về Python.</a:t>
                </a:r>
                <a:endParaRPr sz="1300">
                  <a:solidFill>
                    <a:srgbClr val="262626"/>
                  </a:solidFill>
                  <a:latin typeface="Arial"/>
                  <a:ea typeface="Arial"/>
                  <a:cs typeface="Arial"/>
                  <a:sym typeface="Arial"/>
                </a:endParaRPr>
              </a:p>
            </p:txBody>
          </p:sp>
        </p:grpSp>
        <p:pic>
          <p:nvPicPr>
            <p:cNvPr descr="Byte - Free electronics icons" id="3479" name="Google Shape;3479;p185"/>
            <p:cNvPicPr preferRelativeResize="0"/>
            <p:nvPr/>
          </p:nvPicPr>
          <p:blipFill rotWithShape="1">
            <a:blip r:embed="rId3">
              <a:alphaModFix/>
            </a:blip>
            <a:srcRect b="-5938" l="13871" r="14480" t="-7084"/>
            <a:stretch/>
          </p:blipFill>
          <p:spPr>
            <a:xfrm>
              <a:off x="663677" y="5549689"/>
              <a:ext cx="295715" cy="236991"/>
            </a:xfrm>
            <a:prstGeom prst="rect">
              <a:avLst/>
            </a:prstGeom>
            <a:noFill/>
            <a:ln>
              <a:noFill/>
            </a:ln>
          </p:spPr>
        </p:pic>
        <p:sp>
          <p:nvSpPr>
            <p:cNvPr id="3480" name="Google Shape;3480;p185"/>
            <p:cNvSpPr txBox="1"/>
            <p:nvPr/>
          </p:nvSpPr>
          <p:spPr>
            <a:xfrm>
              <a:off x="922458" y="552695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67</a:t>
              </a:r>
              <a:endParaRPr b="1" sz="1300">
                <a:solidFill>
                  <a:srgbClr val="262626"/>
                </a:solidFill>
                <a:latin typeface="Arial"/>
                <a:ea typeface="Arial"/>
                <a:cs typeface="Arial"/>
                <a:sym typeface="Arial"/>
              </a:endParaRPr>
            </a:p>
          </p:txBody>
        </p:sp>
        <p:sp>
          <p:nvSpPr>
            <p:cNvPr id="3481" name="Google Shape;3481;p185"/>
            <p:cNvSpPr txBox="1"/>
            <p:nvPr/>
          </p:nvSpPr>
          <p:spPr>
            <a:xfrm>
              <a:off x="1023098" y="586185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10 vào mỗi phần tử và đưa nó trở lại sê-ri.</a:t>
              </a:r>
              <a:endParaRPr sz="1300">
                <a:solidFill>
                  <a:srgbClr val="262626"/>
                </a:solidFill>
                <a:latin typeface="Arial"/>
                <a:ea typeface="Arial"/>
                <a:cs typeface="Arial"/>
                <a:sym typeface="Arial"/>
              </a:endParaRPr>
            </a:p>
          </p:txBody>
        </p:sp>
      </p:grpSp>
      <p:grpSp>
        <p:nvGrpSpPr>
          <p:cNvPr id="3482" name="Google Shape;3482;p185"/>
          <p:cNvGrpSpPr/>
          <p:nvPr/>
        </p:nvGrpSpPr>
        <p:grpSpPr>
          <a:xfrm>
            <a:off x="558924" y="2029784"/>
            <a:ext cx="8782050" cy="2771426"/>
            <a:chOff x="558924" y="2127145"/>
            <a:chExt cx="8782050" cy="2771426"/>
          </a:xfrm>
        </p:grpSpPr>
        <p:sp>
          <p:nvSpPr>
            <p:cNvPr id="3483" name="Google Shape;3483;p185"/>
            <p:cNvSpPr/>
            <p:nvPr/>
          </p:nvSpPr>
          <p:spPr>
            <a:xfrm>
              <a:off x="558924" y="2127145"/>
              <a:ext cx="8782050" cy="27714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84" name="Google Shape;3484;p185"/>
            <p:cNvPicPr preferRelativeResize="0"/>
            <p:nvPr/>
          </p:nvPicPr>
          <p:blipFill rotWithShape="1">
            <a:blip r:embed="rId4">
              <a:alphaModFix/>
            </a:blip>
            <a:srcRect b="0" l="1518" r="17386" t="0"/>
            <a:stretch/>
          </p:blipFill>
          <p:spPr>
            <a:xfrm>
              <a:off x="643813" y="2184449"/>
              <a:ext cx="8697161" cy="2655210"/>
            </a:xfrm>
            <a:prstGeom prst="rect">
              <a:avLst/>
            </a:prstGeom>
            <a:noFill/>
            <a:ln>
              <a:noFill/>
            </a:ln>
          </p:spPr>
        </p:pic>
        <p:sp>
          <p:nvSpPr>
            <p:cNvPr id="3485" name="Google Shape;3485;p185"/>
            <p:cNvSpPr/>
            <p:nvPr/>
          </p:nvSpPr>
          <p:spPr>
            <a:xfrm>
              <a:off x="3274116" y="2782755"/>
              <a:ext cx="4255688" cy="1750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6" name="Google Shape;3486;p185"/>
            <p:cNvSpPr/>
            <p:nvPr/>
          </p:nvSpPr>
          <p:spPr>
            <a:xfrm>
              <a:off x="4015308" y="3921194"/>
              <a:ext cx="3402529" cy="22159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487" name="Google Shape;3487;p185"/>
          <p:cNvGrpSpPr/>
          <p:nvPr/>
        </p:nvGrpSpPr>
        <p:grpSpPr>
          <a:xfrm>
            <a:off x="580388" y="1413381"/>
            <a:ext cx="8887612" cy="599957"/>
            <a:chOff x="580388" y="1413381"/>
            <a:chExt cx="8887612" cy="599957"/>
          </a:xfrm>
        </p:grpSpPr>
        <p:sp>
          <p:nvSpPr>
            <p:cNvPr id="3488" name="Google Shape;3488;p18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pháp của sê-ri này như sau.</a:t>
              </a:r>
              <a:endParaRPr sz="1400">
                <a:solidFill>
                  <a:schemeClr val="dk1"/>
                </a:solidFill>
                <a:latin typeface="Arial"/>
                <a:ea typeface="Arial"/>
                <a:cs typeface="Arial"/>
                <a:sym typeface="Arial"/>
              </a:endParaRPr>
            </a:p>
          </p:txBody>
        </p:sp>
        <p:sp>
          <p:nvSpPr>
            <p:cNvPr id="3489" name="Google Shape;3489;p185"/>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lambda có thể được áp dụng cho sê-ri bằng cách sử dụng hàm áp dụng.</a:t>
              </a:r>
              <a:endParaRPr sz="1300">
                <a:solidFill>
                  <a:srgbClr val="262626"/>
                </a:solidFill>
                <a:latin typeface="Arial"/>
                <a:ea typeface="Arial"/>
                <a:cs typeface="Arial"/>
                <a:sym typeface="Arial"/>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186"/>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Sê-ri Pandas và Thực hành DataFrame</a:t>
            </a:r>
            <a:endParaRPr sz="2400">
              <a:solidFill>
                <a:srgbClr val="0C0C0C"/>
              </a:solidFill>
              <a:latin typeface="Arial"/>
              <a:ea typeface="Arial"/>
              <a:cs typeface="Arial"/>
              <a:sym typeface="Arial"/>
            </a:endParaRPr>
          </a:p>
        </p:txBody>
      </p:sp>
      <p:grpSp>
        <p:nvGrpSpPr>
          <p:cNvPr id="3496" name="Google Shape;3496;p186"/>
          <p:cNvGrpSpPr/>
          <p:nvPr/>
        </p:nvGrpSpPr>
        <p:grpSpPr>
          <a:xfrm>
            <a:off x="450000" y="450000"/>
            <a:ext cx="9018000" cy="276999"/>
            <a:chOff x="450000" y="450000"/>
            <a:chExt cx="9018000" cy="276999"/>
          </a:xfrm>
        </p:grpSpPr>
        <p:sp>
          <p:nvSpPr>
            <p:cNvPr id="3497" name="Google Shape;3497;p1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498" name="Google Shape;3498;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499" name="Google Shape;3499;p186"/>
          <p:cNvGrpSpPr/>
          <p:nvPr/>
        </p:nvGrpSpPr>
        <p:grpSpPr>
          <a:xfrm>
            <a:off x="558923" y="4811245"/>
            <a:ext cx="8782050" cy="525866"/>
            <a:chOff x="558923" y="4811245"/>
            <a:chExt cx="8782050" cy="525866"/>
          </a:xfrm>
        </p:grpSpPr>
        <p:sp>
          <p:nvSpPr>
            <p:cNvPr id="3500" name="Google Shape;3500;p186"/>
            <p:cNvSpPr/>
            <p:nvPr/>
          </p:nvSpPr>
          <p:spPr>
            <a:xfrm>
              <a:off x="558923" y="4811245"/>
              <a:ext cx="8782050" cy="5258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01" name="Google Shape;3501;p186"/>
            <p:cNvPicPr preferRelativeResize="0"/>
            <p:nvPr/>
          </p:nvPicPr>
          <p:blipFill rotWithShape="1">
            <a:blip r:embed="rId3">
              <a:alphaModFix/>
            </a:blip>
            <a:srcRect b="10741" l="2806" r="19977" t="17769"/>
            <a:stretch/>
          </p:blipFill>
          <p:spPr>
            <a:xfrm>
              <a:off x="625151" y="4833257"/>
              <a:ext cx="8715822" cy="467951"/>
            </a:xfrm>
            <a:prstGeom prst="rect">
              <a:avLst/>
            </a:prstGeom>
            <a:noFill/>
            <a:ln>
              <a:noFill/>
            </a:ln>
          </p:spPr>
        </p:pic>
      </p:grpSp>
      <p:grpSp>
        <p:nvGrpSpPr>
          <p:cNvPr id="3502" name="Google Shape;3502;p186"/>
          <p:cNvGrpSpPr/>
          <p:nvPr/>
        </p:nvGrpSpPr>
        <p:grpSpPr>
          <a:xfrm>
            <a:off x="524240" y="1870666"/>
            <a:ext cx="8887612" cy="2605961"/>
            <a:chOff x="524240" y="1870666"/>
            <a:chExt cx="8887612" cy="2605961"/>
          </a:xfrm>
        </p:grpSpPr>
        <p:sp>
          <p:nvSpPr>
            <p:cNvPr id="3503" name="Google Shape;3503;p186"/>
            <p:cNvSpPr/>
            <p:nvPr/>
          </p:nvSpPr>
          <p:spPr>
            <a:xfrm>
              <a:off x="651633" y="2120359"/>
              <a:ext cx="8632825" cy="23562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Đã nói ở trên rằng DataFrame là một mảng hai chiều và bao gồm các hàng và cột. Mảng hai chiều là dạng dữ liệu được sử dụng phổ biến nhất cho máy tính.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lĩnh vực xử lý ảnh và phân tích dữ liệu, phần lớn dữ liệu được tìm kiếm và xử lý dưới dạng mảng hai chiều. Cấu trúc dữ liệu DataFrame của gấu trúc có nguồn gốc từ DataFrame của R, một gói thống kê phổ biến.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tương tự như mảng NumPy hai chiều. Kiểu dữ liệu của cột có thể khác. Đó là lý tưởng để lưu trữ dữ liệu từ tệp CSV, bảng tính Excel, bảng SQL, v.v. Có các thuộc tính như cột, chỉ mục,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DataFrame có thể được coi là một tập hợp các đối tượng Sê-ri. Pandas DataFrames cho phép biểu diễn dữ liệu tương tự như bảng tính Excel.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DataFrame bao gồm các hàng và cột. Hàng là quan sát hoặc trường hợp. Các cột là các biến.</a:t>
              </a:r>
              <a:endParaRPr sz="1300">
                <a:solidFill>
                  <a:srgbClr val="262626"/>
                </a:solidFill>
                <a:latin typeface="Arial"/>
                <a:ea typeface="Arial"/>
                <a:cs typeface="Arial"/>
                <a:sym typeface="Arial"/>
              </a:endParaRPr>
            </a:p>
          </p:txBody>
        </p:sp>
        <p:sp>
          <p:nvSpPr>
            <p:cNvPr id="3504" name="Google Shape;3504;p186"/>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hai chiều</a:t>
              </a:r>
              <a:endParaRPr sz="1400">
                <a:solidFill>
                  <a:schemeClr val="dk1"/>
                </a:solidFill>
                <a:latin typeface="Arial"/>
                <a:ea typeface="Arial"/>
                <a:cs typeface="Arial"/>
                <a:sym typeface="Arial"/>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grpSp>
        <p:nvGrpSpPr>
          <p:cNvPr id="3510" name="Google Shape;3510;p187"/>
          <p:cNvGrpSpPr/>
          <p:nvPr/>
        </p:nvGrpSpPr>
        <p:grpSpPr>
          <a:xfrm>
            <a:off x="450000" y="450000"/>
            <a:ext cx="9018000" cy="276999"/>
            <a:chOff x="450000" y="450000"/>
            <a:chExt cx="9018000" cy="276999"/>
          </a:xfrm>
        </p:grpSpPr>
        <p:sp>
          <p:nvSpPr>
            <p:cNvPr id="3511" name="Google Shape;3511;p1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12" name="Google Shape;3512;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513" name="Google Shape;3513;p187"/>
          <p:cNvGrpSpPr/>
          <p:nvPr/>
        </p:nvGrpSpPr>
        <p:grpSpPr>
          <a:xfrm>
            <a:off x="558924" y="2227199"/>
            <a:ext cx="8782051" cy="4182765"/>
            <a:chOff x="558924" y="2255192"/>
            <a:chExt cx="8782051" cy="4182765"/>
          </a:xfrm>
        </p:grpSpPr>
        <p:sp>
          <p:nvSpPr>
            <p:cNvPr id="3514" name="Google Shape;3514;p187"/>
            <p:cNvSpPr/>
            <p:nvPr/>
          </p:nvSpPr>
          <p:spPr>
            <a:xfrm>
              <a:off x="558924" y="2255192"/>
              <a:ext cx="8782050" cy="41369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15" name="Google Shape;3515;p187"/>
            <p:cNvPicPr preferRelativeResize="0"/>
            <p:nvPr/>
          </p:nvPicPr>
          <p:blipFill rotWithShape="1">
            <a:blip r:embed="rId3">
              <a:alphaModFix/>
            </a:blip>
            <a:srcRect b="0" l="1836" r="0" t="0"/>
            <a:stretch/>
          </p:blipFill>
          <p:spPr>
            <a:xfrm>
              <a:off x="867747" y="2388253"/>
              <a:ext cx="8473228" cy="4049704"/>
            </a:xfrm>
            <a:prstGeom prst="rect">
              <a:avLst/>
            </a:prstGeom>
            <a:noFill/>
            <a:ln>
              <a:noFill/>
            </a:ln>
          </p:spPr>
        </p:pic>
      </p:grpSp>
      <p:grpSp>
        <p:nvGrpSpPr>
          <p:cNvPr id="3516" name="Google Shape;3516;p187"/>
          <p:cNvGrpSpPr/>
          <p:nvPr/>
        </p:nvGrpSpPr>
        <p:grpSpPr>
          <a:xfrm>
            <a:off x="580388" y="1413381"/>
            <a:ext cx="8887612" cy="800012"/>
            <a:chOff x="580388" y="1413381"/>
            <a:chExt cx="8887612" cy="800012"/>
          </a:xfrm>
        </p:grpSpPr>
        <p:sp>
          <p:nvSpPr>
            <p:cNvPr id="3517" name="Google Shape;3517;p18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518" name="Google Shape;3518;p187"/>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 DataFrame rất thuận tiện khi đọc tập dữ liệu bên ngoài, đặc biệt khi dữ liệu được lưu trữ ở định dạng được phân tách bằng dấu phẩy (CSV).</a:t>
              </a:r>
              <a:endParaRPr sz="1300">
                <a:solidFill>
                  <a:srgbClr val="262626"/>
                </a:solidFill>
                <a:latin typeface="Arial"/>
                <a:ea typeface="Arial"/>
                <a:cs typeface="Arial"/>
                <a:sym typeface="Arial"/>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grpSp>
        <p:nvGrpSpPr>
          <p:cNvPr id="3524" name="Google Shape;3524;p188"/>
          <p:cNvGrpSpPr/>
          <p:nvPr/>
        </p:nvGrpSpPr>
        <p:grpSpPr>
          <a:xfrm>
            <a:off x="450000" y="450000"/>
            <a:ext cx="9018000" cy="276999"/>
            <a:chOff x="450000" y="450000"/>
            <a:chExt cx="9018000" cy="276999"/>
          </a:xfrm>
        </p:grpSpPr>
        <p:sp>
          <p:nvSpPr>
            <p:cNvPr id="3525" name="Google Shape;3525;p1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26" name="Google Shape;3526;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527" name="Google Shape;3527;p188"/>
          <p:cNvGrpSpPr/>
          <p:nvPr/>
        </p:nvGrpSpPr>
        <p:grpSpPr>
          <a:xfrm>
            <a:off x="558924" y="1728801"/>
            <a:ext cx="8782051" cy="1278293"/>
            <a:chOff x="558924" y="1772817"/>
            <a:chExt cx="8782051" cy="1278293"/>
          </a:xfrm>
        </p:grpSpPr>
        <p:sp>
          <p:nvSpPr>
            <p:cNvPr id="3528" name="Google Shape;3528;p188"/>
            <p:cNvSpPr/>
            <p:nvPr/>
          </p:nvSpPr>
          <p:spPr>
            <a:xfrm>
              <a:off x="558924" y="1772817"/>
              <a:ext cx="8782050" cy="12782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29" name="Google Shape;3529;p188"/>
            <p:cNvPicPr preferRelativeResize="0"/>
            <p:nvPr/>
          </p:nvPicPr>
          <p:blipFill rotWithShape="1">
            <a:blip r:embed="rId3">
              <a:alphaModFix/>
            </a:blip>
            <a:srcRect b="0" l="2230" r="17382" t="0"/>
            <a:stretch/>
          </p:blipFill>
          <p:spPr>
            <a:xfrm>
              <a:off x="597159" y="1804864"/>
              <a:ext cx="8743816" cy="1245434"/>
            </a:xfrm>
            <a:prstGeom prst="rect">
              <a:avLst/>
            </a:prstGeom>
            <a:noFill/>
            <a:ln>
              <a:noFill/>
            </a:ln>
          </p:spPr>
        </p:pic>
      </p:grpSp>
      <p:sp>
        <p:nvSpPr>
          <p:cNvPr id="3530" name="Google Shape;3530;p18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19"/>
          <p:cNvGrpSpPr/>
          <p:nvPr/>
        </p:nvGrpSpPr>
        <p:grpSpPr>
          <a:xfrm>
            <a:off x="450000" y="450000"/>
            <a:ext cx="9018000" cy="276999"/>
            <a:chOff x="450000" y="450000"/>
            <a:chExt cx="9018000" cy="276999"/>
          </a:xfrm>
        </p:grpSpPr>
        <p:sp>
          <p:nvSpPr>
            <p:cNvPr id="543" name="Google Shape;543;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544" name="Google Shape;544;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545" name="Google Shape;545;p19"/>
          <p:cNvSpPr/>
          <p:nvPr/>
        </p:nvSpPr>
        <p:spPr>
          <a:xfrm>
            <a:off x="702940" y="1700808"/>
            <a:ext cx="8632825" cy="24588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một phương pháp lưu trữ dữ liệu trong cấu trúc dữ liệu danh sách.</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hiểu danh sách, trước tiên bạn phải hiểu khái niệm về con trỏ. Nói một cách đơn giản, con trỏ là một giá trị địa chỉ trỏ đến một giá trị nhất định.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thể hiện trong hình trên, căn phòng màu xanh lam (khái niệm biến đại diện cho một giá trị sẽ được thể hiện dưới dạng phòng) trỏ đến căn phòng màu vàng. Giả sử rằng căn phòng màu xanh có địa chỉ vị trí bộ nhớ của căn phòng màu vàng. Sau đó, mỗi phòng có thể trỏ đến phòng tiếp theo.</a:t>
            </a:r>
            <a:endParaRPr sz="1300">
              <a:solidFill>
                <a:srgbClr val="262626"/>
              </a:solidFill>
              <a:latin typeface="Arial"/>
              <a:ea typeface="Arial"/>
              <a:cs typeface="Arial"/>
              <a:sym typeface="Arial"/>
            </a:endParaRPr>
          </a:p>
        </p:txBody>
      </p:sp>
      <p:grpSp>
        <p:nvGrpSpPr>
          <p:cNvPr id="546" name="Google Shape;546;p19"/>
          <p:cNvGrpSpPr/>
          <p:nvPr/>
        </p:nvGrpSpPr>
        <p:grpSpPr>
          <a:xfrm>
            <a:off x="3151212" y="2276872"/>
            <a:ext cx="3312368" cy="332193"/>
            <a:chOff x="3151212" y="2420888"/>
            <a:chExt cx="3312368" cy="332193"/>
          </a:xfrm>
        </p:grpSpPr>
        <p:sp>
          <p:nvSpPr>
            <p:cNvPr id="547" name="Google Shape;547;p19"/>
            <p:cNvSpPr/>
            <p:nvPr/>
          </p:nvSpPr>
          <p:spPr>
            <a:xfrm>
              <a:off x="3151212" y="2420888"/>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a:t>
              </a:r>
              <a:endParaRPr/>
            </a:p>
          </p:txBody>
        </p:sp>
        <p:sp>
          <p:nvSpPr>
            <p:cNvPr id="548" name="Google Shape;548;p19"/>
            <p:cNvSpPr/>
            <p:nvPr/>
          </p:nvSpPr>
          <p:spPr>
            <a:xfrm>
              <a:off x="4372834" y="2420888"/>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Yellow</a:t>
              </a:r>
              <a:endParaRPr/>
            </a:p>
          </p:txBody>
        </p:sp>
        <p:sp>
          <p:nvSpPr>
            <p:cNvPr id="549" name="Google Shape;549;p19"/>
            <p:cNvSpPr/>
            <p:nvPr/>
          </p:nvSpPr>
          <p:spPr>
            <a:xfrm>
              <a:off x="5599484" y="2420888"/>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Red</a:t>
              </a:r>
              <a:endParaRPr/>
            </a:p>
          </p:txBody>
        </p:sp>
        <p:sp>
          <p:nvSpPr>
            <p:cNvPr id="550" name="Google Shape;550;p19"/>
            <p:cNvSpPr/>
            <p:nvPr/>
          </p:nvSpPr>
          <p:spPr>
            <a:xfrm rot="5400000">
              <a:off x="3765636" y="2501511"/>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19"/>
            <p:cNvSpPr/>
            <p:nvPr/>
          </p:nvSpPr>
          <p:spPr>
            <a:xfrm rot="5400000">
              <a:off x="4995491" y="250228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19"/>
            <p:cNvSpPr/>
            <p:nvPr/>
          </p:nvSpPr>
          <p:spPr>
            <a:xfrm rot="5400000">
              <a:off x="6219627" y="250228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53" name="Google Shape;553;p19"/>
            <p:cNvCxnSpPr>
              <a:endCxn id="548" idx="1"/>
            </p:cNvCxnSpPr>
            <p:nvPr/>
          </p:nvCxnSpPr>
          <p:spPr>
            <a:xfrm>
              <a:off x="3940234" y="2585785"/>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554" name="Google Shape;554;p19"/>
            <p:cNvCxnSpPr/>
            <p:nvPr/>
          </p:nvCxnSpPr>
          <p:spPr>
            <a:xfrm>
              <a:off x="5167436" y="2589669"/>
              <a:ext cx="432739" cy="1338"/>
            </a:xfrm>
            <a:prstGeom prst="straightConnector1">
              <a:avLst/>
            </a:prstGeom>
            <a:noFill/>
            <a:ln cap="flat" cmpd="sng" w="19050">
              <a:solidFill>
                <a:schemeClr val="dk1"/>
              </a:solidFill>
              <a:prstDash val="solid"/>
              <a:miter lim="800000"/>
              <a:headEnd len="med" w="med" type="oval"/>
              <a:tailEnd len="med" w="med" type="triangle"/>
            </a:ln>
          </p:spPr>
        </p:cxnSp>
      </p:grpSp>
      <p:sp>
        <p:nvSpPr>
          <p:cNvPr id="555" name="Google Shape;555;p1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và truy cập dữ liệu từ danh sách (1/4)</a:t>
            </a:r>
            <a:endParaRPr sz="1400">
              <a:solidFill>
                <a:schemeClr val="dk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5" name="Shape 3535"/>
        <p:cNvGrpSpPr/>
        <p:nvPr/>
      </p:nvGrpSpPr>
      <p:grpSpPr>
        <a:xfrm>
          <a:off x="0" y="0"/>
          <a:ext cx="0" cy="0"/>
          <a:chOff x="0" y="0"/>
          <a:chExt cx="0" cy="0"/>
        </a:xfrm>
      </p:grpSpPr>
      <p:grpSp>
        <p:nvGrpSpPr>
          <p:cNvPr id="3536" name="Google Shape;3536;p189"/>
          <p:cNvGrpSpPr/>
          <p:nvPr/>
        </p:nvGrpSpPr>
        <p:grpSpPr>
          <a:xfrm>
            <a:off x="450000" y="450000"/>
            <a:ext cx="9018000" cy="276999"/>
            <a:chOff x="450000" y="450000"/>
            <a:chExt cx="9018000" cy="276999"/>
          </a:xfrm>
        </p:grpSpPr>
        <p:sp>
          <p:nvSpPr>
            <p:cNvPr id="3537" name="Google Shape;3537;p1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38" name="Google Shape;3538;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539" name="Google Shape;3539;p189"/>
          <p:cNvGrpSpPr/>
          <p:nvPr/>
        </p:nvGrpSpPr>
        <p:grpSpPr>
          <a:xfrm>
            <a:off x="558924" y="2042186"/>
            <a:ext cx="8782050" cy="3381536"/>
            <a:chOff x="558924" y="2132856"/>
            <a:chExt cx="8782050" cy="3381536"/>
          </a:xfrm>
        </p:grpSpPr>
        <p:sp>
          <p:nvSpPr>
            <p:cNvPr id="3540" name="Google Shape;3540;p189"/>
            <p:cNvSpPr/>
            <p:nvPr/>
          </p:nvSpPr>
          <p:spPr>
            <a:xfrm>
              <a:off x="558924" y="2132856"/>
              <a:ext cx="8782050" cy="33815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41" name="Google Shape;3541;p189"/>
            <p:cNvPicPr preferRelativeResize="0"/>
            <p:nvPr/>
          </p:nvPicPr>
          <p:blipFill rotWithShape="1">
            <a:blip r:embed="rId3">
              <a:alphaModFix/>
            </a:blip>
            <a:srcRect b="0" l="1958" r="14281" t="0"/>
            <a:stretch/>
          </p:blipFill>
          <p:spPr>
            <a:xfrm>
              <a:off x="606489" y="2216993"/>
              <a:ext cx="8734485" cy="3227625"/>
            </a:xfrm>
            <a:prstGeom prst="rect">
              <a:avLst/>
            </a:prstGeom>
            <a:noFill/>
            <a:ln>
              <a:noFill/>
            </a:ln>
          </p:spPr>
        </p:pic>
      </p:grpSp>
      <p:grpSp>
        <p:nvGrpSpPr>
          <p:cNvPr id="3542" name="Google Shape;3542;p189"/>
          <p:cNvGrpSpPr/>
          <p:nvPr/>
        </p:nvGrpSpPr>
        <p:grpSpPr>
          <a:xfrm>
            <a:off x="580388" y="1413381"/>
            <a:ext cx="8887612" cy="599957"/>
            <a:chOff x="580388" y="1413381"/>
            <a:chExt cx="8887612" cy="599957"/>
          </a:xfrm>
        </p:grpSpPr>
        <p:sp>
          <p:nvSpPr>
            <p:cNvPr id="3543" name="Google Shape;3543;p18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544" name="Google Shape;3544;p18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đối tượng DataFrame có thể được tạo từ các đối tượng từ điển.</a:t>
              </a:r>
              <a:endParaRPr sz="1300">
                <a:solidFill>
                  <a:srgbClr val="262626"/>
                </a:solidFill>
                <a:latin typeface="Arial"/>
                <a:ea typeface="Arial"/>
                <a:cs typeface="Arial"/>
                <a:sym typeface="Arial"/>
              </a:endParaRPr>
            </a:p>
          </p:txBody>
        </p: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grpSp>
        <p:nvGrpSpPr>
          <p:cNvPr id="3550" name="Google Shape;3550;p190"/>
          <p:cNvGrpSpPr/>
          <p:nvPr/>
        </p:nvGrpSpPr>
        <p:grpSpPr>
          <a:xfrm>
            <a:off x="450000" y="450000"/>
            <a:ext cx="9018000" cy="276999"/>
            <a:chOff x="450000" y="450000"/>
            <a:chExt cx="9018000" cy="276999"/>
          </a:xfrm>
        </p:grpSpPr>
        <p:sp>
          <p:nvSpPr>
            <p:cNvPr id="3551" name="Google Shape;3551;p1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52" name="Google Shape;3552;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553" name="Google Shape;3553;p190"/>
          <p:cNvSpPr/>
          <p:nvPr/>
        </p:nvSpPr>
        <p:spPr>
          <a:xfrm>
            <a:off x="707782" y="2260309"/>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này in thông tin về DataFrame bao gồm chỉ mục dtype và cột, giá trị non-null và mức sử dụng bộ nhớ. Xem help(df.info) để biết thêm chi tiết.</a:t>
            </a:r>
            <a:endParaRPr sz="1300">
              <a:solidFill>
                <a:srgbClr val="262626"/>
              </a:solidFill>
              <a:latin typeface="Arial"/>
              <a:ea typeface="Arial"/>
              <a:cs typeface="Arial"/>
              <a:sym typeface="Arial"/>
            </a:endParaRPr>
          </a:p>
        </p:txBody>
      </p:sp>
      <p:grpSp>
        <p:nvGrpSpPr>
          <p:cNvPr id="3554" name="Google Shape;3554;p190"/>
          <p:cNvGrpSpPr/>
          <p:nvPr/>
        </p:nvGrpSpPr>
        <p:grpSpPr>
          <a:xfrm>
            <a:off x="558924" y="2860486"/>
            <a:ext cx="8782050" cy="2597922"/>
            <a:chOff x="558924" y="2860486"/>
            <a:chExt cx="8782050" cy="2597922"/>
          </a:xfrm>
        </p:grpSpPr>
        <p:sp>
          <p:nvSpPr>
            <p:cNvPr id="3555" name="Google Shape;3555;p190"/>
            <p:cNvSpPr/>
            <p:nvPr/>
          </p:nvSpPr>
          <p:spPr>
            <a:xfrm>
              <a:off x="558924" y="2860486"/>
              <a:ext cx="8782050" cy="25979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56" name="Google Shape;3556;p190"/>
            <p:cNvPicPr preferRelativeResize="0"/>
            <p:nvPr/>
          </p:nvPicPr>
          <p:blipFill rotWithShape="1">
            <a:blip r:embed="rId3">
              <a:alphaModFix/>
            </a:blip>
            <a:srcRect b="0" l="2335" r="16206" t="0"/>
            <a:stretch/>
          </p:blipFill>
          <p:spPr>
            <a:xfrm>
              <a:off x="615819" y="2912976"/>
              <a:ext cx="8724787" cy="2452653"/>
            </a:xfrm>
            <a:prstGeom prst="rect">
              <a:avLst/>
            </a:prstGeom>
            <a:noFill/>
            <a:ln>
              <a:noFill/>
            </a:ln>
          </p:spPr>
        </p:pic>
      </p:grpSp>
      <p:grpSp>
        <p:nvGrpSpPr>
          <p:cNvPr id="3557" name="Google Shape;3557;p190"/>
          <p:cNvGrpSpPr/>
          <p:nvPr/>
        </p:nvGrpSpPr>
        <p:grpSpPr>
          <a:xfrm>
            <a:off x="580388" y="1413381"/>
            <a:ext cx="8887612" cy="876956"/>
            <a:chOff x="580388" y="1413381"/>
            <a:chExt cx="8887612" cy="876956"/>
          </a:xfrm>
        </p:grpSpPr>
        <p:sp>
          <p:nvSpPr>
            <p:cNvPr id="3558" name="Google Shape;3558;p19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
          <p:nvSpPr>
            <p:cNvPr id="3559" name="Google Shape;3559;p190"/>
            <p:cNvSpPr/>
            <p:nvPr/>
          </p:nvSpPr>
          <p:spPr>
            <a:xfrm>
              <a:off x="711201" y="1667877"/>
              <a:ext cx="8632824" cy="622460"/>
            </a:xfrm>
            <a:prstGeom prst="rect">
              <a:avLst/>
            </a:prstGeom>
            <a:noFill/>
            <a:ln>
              <a:noFill/>
            </a:ln>
          </p:spPr>
          <p:txBody>
            <a:bodyPr anchorCtr="0" anchor="t" bIns="72000" lIns="0" spcFirstLastPara="1" rIns="144000" wrap="square" tIns="72000">
              <a:spAutoFit/>
            </a:bodyPr>
            <a:lstStyle/>
            <a:p>
              <a:pPr indent="-177800" lvl="0" marL="177800" marR="0" rtl="0" algn="l">
                <a:spcBef>
                  <a:spcPts val="0"/>
                </a:spcBef>
                <a:spcAft>
                  <a:spcPts val="0"/>
                </a:spcAft>
                <a:buClr>
                  <a:srgbClr val="193EB0"/>
                </a:buClr>
                <a:buSzPts val="1300"/>
                <a:buFont typeface="Calibri"/>
                <a:buAutoNum type="arabicParenR"/>
              </a:pPr>
              <a:r>
                <a:rPr lang="en-US" sz="1300">
                  <a:solidFill>
                    <a:srgbClr val="262626"/>
                  </a:solidFill>
                  <a:latin typeface="Arial"/>
                  <a:ea typeface="Arial"/>
                  <a:cs typeface="Arial"/>
                  <a:sym typeface="Arial"/>
                </a:rPr>
                <a:t>df.info()</a:t>
              </a:r>
              <a:endParaRPr/>
            </a:p>
            <a:p>
              <a:pPr indent="-177800" lvl="0" marL="177800" marR="0" rtl="0" algn="l">
                <a:spcBef>
                  <a:spcPts val="600"/>
                </a:spcBef>
                <a:spcAft>
                  <a:spcPts val="0"/>
                </a:spcAft>
                <a:buClr>
                  <a:srgbClr val="193EB0"/>
                </a:buClr>
                <a:buSzPts val="1300"/>
                <a:buFont typeface="Calibri"/>
                <a:buAutoNum type="arabicParenR"/>
              </a:pPr>
              <a:r>
                <a:rPr lang="en-US" sz="1300">
                  <a:solidFill>
                    <a:srgbClr val="262626"/>
                  </a:solidFill>
                  <a:latin typeface="Arial"/>
                  <a:ea typeface="Arial"/>
                  <a:cs typeface="Arial"/>
                  <a:sym typeface="Arial"/>
                </a:rPr>
                <a:t>df.head()</a:t>
              </a:r>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grpSp>
        <p:nvGrpSpPr>
          <p:cNvPr id="3565" name="Google Shape;3565;p191"/>
          <p:cNvGrpSpPr/>
          <p:nvPr/>
        </p:nvGrpSpPr>
        <p:grpSpPr>
          <a:xfrm>
            <a:off x="450000" y="450000"/>
            <a:ext cx="9018000" cy="276999"/>
            <a:chOff x="450000" y="450000"/>
            <a:chExt cx="9018000" cy="276999"/>
          </a:xfrm>
        </p:grpSpPr>
        <p:sp>
          <p:nvSpPr>
            <p:cNvPr id="3566" name="Google Shape;3566;p1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67" name="Google Shape;3567;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568" name="Google Shape;3568;p191"/>
          <p:cNvGrpSpPr/>
          <p:nvPr/>
        </p:nvGrpSpPr>
        <p:grpSpPr>
          <a:xfrm>
            <a:off x="558924" y="4754327"/>
            <a:ext cx="8782050" cy="728706"/>
            <a:chOff x="557644" y="5085181"/>
            <a:chExt cx="8782050" cy="728706"/>
          </a:xfrm>
        </p:grpSpPr>
        <p:sp>
          <p:nvSpPr>
            <p:cNvPr id="3569" name="Google Shape;3569;p191"/>
            <p:cNvSpPr/>
            <p:nvPr/>
          </p:nvSpPr>
          <p:spPr>
            <a:xfrm>
              <a:off x="557644" y="5085181"/>
              <a:ext cx="8782050" cy="7287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570" name="Google Shape;3570;p19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571" name="Google Shape;3571;p19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a:t>
              </a:r>
              <a:endParaRPr b="1" sz="1300">
                <a:solidFill>
                  <a:srgbClr val="262626"/>
                </a:solidFill>
                <a:latin typeface="Arial"/>
                <a:ea typeface="Arial"/>
                <a:cs typeface="Arial"/>
                <a:sym typeface="Arial"/>
              </a:endParaRPr>
            </a:p>
          </p:txBody>
        </p:sp>
        <p:sp>
          <p:nvSpPr>
            <p:cNvPr id="3572" name="Google Shape;3572;p19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Nó chỉ hiển thị năm dữ liệu đầu tiên. Nó được sử dụng để xem nhanh trạng thái hoặc giá trị của dữ liệu.</a:t>
              </a:r>
              <a:endParaRPr sz="1300">
                <a:solidFill>
                  <a:srgbClr val="262626"/>
                </a:solidFill>
                <a:latin typeface="Arial"/>
                <a:ea typeface="Arial"/>
                <a:cs typeface="Arial"/>
                <a:sym typeface="Arial"/>
              </a:endParaRPr>
            </a:p>
          </p:txBody>
        </p:sp>
      </p:grpSp>
      <p:grpSp>
        <p:nvGrpSpPr>
          <p:cNvPr id="3573" name="Google Shape;3573;p191"/>
          <p:cNvGrpSpPr/>
          <p:nvPr/>
        </p:nvGrpSpPr>
        <p:grpSpPr>
          <a:xfrm>
            <a:off x="558924" y="1748678"/>
            <a:ext cx="8782050" cy="2904458"/>
            <a:chOff x="558924" y="1844824"/>
            <a:chExt cx="8782050" cy="2904458"/>
          </a:xfrm>
        </p:grpSpPr>
        <p:sp>
          <p:nvSpPr>
            <p:cNvPr id="3574" name="Google Shape;3574;p191"/>
            <p:cNvSpPr/>
            <p:nvPr/>
          </p:nvSpPr>
          <p:spPr>
            <a:xfrm>
              <a:off x="558924" y="1844824"/>
              <a:ext cx="8782050" cy="29044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75" name="Google Shape;3575;p191"/>
            <p:cNvPicPr preferRelativeResize="0"/>
            <p:nvPr/>
          </p:nvPicPr>
          <p:blipFill rotWithShape="1">
            <a:blip r:embed="rId4">
              <a:alphaModFix/>
            </a:blip>
            <a:srcRect b="0" l="2289" r="16414" t="0"/>
            <a:stretch/>
          </p:blipFill>
          <p:spPr>
            <a:xfrm>
              <a:off x="625151" y="1913005"/>
              <a:ext cx="8715823" cy="2749971"/>
            </a:xfrm>
            <a:prstGeom prst="rect">
              <a:avLst/>
            </a:prstGeom>
            <a:noFill/>
            <a:ln>
              <a:noFill/>
            </a:ln>
          </p:spPr>
        </p:pic>
      </p:grpSp>
      <p:sp>
        <p:nvSpPr>
          <p:cNvPr id="3576" name="Google Shape;3576;p19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grpSp>
        <p:nvGrpSpPr>
          <p:cNvPr id="3582" name="Google Shape;3582;p192"/>
          <p:cNvGrpSpPr/>
          <p:nvPr/>
        </p:nvGrpSpPr>
        <p:grpSpPr>
          <a:xfrm>
            <a:off x="450000" y="450000"/>
            <a:ext cx="9018000" cy="276999"/>
            <a:chOff x="450000" y="450000"/>
            <a:chExt cx="9018000" cy="276999"/>
          </a:xfrm>
        </p:grpSpPr>
        <p:sp>
          <p:nvSpPr>
            <p:cNvPr id="3583" name="Google Shape;3583;p1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584" name="Google Shape;3584;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585" name="Google Shape;3585;p192"/>
          <p:cNvGrpSpPr/>
          <p:nvPr/>
        </p:nvGrpSpPr>
        <p:grpSpPr>
          <a:xfrm>
            <a:off x="558924" y="4747965"/>
            <a:ext cx="8782050" cy="728706"/>
            <a:chOff x="557644" y="5085181"/>
            <a:chExt cx="8782050" cy="728706"/>
          </a:xfrm>
        </p:grpSpPr>
        <p:sp>
          <p:nvSpPr>
            <p:cNvPr id="3586" name="Google Shape;3586;p192"/>
            <p:cNvSpPr/>
            <p:nvPr/>
          </p:nvSpPr>
          <p:spPr>
            <a:xfrm>
              <a:off x="557644" y="5085181"/>
              <a:ext cx="8782050" cy="7287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587" name="Google Shape;3587;p19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588" name="Google Shape;3588;p19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sp>
          <p:nvSpPr>
            <p:cNvPr id="3589" name="Google Shape;3589;p19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Nó chỉ hiển thị năm dữ liệu cuối cùng.</a:t>
              </a:r>
              <a:endParaRPr/>
            </a:p>
          </p:txBody>
        </p:sp>
      </p:grpSp>
      <p:grpSp>
        <p:nvGrpSpPr>
          <p:cNvPr id="3590" name="Google Shape;3590;p192"/>
          <p:cNvGrpSpPr/>
          <p:nvPr/>
        </p:nvGrpSpPr>
        <p:grpSpPr>
          <a:xfrm>
            <a:off x="558924" y="1776670"/>
            <a:ext cx="8782050" cy="2876466"/>
            <a:chOff x="558924" y="1844824"/>
            <a:chExt cx="8782050" cy="2876466"/>
          </a:xfrm>
        </p:grpSpPr>
        <p:sp>
          <p:nvSpPr>
            <p:cNvPr id="3591" name="Google Shape;3591;p192"/>
            <p:cNvSpPr/>
            <p:nvPr/>
          </p:nvSpPr>
          <p:spPr>
            <a:xfrm>
              <a:off x="558924" y="1844824"/>
              <a:ext cx="8782050" cy="28764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92" name="Google Shape;3592;p192"/>
            <p:cNvPicPr preferRelativeResize="0"/>
            <p:nvPr/>
          </p:nvPicPr>
          <p:blipFill rotWithShape="1">
            <a:blip r:embed="rId4">
              <a:alphaModFix/>
            </a:blip>
            <a:srcRect b="0" l="1571" r="16116" t="0"/>
            <a:stretch/>
          </p:blipFill>
          <p:spPr>
            <a:xfrm>
              <a:off x="606490" y="1949871"/>
              <a:ext cx="8734484" cy="2690374"/>
            </a:xfrm>
            <a:prstGeom prst="rect">
              <a:avLst/>
            </a:prstGeom>
            <a:noFill/>
            <a:ln>
              <a:noFill/>
            </a:ln>
          </p:spPr>
        </p:pic>
      </p:grpSp>
      <p:sp>
        <p:nvSpPr>
          <p:cNvPr id="3593" name="Google Shape;3593;p19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grpSp>
        <p:nvGrpSpPr>
          <p:cNvPr id="3599" name="Google Shape;3599;p193"/>
          <p:cNvGrpSpPr/>
          <p:nvPr/>
        </p:nvGrpSpPr>
        <p:grpSpPr>
          <a:xfrm>
            <a:off x="450000" y="450000"/>
            <a:ext cx="9018000" cy="276999"/>
            <a:chOff x="450000" y="450000"/>
            <a:chExt cx="9018000" cy="276999"/>
          </a:xfrm>
        </p:grpSpPr>
        <p:sp>
          <p:nvSpPr>
            <p:cNvPr id="3600" name="Google Shape;3600;p1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01" name="Google Shape;3601;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602" name="Google Shape;3602;p193"/>
          <p:cNvGrpSpPr/>
          <p:nvPr/>
        </p:nvGrpSpPr>
        <p:grpSpPr>
          <a:xfrm>
            <a:off x="558924" y="3015208"/>
            <a:ext cx="8782050" cy="989856"/>
            <a:chOff x="557644" y="5085181"/>
            <a:chExt cx="8782050" cy="989856"/>
          </a:xfrm>
        </p:grpSpPr>
        <p:sp>
          <p:nvSpPr>
            <p:cNvPr id="3603" name="Google Shape;3603;p193"/>
            <p:cNvSpPr/>
            <p:nvPr/>
          </p:nvSpPr>
          <p:spPr>
            <a:xfrm>
              <a:off x="557644" y="5085181"/>
              <a:ext cx="8782050" cy="9898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04" name="Google Shape;3604;p19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05" name="Google Shape;3605;p19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a:t>
              </a:r>
              <a:endParaRPr b="1" sz="1300">
                <a:solidFill>
                  <a:srgbClr val="262626"/>
                </a:solidFill>
                <a:latin typeface="Arial"/>
                <a:ea typeface="Arial"/>
                <a:cs typeface="Arial"/>
                <a:sym typeface="Arial"/>
              </a:endParaRPr>
            </a:p>
          </p:txBody>
        </p:sp>
        <p:sp>
          <p:nvSpPr>
            <p:cNvPr id="3606" name="Google Shape;3606;p193"/>
            <p:cNvSpPr txBox="1"/>
            <p:nvPr/>
          </p:nvSpPr>
          <p:spPr>
            <a:xfrm>
              <a:off x="1021818" y="5492086"/>
              <a:ext cx="8281138" cy="47705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Dùng để kiểm tra tên cột.</a:t>
              </a:r>
              <a:endParaRPr/>
            </a:p>
            <a:p>
              <a:pPr indent="-182563" lvl="0" marL="182563" marR="0" rtl="0" algn="l">
                <a:spcBef>
                  <a:spcPts val="600"/>
                </a:spcBef>
                <a:spcAft>
                  <a:spcPts val="0"/>
                </a:spcAft>
                <a:buClr>
                  <a:srgbClr val="262626"/>
                </a:buClr>
                <a:buSzPts val="1300"/>
                <a:buFont typeface="Arial"/>
                <a:buChar char="•"/>
              </a:pPr>
              <a:r>
                <a:rPr lang="en-US" sz="1300">
                  <a:solidFill>
                    <a:srgbClr val="262626"/>
                  </a:solidFill>
                  <a:latin typeface="Arial"/>
                  <a:ea typeface="Arial"/>
                  <a:cs typeface="Arial"/>
                  <a:sym typeface="Arial"/>
                </a:rPr>
                <a:t>iris_df.columns() #caution : Vì nó không phải là một phương thức nên () không được sử dụng.</a:t>
              </a:r>
              <a:endParaRPr sz="1300">
                <a:solidFill>
                  <a:srgbClr val="262626"/>
                </a:solidFill>
                <a:latin typeface="Arial"/>
                <a:ea typeface="Arial"/>
                <a:cs typeface="Arial"/>
                <a:sym typeface="Arial"/>
              </a:endParaRPr>
            </a:p>
          </p:txBody>
        </p:sp>
      </p:grpSp>
      <p:grpSp>
        <p:nvGrpSpPr>
          <p:cNvPr id="3607" name="Google Shape;3607;p193"/>
          <p:cNvGrpSpPr/>
          <p:nvPr/>
        </p:nvGrpSpPr>
        <p:grpSpPr>
          <a:xfrm>
            <a:off x="558924" y="1763485"/>
            <a:ext cx="8782051" cy="1152127"/>
            <a:chOff x="558924" y="1763485"/>
            <a:chExt cx="8782051" cy="1152127"/>
          </a:xfrm>
        </p:grpSpPr>
        <p:sp>
          <p:nvSpPr>
            <p:cNvPr id="3608" name="Google Shape;3608;p193"/>
            <p:cNvSpPr/>
            <p:nvPr/>
          </p:nvSpPr>
          <p:spPr>
            <a:xfrm>
              <a:off x="558924" y="1763485"/>
              <a:ext cx="8782050" cy="11521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09" name="Google Shape;3609;p193"/>
            <p:cNvPicPr preferRelativeResize="0"/>
            <p:nvPr/>
          </p:nvPicPr>
          <p:blipFill rotWithShape="1">
            <a:blip r:embed="rId4">
              <a:alphaModFix/>
            </a:blip>
            <a:srcRect b="0" l="1758" r="24239" t="0"/>
            <a:stretch/>
          </p:blipFill>
          <p:spPr>
            <a:xfrm>
              <a:off x="614911" y="1795534"/>
              <a:ext cx="8726064" cy="1034494"/>
            </a:xfrm>
            <a:prstGeom prst="rect">
              <a:avLst/>
            </a:prstGeom>
            <a:noFill/>
            <a:ln>
              <a:noFill/>
            </a:ln>
          </p:spPr>
        </p:pic>
      </p:grpSp>
      <p:sp>
        <p:nvSpPr>
          <p:cNvPr id="3610" name="Google Shape;3610;p19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grpSp>
        <p:nvGrpSpPr>
          <p:cNvPr id="3616" name="Google Shape;3616;p194"/>
          <p:cNvGrpSpPr/>
          <p:nvPr/>
        </p:nvGrpSpPr>
        <p:grpSpPr>
          <a:xfrm>
            <a:off x="450000" y="450000"/>
            <a:ext cx="9018000" cy="276999"/>
            <a:chOff x="450000" y="450000"/>
            <a:chExt cx="9018000" cy="276999"/>
          </a:xfrm>
        </p:grpSpPr>
        <p:sp>
          <p:nvSpPr>
            <p:cNvPr id="3617" name="Google Shape;3617;p1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18" name="Google Shape;3618;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619" name="Google Shape;3619;p194"/>
          <p:cNvGrpSpPr/>
          <p:nvPr/>
        </p:nvGrpSpPr>
        <p:grpSpPr>
          <a:xfrm>
            <a:off x="558924" y="2708920"/>
            <a:ext cx="8782050" cy="720080"/>
            <a:chOff x="557644" y="5085181"/>
            <a:chExt cx="8782050" cy="720080"/>
          </a:xfrm>
        </p:grpSpPr>
        <p:sp>
          <p:nvSpPr>
            <p:cNvPr id="3620" name="Google Shape;3620;p194"/>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21" name="Google Shape;3621;p19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22" name="Google Shape;3622;p19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a:t>
              </a:r>
              <a:endParaRPr b="1" sz="1300">
                <a:solidFill>
                  <a:srgbClr val="262626"/>
                </a:solidFill>
                <a:latin typeface="Arial"/>
                <a:ea typeface="Arial"/>
                <a:cs typeface="Arial"/>
                <a:sym typeface="Arial"/>
              </a:endParaRPr>
            </a:p>
          </p:txBody>
        </p:sp>
        <p:sp>
          <p:nvSpPr>
            <p:cNvPr id="3623" name="Google Shape;3623;p19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Đã sử dụng chỉ mục kiểm tra.</a:t>
              </a:r>
              <a:endParaRPr/>
            </a:p>
          </p:txBody>
        </p:sp>
      </p:grpSp>
      <p:grpSp>
        <p:nvGrpSpPr>
          <p:cNvPr id="3624" name="Google Shape;3624;p194"/>
          <p:cNvGrpSpPr/>
          <p:nvPr/>
        </p:nvGrpSpPr>
        <p:grpSpPr>
          <a:xfrm>
            <a:off x="558924" y="1754155"/>
            <a:ext cx="8782050" cy="842392"/>
            <a:chOff x="558924" y="1844825"/>
            <a:chExt cx="8782050" cy="842392"/>
          </a:xfrm>
        </p:grpSpPr>
        <p:sp>
          <p:nvSpPr>
            <p:cNvPr id="3625" name="Google Shape;3625;p194"/>
            <p:cNvSpPr/>
            <p:nvPr/>
          </p:nvSpPr>
          <p:spPr>
            <a:xfrm>
              <a:off x="558924" y="1844825"/>
              <a:ext cx="8782050" cy="8423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26" name="Google Shape;3626;p194"/>
            <p:cNvPicPr preferRelativeResize="0"/>
            <p:nvPr/>
          </p:nvPicPr>
          <p:blipFill rotWithShape="1">
            <a:blip r:embed="rId4">
              <a:alphaModFix/>
            </a:blip>
            <a:srcRect b="0" l="1664" r="22499" t="0"/>
            <a:stretch/>
          </p:blipFill>
          <p:spPr>
            <a:xfrm>
              <a:off x="597159" y="1889975"/>
              <a:ext cx="8743815" cy="720079"/>
            </a:xfrm>
            <a:prstGeom prst="rect">
              <a:avLst/>
            </a:prstGeom>
            <a:noFill/>
            <a:ln>
              <a:noFill/>
            </a:ln>
          </p:spPr>
        </p:pic>
      </p:grpSp>
      <p:sp>
        <p:nvSpPr>
          <p:cNvPr id="3627" name="Google Shape;3627;p19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grpSp>
        <p:nvGrpSpPr>
          <p:cNvPr id="3633" name="Google Shape;3633;p195"/>
          <p:cNvGrpSpPr/>
          <p:nvPr/>
        </p:nvGrpSpPr>
        <p:grpSpPr>
          <a:xfrm>
            <a:off x="450000" y="450000"/>
            <a:ext cx="9018000" cy="276999"/>
            <a:chOff x="450000" y="450000"/>
            <a:chExt cx="9018000" cy="276999"/>
          </a:xfrm>
        </p:grpSpPr>
        <p:sp>
          <p:nvSpPr>
            <p:cNvPr id="3634" name="Google Shape;3634;p1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35" name="Google Shape;3635;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636" name="Google Shape;3636;p195"/>
          <p:cNvGrpSpPr/>
          <p:nvPr/>
        </p:nvGrpSpPr>
        <p:grpSpPr>
          <a:xfrm>
            <a:off x="558924" y="5501210"/>
            <a:ext cx="8782050" cy="720080"/>
            <a:chOff x="557644" y="5085181"/>
            <a:chExt cx="8782050" cy="720080"/>
          </a:xfrm>
        </p:grpSpPr>
        <p:sp>
          <p:nvSpPr>
            <p:cNvPr id="3637" name="Google Shape;3637;p195"/>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638" name="Google Shape;3638;p19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639" name="Google Shape;3639;p19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a:t>
              </a:r>
              <a:endParaRPr b="1" sz="1300">
                <a:solidFill>
                  <a:srgbClr val="262626"/>
                </a:solidFill>
                <a:latin typeface="Arial"/>
                <a:ea typeface="Arial"/>
                <a:cs typeface="Arial"/>
                <a:sym typeface="Arial"/>
              </a:endParaRPr>
            </a:p>
          </p:txBody>
        </p:sp>
        <p:sp>
          <p:nvSpPr>
            <p:cNvPr id="3640" name="Google Shape;3640;p19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Bạn có thể thấy rằng nó đã thay đổi từ . đến _.</a:t>
              </a:r>
              <a:endParaRPr/>
            </a:p>
          </p:txBody>
        </p:sp>
      </p:grpSp>
      <p:grpSp>
        <p:nvGrpSpPr>
          <p:cNvPr id="3641" name="Google Shape;3641;p195"/>
          <p:cNvGrpSpPr/>
          <p:nvPr/>
        </p:nvGrpSpPr>
        <p:grpSpPr>
          <a:xfrm>
            <a:off x="558924" y="2065113"/>
            <a:ext cx="8782050" cy="3338999"/>
            <a:chOff x="558924" y="2137121"/>
            <a:chExt cx="8782050" cy="3338999"/>
          </a:xfrm>
        </p:grpSpPr>
        <p:sp>
          <p:nvSpPr>
            <p:cNvPr id="3642" name="Google Shape;3642;p195"/>
            <p:cNvSpPr/>
            <p:nvPr/>
          </p:nvSpPr>
          <p:spPr>
            <a:xfrm>
              <a:off x="558924" y="2137121"/>
              <a:ext cx="8782050" cy="3338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43" name="Google Shape;3643;p195"/>
            <p:cNvPicPr preferRelativeResize="0"/>
            <p:nvPr/>
          </p:nvPicPr>
          <p:blipFill rotWithShape="1">
            <a:blip r:embed="rId4">
              <a:alphaModFix/>
            </a:blip>
            <a:srcRect b="0" l="1486" r="11842" t="0"/>
            <a:stretch/>
          </p:blipFill>
          <p:spPr>
            <a:xfrm>
              <a:off x="597158" y="2210982"/>
              <a:ext cx="8743816" cy="3172779"/>
            </a:xfrm>
            <a:prstGeom prst="rect">
              <a:avLst/>
            </a:prstGeom>
            <a:noFill/>
            <a:ln>
              <a:noFill/>
            </a:ln>
          </p:spPr>
        </p:pic>
        <p:sp>
          <p:nvSpPr>
            <p:cNvPr id="3644" name="Google Shape;3644;p195"/>
            <p:cNvSpPr/>
            <p:nvPr/>
          </p:nvSpPr>
          <p:spPr>
            <a:xfrm>
              <a:off x="1899799" y="2705877"/>
              <a:ext cx="2896136" cy="20527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645" name="Google Shape;3645;p195"/>
          <p:cNvGrpSpPr/>
          <p:nvPr/>
        </p:nvGrpSpPr>
        <p:grpSpPr>
          <a:xfrm>
            <a:off x="580388" y="1413381"/>
            <a:ext cx="8887612" cy="599957"/>
            <a:chOff x="580388" y="1413381"/>
            <a:chExt cx="8887612" cy="599957"/>
          </a:xfrm>
        </p:grpSpPr>
        <p:sp>
          <p:nvSpPr>
            <p:cNvPr id="3646" name="Google Shape;3646;p19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
          <p:nvSpPr>
            <p:cNvPr id="3647" name="Google Shape;3647;p195"/>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cũng có thể thay đổi tên của cột như hình bên dưới.</a:t>
              </a:r>
              <a:endParaRPr sz="1300">
                <a:solidFill>
                  <a:srgbClr val="262626"/>
                </a:solidFill>
                <a:latin typeface="Arial"/>
                <a:ea typeface="Arial"/>
                <a:cs typeface="Arial"/>
                <a:sym typeface="Arial"/>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grpSp>
        <p:nvGrpSpPr>
          <p:cNvPr id="3653" name="Google Shape;3653;p196"/>
          <p:cNvGrpSpPr/>
          <p:nvPr/>
        </p:nvGrpSpPr>
        <p:grpSpPr>
          <a:xfrm>
            <a:off x="450000" y="450000"/>
            <a:ext cx="9018000" cy="276999"/>
            <a:chOff x="450000" y="450000"/>
            <a:chExt cx="9018000" cy="276999"/>
          </a:xfrm>
        </p:grpSpPr>
        <p:sp>
          <p:nvSpPr>
            <p:cNvPr id="3654" name="Google Shape;3654;p1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55" name="Google Shape;3655;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656" name="Google Shape;3656;p196"/>
          <p:cNvGrpSpPr/>
          <p:nvPr/>
        </p:nvGrpSpPr>
        <p:grpSpPr>
          <a:xfrm>
            <a:off x="558924" y="2065113"/>
            <a:ext cx="8782050" cy="4100191"/>
            <a:chOff x="558924" y="2137121"/>
            <a:chExt cx="8782050" cy="4100191"/>
          </a:xfrm>
        </p:grpSpPr>
        <p:sp>
          <p:nvSpPr>
            <p:cNvPr id="3657" name="Google Shape;3657;p196"/>
            <p:cNvSpPr/>
            <p:nvPr/>
          </p:nvSpPr>
          <p:spPr>
            <a:xfrm>
              <a:off x="558924" y="2137121"/>
              <a:ext cx="8782050" cy="4100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58" name="Google Shape;3658;p196"/>
            <p:cNvPicPr preferRelativeResize="0"/>
            <p:nvPr/>
          </p:nvPicPr>
          <p:blipFill rotWithShape="1">
            <a:blip r:embed="rId3">
              <a:alphaModFix/>
            </a:blip>
            <a:srcRect b="0" l="1390" r="13358" t="0"/>
            <a:stretch/>
          </p:blipFill>
          <p:spPr>
            <a:xfrm>
              <a:off x="615819" y="2203239"/>
              <a:ext cx="8725155" cy="3934072"/>
            </a:xfrm>
            <a:prstGeom prst="rect">
              <a:avLst/>
            </a:prstGeom>
            <a:noFill/>
            <a:ln>
              <a:noFill/>
            </a:ln>
          </p:spPr>
        </p:pic>
      </p:grpSp>
      <p:grpSp>
        <p:nvGrpSpPr>
          <p:cNvPr id="3659" name="Google Shape;3659;p196"/>
          <p:cNvGrpSpPr/>
          <p:nvPr/>
        </p:nvGrpSpPr>
        <p:grpSpPr>
          <a:xfrm>
            <a:off x="580388" y="1413381"/>
            <a:ext cx="8887612" cy="688927"/>
            <a:chOff x="580388" y="1413381"/>
            <a:chExt cx="8887612" cy="688927"/>
          </a:xfrm>
        </p:grpSpPr>
        <p:sp>
          <p:nvSpPr>
            <p:cNvPr id="3660" name="Google Shape;3660;p19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điều cần kiểm tra sau khi đưa DataFrame vào</a:t>
              </a:r>
              <a:endParaRPr sz="1400">
                <a:solidFill>
                  <a:schemeClr val="dk1"/>
                </a:solidFill>
                <a:latin typeface="Arial"/>
                <a:ea typeface="Arial"/>
                <a:cs typeface="Arial"/>
                <a:sym typeface="Arial"/>
              </a:endParaRPr>
            </a:p>
          </p:txBody>
        </p:sp>
        <p:sp>
          <p:nvSpPr>
            <p:cNvPr id="3661" name="Google Shape;3661;p196"/>
            <p:cNvSpPr/>
            <p:nvPr/>
          </p:nvSpPr>
          <p:spPr>
            <a:xfrm>
              <a:off x="711201" y="1556792"/>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chỉ mục và Cắt lát cũng có thể thực hiện được trong DataFrames. Cả hai phương pháp dưới đây đều có thể được sử dụng.</a:t>
              </a:r>
              <a:endParaRPr sz="1300">
                <a:solidFill>
                  <a:srgbClr val="262626"/>
                </a:solidFill>
                <a:latin typeface="Arial"/>
                <a:ea typeface="Arial"/>
                <a:cs typeface="Arial"/>
                <a:sym typeface="Arial"/>
              </a:endParaRPr>
            </a:p>
          </p:txBody>
        </p:sp>
      </p:gr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grpSp>
        <p:nvGrpSpPr>
          <p:cNvPr id="3667" name="Google Shape;3667;p197"/>
          <p:cNvGrpSpPr/>
          <p:nvPr/>
        </p:nvGrpSpPr>
        <p:grpSpPr>
          <a:xfrm>
            <a:off x="450000" y="450000"/>
            <a:ext cx="9018000" cy="276999"/>
            <a:chOff x="450000" y="450000"/>
            <a:chExt cx="9018000" cy="276999"/>
          </a:xfrm>
        </p:grpSpPr>
        <p:sp>
          <p:nvSpPr>
            <p:cNvPr id="3668" name="Google Shape;3668;p1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69" name="Google Shape;3669;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670" name="Google Shape;3670;p197"/>
          <p:cNvGrpSpPr/>
          <p:nvPr/>
        </p:nvGrpSpPr>
        <p:grpSpPr>
          <a:xfrm>
            <a:off x="558924" y="1700808"/>
            <a:ext cx="8782050" cy="4569363"/>
            <a:chOff x="558924" y="1700808"/>
            <a:chExt cx="8782050" cy="4569363"/>
          </a:xfrm>
        </p:grpSpPr>
        <p:sp>
          <p:nvSpPr>
            <p:cNvPr id="3671" name="Google Shape;3671;p197"/>
            <p:cNvSpPr/>
            <p:nvPr/>
          </p:nvSpPr>
          <p:spPr>
            <a:xfrm>
              <a:off x="558924" y="1700808"/>
              <a:ext cx="8782050" cy="45693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72" name="Google Shape;3672;p197"/>
            <p:cNvPicPr preferRelativeResize="0"/>
            <p:nvPr/>
          </p:nvPicPr>
          <p:blipFill rotWithShape="1">
            <a:blip r:embed="rId3">
              <a:alphaModFix/>
            </a:blip>
            <a:srcRect b="2347" l="1651" r="6156" t="0"/>
            <a:stretch/>
          </p:blipFill>
          <p:spPr>
            <a:xfrm>
              <a:off x="653142" y="1753565"/>
              <a:ext cx="8687832" cy="4426799"/>
            </a:xfrm>
            <a:prstGeom prst="rect">
              <a:avLst/>
            </a:prstGeom>
            <a:noFill/>
            <a:ln>
              <a:noFill/>
            </a:ln>
          </p:spPr>
        </p:pic>
      </p:grpSp>
      <p:sp>
        <p:nvSpPr>
          <p:cNvPr id="3673" name="Google Shape;3673;p19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số cột được đưa vào hai chiều từ như hình bên dưới.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grpSp>
        <p:nvGrpSpPr>
          <p:cNvPr id="3679" name="Google Shape;3679;p198"/>
          <p:cNvGrpSpPr/>
          <p:nvPr/>
        </p:nvGrpSpPr>
        <p:grpSpPr>
          <a:xfrm>
            <a:off x="450000" y="450000"/>
            <a:ext cx="9018000" cy="276999"/>
            <a:chOff x="450000" y="450000"/>
            <a:chExt cx="9018000" cy="276999"/>
          </a:xfrm>
        </p:grpSpPr>
        <p:sp>
          <p:nvSpPr>
            <p:cNvPr id="3680" name="Google Shape;3680;p1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81" name="Google Shape;3681;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aphicFrame>
        <p:nvGraphicFramePr>
          <p:cNvPr id="3682" name="Google Shape;3682;p198"/>
          <p:cNvGraphicFramePr/>
          <p:nvPr/>
        </p:nvGraphicFramePr>
        <p:xfrm>
          <a:off x="1881367" y="2348880"/>
          <a:ext cx="3000000" cy="3000000"/>
        </p:xfrm>
        <a:graphic>
          <a:graphicData uri="http://schemas.openxmlformats.org/drawingml/2006/table">
            <a:tbl>
              <a:tblPr bandRow="1" firstRow="1">
                <a:noFill/>
                <a:tableStyleId>{0BC49009-C438-494D-9E98-4586609C15DF}</a:tableStyleId>
              </a:tblPr>
              <a:tblGrid>
                <a:gridCol w="1480625"/>
                <a:gridCol w="1480625"/>
                <a:gridCol w="1480625"/>
                <a:gridCol w="1480625"/>
              </a:tblGrid>
              <a:tr h="38405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Tên</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Giới tính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Trường học</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84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Tom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Cấp 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4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Alice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Cấp 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683" name="Google Shape;3683;p198"/>
          <p:cNvGrpSpPr/>
          <p:nvPr/>
        </p:nvGrpSpPr>
        <p:grpSpPr>
          <a:xfrm>
            <a:off x="580388" y="1413381"/>
            <a:ext cx="8887612" cy="800012"/>
            <a:chOff x="580388" y="1413381"/>
            <a:chExt cx="8887612" cy="800012"/>
          </a:xfrm>
        </p:grpSpPr>
        <p:sp>
          <p:nvSpPr>
            <p:cNvPr id="3684" name="Google Shape;3684;p19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685" name="Google Shape;3685;p198"/>
            <p:cNvSpPr/>
            <p:nvPr/>
          </p:nvSpPr>
          <p:spPr>
            <a:xfrm>
              <a:off x="711201" y="166787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DataFrame cũng có thể được tạo thành một mảng hai chiều. Hãy tạo bảng bên dưới thành một mảng hai chiều của DataFrames.</a:t>
              </a:r>
              <a:endParaRPr sz="1300">
                <a:solidFill>
                  <a:srgbClr val="262626"/>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
          <p:cNvSpPr/>
          <p:nvPr/>
        </p:nvSpPr>
        <p:spPr>
          <a:xfrm>
            <a:off x="989682" y="2583566"/>
            <a:ext cx="7706146"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200" u="none" cap="none" strike="noStrike">
                <a:solidFill>
                  <a:srgbClr val="000000"/>
                </a:solidFill>
                <a:latin typeface="Arial"/>
                <a:ea typeface="Arial"/>
                <a:cs typeface="Arial"/>
                <a:sym typeface="Arial"/>
              </a:rPr>
              <a:t>Mảng NumPy: Tính toán số được tối ưu hóa &amp; Pandas: Phân tích dữ liệu khai phá</a:t>
            </a:r>
            <a:endParaRPr b="1" i="0" sz="3200" u="none" cap="none" strike="noStrike">
              <a:solidFill>
                <a:srgbClr val="000000"/>
              </a:solidFill>
              <a:latin typeface="Arial"/>
              <a:ea typeface="Arial"/>
              <a:cs typeface="Arial"/>
              <a:sym typeface="Arial"/>
            </a:endParaRPr>
          </a:p>
        </p:txBody>
      </p:sp>
      <p:sp>
        <p:nvSpPr>
          <p:cNvPr id="134" name="Google Shape;134;p2"/>
          <p:cNvSpPr/>
          <p:nvPr/>
        </p:nvSpPr>
        <p:spPr>
          <a:xfrm>
            <a:off x="989682" y="4479887"/>
            <a:ext cx="4105746" cy="32303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1" i="0" lang="en-US" sz="2099" u="none" cap="none" strike="noStrike">
                <a:solidFill>
                  <a:srgbClr val="1428A0"/>
                </a:solidFill>
                <a:latin typeface="Arial"/>
                <a:ea typeface="Arial"/>
                <a:cs typeface="Arial"/>
                <a:sym typeface="Arial"/>
              </a:rPr>
              <a:t>Trí tuệ nhân tạo</a:t>
            </a:r>
            <a:endParaRPr b="1" i="0" sz="2099" u="none" cap="none" strike="noStrike">
              <a:solidFill>
                <a:srgbClr val="1428A0"/>
              </a:solidFill>
              <a:latin typeface="Arial"/>
              <a:ea typeface="Arial"/>
              <a:cs typeface="Arial"/>
              <a:sym typeface="Arial"/>
            </a:endParaRPr>
          </a:p>
        </p:txBody>
      </p:sp>
      <p:sp>
        <p:nvSpPr>
          <p:cNvPr id="135" name="Google Shape;135;p2"/>
          <p:cNvSpPr/>
          <p:nvPr/>
        </p:nvSpPr>
        <p:spPr>
          <a:xfrm>
            <a:off x="989682" y="2070436"/>
            <a:ext cx="5477954"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Chương 3. </a:t>
            </a:r>
            <a:endParaRPr b="0" i="0" sz="5398" u="none" cap="none" strike="noStrike">
              <a:solidFill>
                <a:srgbClr val="7F7F7F"/>
              </a:solidFill>
              <a:latin typeface="Arial"/>
              <a:ea typeface="Arial"/>
              <a:cs typeface="Arial"/>
              <a:sym typeface="Arial"/>
            </a:endParaRPr>
          </a:p>
        </p:txBody>
      </p:sp>
      <p:sp>
        <p:nvSpPr>
          <p:cNvPr id="136" name="Google Shape;136;p2"/>
          <p:cNvSpPr/>
          <p:nvPr/>
        </p:nvSpPr>
        <p:spPr>
          <a:xfrm>
            <a:off x="719769" y="2095702"/>
            <a:ext cx="59989" cy="1944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37" name="Google Shape;137;p2"/>
          <p:cNvSpPr/>
          <p:nvPr/>
        </p:nvSpPr>
        <p:spPr>
          <a:xfrm>
            <a:off x="719769" y="4479875"/>
            <a:ext cx="59989" cy="32306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20"/>
          <p:cNvGrpSpPr/>
          <p:nvPr/>
        </p:nvGrpSpPr>
        <p:grpSpPr>
          <a:xfrm>
            <a:off x="450000" y="450000"/>
            <a:ext cx="9018000" cy="276999"/>
            <a:chOff x="450000" y="450000"/>
            <a:chExt cx="9018000" cy="276999"/>
          </a:xfrm>
        </p:grpSpPr>
        <p:sp>
          <p:nvSpPr>
            <p:cNvPr id="562" name="Google Shape;562;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563" name="Google Shape;563;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564" name="Google Shape;564;p20"/>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danh sách không được lưu trữ tuần tự mà được lưu trữ ở các vị trí riêng biệt.</a:t>
            </a:r>
            <a:endParaRPr sz="1300">
              <a:solidFill>
                <a:srgbClr val="262626"/>
              </a:solidFill>
              <a:latin typeface="Arial"/>
              <a:ea typeface="Arial"/>
              <a:cs typeface="Arial"/>
              <a:sym typeface="Arial"/>
            </a:endParaRPr>
          </a:p>
        </p:txBody>
      </p:sp>
      <p:sp>
        <p:nvSpPr>
          <p:cNvPr id="565" name="Google Shape;565;p2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và truy cập dữ liệu từ danh sách (2/4)</a:t>
            </a:r>
            <a:endParaRPr sz="1400">
              <a:solidFill>
                <a:schemeClr val="dk1"/>
              </a:solidFill>
              <a:latin typeface="Arial"/>
              <a:ea typeface="Arial"/>
              <a:cs typeface="Arial"/>
              <a:sym typeface="Arial"/>
            </a:endParaRPr>
          </a:p>
        </p:txBody>
      </p:sp>
      <p:grpSp>
        <p:nvGrpSpPr>
          <p:cNvPr id="566" name="Google Shape;566;p20"/>
          <p:cNvGrpSpPr/>
          <p:nvPr/>
        </p:nvGrpSpPr>
        <p:grpSpPr>
          <a:xfrm>
            <a:off x="3727276" y="2420888"/>
            <a:ext cx="1872208" cy="3403199"/>
            <a:chOff x="3727276" y="2223601"/>
            <a:chExt cx="1645338" cy="2990807"/>
          </a:xfrm>
        </p:grpSpPr>
        <p:sp>
          <p:nvSpPr>
            <p:cNvPr id="567" name="Google Shape;567;p20"/>
            <p:cNvSpPr/>
            <p:nvPr/>
          </p:nvSpPr>
          <p:spPr>
            <a:xfrm>
              <a:off x="4386531" y="3126125"/>
              <a:ext cx="981614" cy="114236"/>
            </a:xfrm>
            <a:prstGeom prst="rect">
              <a:avLst/>
            </a:prstGeom>
            <a:solidFill>
              <a:srgbClr val="FDF3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0"/>
            <p:cNvSpPr/>
            <p:nvPr/>
          </p:nvSpPr>
          <p:spPr>
            <a:xfrm>
              <a:off x="3727276" y="2223601"/>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nhớ</a:t>
              </a:r>
              <a:endParaRPr sz="1400">
                <a:solidFill>
                  <a:schemeClr val="dk1"/>
                </a:solidFill>
                <a:latin typeface="Arial"/>
                <a:ea typeface="Arial"/>
                <a:cs typeface="Arial"/>
                <a:sym typeface="Arial"/>
              </a:endParaRPr>
            </a:p>
          </p:txBody>
        </p:sp>
        <p:sp>
          <p:nvSpPr>
            <p:cNvPr id="569" name="Google Shape;569;p20"/>
            <p:cNvSpPr/>
            <p:nvPr/>
          </p:nvSpPr>
          <p:spPr>
            <a:xfrm>
              <a:off x="4501740" y="2801065"/>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cxnSp>
          <p:nvCxnSpPr>
            <p:cNvPr id="570" name="Google Shape;570;p20"/>
            <p:cNvCxnSpPr/>
            <p:nvPr/>
          </p:nvCxnSpPr>
          <p:spPr>
            <a:xfrm>
              <a:off x="4388610"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71" name="Google Shape;571;p20"/>
            <p:cNvCxnSpPr/>
            <p:nvPr/>
          </p:nvCxnSpPr>
          <p:spPr>
            <a:xfrm>
              <a:off x="5367841"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72" name="Google Shape;572;p20"/>
            <p:cNvCxnSpPr/>
            <p:nvPr/>
          </p:nvCxnSpPr>
          <p:spPr>
            <a:xfrm flipH="1" rot="10800000">
              <a:off x="4386844" y="3117100"/>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573" name="Google Shape;573;p20"/>
            <p:cNvCxnSpPr/>
            <p:nvPr/>
          </p:nvCxnSpPr>
          <p:spPr>
            <a:xfrm flipH="1" rot="10800000">
              <a:off x="4390763" y="2740379"/>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574" name="Google Shape;574;p20"/>
            <p:cNvCxnSpPr/>
            <p:nvPr/>
          </p:nvCxnSpPr>
          <p:spPr>
            <a:xfrm flipH="1">
              <a:off x="4388304" y="253232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75" name="Google Shape;575;p20"/>
            <p:cNvCxnSpPr/>
            <p:nvPr/>
          </p:nvCxnSpPr>
          <p:spPr>
            <a:xfrm flipH="1">
              <a:off x="4388304" y="248126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76" name="Google Shape;576;p20"/>
            <p:cNvCxnSpPr/>
            <p:nvPr/>
          </p:nvCxnSpPr>
          <p:spPr>
            <a:xfrm flipH="1">
              <a:off x="5367534" y="253504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77" name="Google Shape;577;p20"/>
            <p:cNvCxnSpPr/>
            <p:nvPr/>
          </p:nvCxnSpPr>
          <p:spPr>
            <a:xfrm flipH="1">
              <a:off x="5372000" y="24793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78" name="Google Shape;578;p20"/>
            <p:cNvCxnSpPr/>
            <p:nvPr/>
          </p:nvCxnSpPr>
          <p:spPr>
            <a:xfrm flipH="1">
              <a:off x="4880538" y="267135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79" name="Google Shape;579;p20"/>
            <p:cNvCxnSpPr/>
            <p:nvPr/>
          </p:nvCxnSpPr>
          <p:spPr>
            <a:xfrm flipH="1">
              <a:off x="4880538" y="262506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0" name="Google Shape;580;p20"/>
            <p:cNvCxnSpPr/>
            <p:nvPr/>
          </p:nvCxnSpPr>
          <p:spPr>
            <a:xfrm flipH="1">
              <a:off x="4386778" y="331250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1" name="Google Shape;581;p20"/>
            <p:cNvCxnSpPr/>
            <p:nvPr/>
          </p:nvCxnSpPr>
          <p:spPr>
            <a:xfrm flipH="1">
              <a:off x="4386778" y="337568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2" name="Google Shape;582;p20"/>
            <p:cNvCxnSpPr/>
            <p:nvPr/>
          </p:nvCxnSpPr>
          <p:spPr>
            <a:xfrm flipH="1">
              <a:off x="4880538" y="342900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3" name="Google Shape;583;p20"/>
            <p:cNvCxnSpPr/>
            <p:nvPr/>
          </p:nvCxnSpPr>
          <p:spPr>
            <a:xfrm flipH="1">
              <a:off x="4880538" y="348397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4" name="Google Shape;584;p20"/>
            <p:cNvCxnSpPr/>
            <p:nvPr/>
          </p:nvCxnSpPr>
          <p:spPr>
            <a:xfrm flipH="1">
              <a:off x="5371386" y="331176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5" name="Google Shape;585;p20"/>
            <p:cNvCxnSpPr/>
            <p:nvPr/>
          </p:nvCxnSpPr>
          <p:spPr>
            <a:xfrm flipH="1">
              <a:off x="5371386" y="337548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586" name="Google Shape;586;p20"/>
            <p:cNvCxnSpPr/>
            <p:nvPr/>
          </p:nvCxnSpPr>
          <p:spPr>
            <a:xfrm flipH="1" rot="10800000">
              <a:off x="4386778" y="3239646"/>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587" name="Google Shape;587;p20"/>
            <p:cNvSpPr txBox="1"/>
            <p:nvPr/>
          </p:nvSpPr>
          <p:spPr>
            <a:xfrm>
              <a:off x="4597447" y="3054499"/>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sp>
          <p:nvSpPr>
            <p:cNvPr id="588" name="Google Shape;588;p20"/>
            <p:cNvSpPr/>
            <p:nvPr/>
          </p:nvSpPr>
          <p:spPr>
            <a:xfrm>
              <a:off x="4385508" y="4046493"/>
              <a:ext cx="981614" cy="114236"/>
            </a:xfrm>
            <a:prstGeom prst="rect">
              <a:avLst/>
            </a:prstGeom>
            <a:solidFill>
              <a:srgbClr val="E9ED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20"/>
            <p:cNvSpPr/>
            <p:nvPr/>
          </p:nvSpPr>
          <p:spPr>
            <a:xfrm>
              <a:off x="4500717" y="3721433"/>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cxnSp>
          <p:nvCxnSpPr>
            <p:cNvPr id="590" name="Google Shape;590;p20"/>
            <p:cNvCxnSpPr/>
            <p:nvPr/>
          </p:nvCxnSpPr>
          <p:spPr>
            <a:xfrm>
              <a:off x="4387587"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91" name="Google Shape;591;p20"/>
            <p:cNvCxnSpPr/>
            <p:nvPr/>
          </p:nvCxnSpPr>
          <p:spPr>
            <a:xfrm>
              <a:off x="5366818"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92" name="Google Shape;592;p20"/>
            <p:cNvCxnSpPr/>
            <p:nvPr/>
          </p:nvCxnSpPr>
          <p:spPr>
            <a:xfrm flipH="1" rot="10800000">
              <a:off x="4385821" y="4037468"/>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593" name="Google Shape;593;p20"/>
            <p:cNvCxnSpPr/>
            <p:nvPr/>
          </p:nvCxnSpPr>
          <p:spPr>
            <a:xfrm flipH="1" rot="10800000">
              <a:off x="4389740" y="3660747"/>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594" name="Google Shape;594;p20"/>
            <p:cNvCxnSpPr/>
            <p:nvPr/>
          </p:nvCxnSpPr>
          <p:spPr>
            <a:xfrm flipH="1" rot="10800000">
              <a:off x="4385755" y="4160014"/>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595" name="Google Shape;595;p20"/>
            <p:cNvSpPr txBox="1"/>
            <p:nvPr/>
          </p:nvSpPr>
          <p:spPr>
            <a:xfrm>
              <a:off x="4596424" y="3974867"/>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sp>
          <p:nvSpPr>
            <p:cNvPr id="596" name="Google Shape;596;p20"/>
            <p:cNvSpPr/>
            <p:nvPr/>
          </p:nvSpPr>
          <p:spPr>
            <a:xfrm>
              <a:off x="4385508" y="4925829"/>
              <a:ext cx="981614" cy="114236"/>
            </a:xfrm>
            <a:prstGeom prst="rect">
              <a:avLst/>
            </a:prstGeom>
            <a:solidFill>
              <a:srgbClr val="F6E6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20"/>
            <p:cNvSpPr/>
            <p:nvPr/>
          </p:nvSpPr>
          <p:spPr>
            <a:xfrm>
              <a:off x="4500717" y="4600769"/>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cxnSp>
          <p:nvCxnSpPr>
            <p:cNvPr id="598" name="Google Shape;598;p20"/>
            <p:cNvCxnSpPr/>
            <p:nvPr/>
          </p:nvCxnSpPr>
          <p:spPr>
            <a:xfrm>
              <a:off x="4387587"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599" name="Google Shape;599;p20"/>
            <p:cNvCxnSpPr/>
            <p:nvPr/>
          </p:nvCxnSpPr>
          <p:spPr>
            <a:xfrm>
              <a:off x="5366818"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00" name="Google Shape;600;p20"/>
            <p:cNvCxnSpPr/>
            <p:nvPr/>
          </p:nvCxnSpPr>
          <p:spPr>
            <a:xfrm flipH="1" rot="10800000">
              <a:off x="4385821" y="4916804"/>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01" name="Google Shape;601;p20"/>
            <p:cNvCxnSpPr/>
            <p:nvPr/>
          </p:nvCxnSpPr>
          <p:spPr>
            <a:xfrm flipH="1" rot="10800000">
              <a:off x="4389740" y="4540083"/>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02" name="Google Shape;602;p20"/>
            <p:cNvCxnSpPr/>
            <p:nvPr/>
          </p:nvCxnSpPr>
          <p:spPr>
            <a:xfrm flipH="1" rot="10800000">
              <a:off x="4385755" y="5039350"/>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03" name="Google Shape;603;p20"/>
            <p:cNvSpPr txBox="1"/>
            <p:nvPr/>
          </p:nvSpPr>
          <p:spPr>
            <a:xfrm>
              <a:off x="4596424" y="4854203"/>
              <a:ext cx="635630"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cxnSp>
          <p:nvCxnSpPr>
            <p:cNvPr id="604" name="Google Shape;604;p20"/>
            <p:cNvCxnSpPr/>
            <p:nvPr/>
          </p:nvCxnSpPr>
          <p:spPr>
            <a:xfrm flipH="1">
              <a:off x="4385508" y="423527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05" name="Google Shape;605;p20"/>
            <p:cNvCxnSpPr/>
            <p:nvPr/>
          </p:nvCxnSpPr>
          <p:spPr>
            <a:xfrm flipH="1">
              <a:off x="4385508" y="4298463"/>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06" name="Google Shape;606;p20"/>
            <p:cNvCxnSpPr/>
            <p:nvPr/>
          </p:nvCxnSpPr>
          <p:spPr>
            <a:xfrm flipH="1">
              <a:off x="4879268" y="436701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07" name="Google Shape;607;p20"/>
            <p:cNvCxnSpPr/>
            <p:nvPr/>
          </p:nvCxnSpPr>
          <p:spPr>
            <a:xfrm flipH="1">
              <a:off x="4879268" y="442198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08" name="Google Shape;608;p20"/>
            <p:cNvCxnSpPr/>
            <p:nvPr/>
          </p:nvCxnSpPr>
          <p:spPr>
            <a:xfrm flipH="1">
              <a:off x="5370116" y="4234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09" name="Google Shape;609;p20"/>
            <p:cNvCxnSpPr/>
            <p:nvPr/>
          </p:nvCxnSpPr>
          <p:spPr>
            <a:xfrm flipH="1">
              <a:off x="5370116" y="429826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0" name="Google Shape;610;p20"/>
            <p:cNvCxnSpPr/>
            <p:nvPr/>
          </p:nvCxnSpPr>
          <p:spPr>
            <a:xfrm flipH="1">
              <a:off x="4385689" y="51208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1" name="Google Shape;611;p20"/>
            <p:cNvCxnSpPr/>
            <p:nvPr/>
          </p:nvCxnSpPr>
          <p:spPr>
            <a:xfrm flipH="1">
              <a:off x="4385689" y="518404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2" name="Google Shape;612;p20"/>
            <p:cNvCxnSpPr/>
            <p:nvPr/>
          </p:nvCxnSpPr>
          <p:spPr>
            <a:xfrm flipH="1">
              <a:off x="4879449" y="51055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3" name="Google Shape;613;p20"/>
            <p:cNvCxnSpPr/>
            <p:nvPr/>
          </p:nvCxnSpPr>
          <p:spPr>
            <a:xfrm flipH="1">
              <a:off x="4879449" y="51604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4" name="Google Shape;614;p20"/>
            <p:cNvCxnSpPr/>
            <p:nvPr/>
          </p:nvCxnSpPr>
          <p:spPr>
            <a:xfrm flipH="1">
              <a:off x="5370297" y="512011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15" name="Google Shape;615;p20"/>
            <p:cNvCxnSpPr/>
            <p:nvPr/>
          </p:nvCxnSpPr>
          <p:spPr>
            <a:xfrm flipH="1">
              <a:off x="5370297" y="5183841"/>
              <a:ext cx="614" cy="30366"/>
            </a:xfrm>
            <a:prstGeom prst="straightConnector1">
              <a:avLst/>
            </a:prstGeom>
            <a:noFill/>
            <a:ln cap="flat" cmpd="sng" w="19050">
              <a:solidFill>
                <a:srgbClr val="AAAAAA"/>
              </a:solidFill>
              <a:prstDash val="solid"/>
              <a:miter lim="800000"/>
              <a:headEnd len="sm" w="sm" type="none"/>
              <a:tailEnd len="sm" w="sm" type="none"/>
            </a:ln>
          </p:spPr>
        </p:cxnSp>
      </p:gr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grpSp>
        <p:nvGrpSpPr>
          <p:cNvPr id="3691" name="Google Shape;3691;p199"/>
          <p:cNvGrpSpPr/>
          <p:nvPr/>
        </p:nvGrpSpPr>
        <p:grpSpPr>
          <a:xfrm>
            <a:off x="450000" y="450000"/>
            <a:ext cx="9018000" cy="276999"/>
            <a:chOff x="450000" y="450000"/>
            <a:chExt cx="9018000" cy="276999"/>
          </a:xfrm>
        </p:grpSpPr>
        <p:sp>
          <p:nvSpPr>
            <p:cNvPr id="3692" name="Google Shape;3692;p1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693" name="Google Shape;3693;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694" name="Google Shape;3694;p199"/>
          <p:cNvSpPr/>
          <p:nvPr/>
        </p:nvSpPr>
        <p:spPr>
          <a:xfrm>
            <a:off x="711201" y="2295295"/>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dữ liệu được nhập vào như hình trên, tên cột không được nhận dạng, vì vậy bạn phải tự đặt cột và tạo DataFrame.</a:t>
            </a:r>
            <a:endParaRPr sz="1300">
              <a:solidFill>
                <a:srgbClr val="262626"/>
              </a:solidFill>
              <a:latin typeface="Arial"/>
              <a:ea typeface="Arial"/>
              <a:cs typeface="Arial"/>
              <a:sym typeface="Arial"/>
            </a:endParaRPr>
          </a:p>
        </p:txBody>
      </p:sp>
      <p:grpSp>
        <p:nvGrpSpPr>
          <p:cNvPr id="3695" name="Google Shape;3695;p199"/>
          <p:cNvGrpSpPr/>
          <p:nvPr/>
        </p:nvGrpSpPr>
        <p:grpSpPr>
          <a:xfrm>
            <a:off x="558924" y="1726830"/>
            <a:ext cx="8782050" cy="497160"/>
            <a:chOff x="558924" y="1844824"/>
            <a:chExt cx="8782050" cy="497160"/>
          </a:xfrm>
        </p:grpSpPr>
        <p:sp>
          <p:nvSpPr>
            <p:cNvPr id="3696" name="Google Shape;3696;p199"/>
            <p:cNvSpPr/>
            <p:nvPr/>
          </p:nvSpPr>
          <p:spPr>
            <a:xfrm>
              <a:off x="558924" y="1844824"/>
              <a:ext cx="8782050" cy="497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97" name="Google Shape;3697;p199"/>
            <p:cNvPicPr preferRelativeResize="0"/>
            <p:nvPr/>
          </p:nvPicPr>
          <p:blipFill rotWithShape="1">
            <a:blip r:embed="rId3">
              <a:alphaModFix/>
            </a:blip>
            <a:srcRect b="85182" l="2089" r="8535" t="2535"/>
            <a:stretch/>
          </p:blipFill>
          <p:spPr>
            <a:xfrm>
              <a:off x="643811" y="1922103"/>
              <a:ext cx="8697163" cy="335905"/>
            </a:xfrm>
            <a:prstGeom prst="rect">
              <a:avLst/>
            </a:prstGeom>
            <a:noFill/>
            <a:ln>
              <a:noFill/>
            </a:ln>
          </p:spPr>
        </p:pic>
      </p:grpSp>
      <p:grpSp>
        <p:nvGrpSpPr>
          <p:cNvPr id="3698" name="Google Shape;3698;p199"/>
          <p:cNvGrpSpPr/>
          <p:nvPr/>
        </p:nvGrpSpPr>
        <p:grpSpPr>
          <a:xfrm>
            <a:off x="558924" y="2943606"/>
            <a:ext cx="8782050" cy="2270787"/>
            <a:chOff x="558924" y="3140967"/>
            <a:chExt cx="8782050" cy="2270787"/>
          </a:xfrm>
        </p:grpSpPr>
        <p:sp>
          <p:nvSpPr>
            <p:cNvPr id="3699" name="Google Shape;3699;p199"/>
            <p:cNvSpPr/>
            <p:nvPr/>
          </p:nvSpPr>
          <p:spPr>
            <a:xfrm>
              <a:off x="558924" y="3140967"/>
              <a:ext cx="8782050" cy="22707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00" name="Google Shape;3700;p199"/>
            <p:cNvPicPr preferRelativeResize="0"/>
            <p:nvPr/>
          </p:nvPicPr>
          <p:blipFill rotWithShape="1">
            <a:blip r:embed="rId3">
              <a:alphaModFix/>
            </a:blip>
            <a:srcRect b="0" l="1392" r="17654" t="31049"/>
            <a:stretch/>
          </p:blipFill>
          <p:spPr>
            <a:xfrm>
              <a:off x="597159" y="3220310"/>
              <a:ext cx="8743815" cy="2102188"/>
            </a:xfrm>
            <a:prstGeom prst="rect">
              <a:avLst/>
            </a:prstGeom>
            <a:noFill/>
            <a:ln>
              <a:noFill/>
            </a:ln>
          </p:spPr>
        </p:pic>
      </p:grpSp>
      <p:sp>
        <p:nvSpPr>
          <p:cNvPr id="3701" name="Google Shape;3701;p19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6" name="Shape 3706"/>
        <p:cNvGrpSpPr/>
        <p:nvPr/>
      </p:nvGrpSpPr>
      <p:grpSpPr>
        <a:xfrm>
          <a:off x="0" y="0"/>
          <a:ext cx="0" cy="0"/>
          <a:chOff x="0" y="0"/>
          <a:chExt cx="0" cy="0"/>
        </a:xfrm>
      </p:grpSpPr>
      <p:grpSp>
        <p:nvGrpSpPr>
          <p:cNvPr id="3707" name="Google Shape;3707;p200"/>
          <p:cNvGrpSpPr/>
          <p:nvPr/>
        </p:nvGrpSpPr>
        <p:grpSpPr>
          <a:xfrm>
            <a:off x="450000" y="450000"/>
            <a:ext cx="9018000" cy="276999"/>
            <a:chOff x="450000" y="450000"/>
            <a:chExt cx="9018000" cy="276999"/>
          </a:xfrm>
        </p:grpSpPr>
        <p:sp>
          <p:nvSpPr>
            <p:cNvPr id="3708" name="Google Shape;3708;p2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09" name="Google Shape;3709;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10" name="Google Shape;3710;p200"/>
          <p:cNvGrpSpPr/>
          <p:nvPr/>
        </p:nvGrpSpPr>
        <p:grpSpPr>
          <a:xfrm>
            <a:off x="558924" y="1722918"/>
            <a:ext cx="8785334" cy="1850098"/>
            <a:chOff x="558924" y="1844825"/>
            <a:chExt cx="8785334" cy="1850098"/>
          </a:xfrm>
        </p:grpSpPr>
        <p:sp>
          <p:nvSpPr>
            <p:cNvPr id="3711" name="Google Shape;3711;p200"/>
            <p:cNvSpPr/>
            <p:nvPr/>
          </p:nvSpPr>
          <p:spPr>
            <a:xfrm>
              <a:off x="558924" y="1844825"/>
              <a:ext cx="8782050" cy="18500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12" name="Google Shape;3712;p200"/>
            <p:cNvPicPr preferRelativeResize="0"/>
            <p:nvPr/>
          </p:nvPicPr>
          <p:blipFill rotWithShape="1">
            <a:blip r:embed="rId3">
              <a:alphaModFix/>
            </a:blip>
            <a:srcRect b="3723" l="1381" r="1635" t="0"/>
            <a:stretch/>
          </p:blipFill>
          <p:spPr>
            <a:xfrm>
              <a:off x="606490" y="1872219"/>
              <a:ext cx="8737768" cy="1772806"/>
            </a:xfrm>
            <a:prstGeom prst="rect">
              <a:avLst/>
            </a:prstGeom>
            <a:noFill/>
            <a:ln>
              <a:noFill/>
            </a:ln>
          </p:spPr>
        </p:pic>
      </p:grpSp>
      <p:sp>
        <p:nvSpPr>
          <p:cNvPr id="3713" name="Google Shape;3713;p20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grpSp>
        <p:nvGrpSpPr>
          <p:cNvPr id="3719" name="Google Shape;3719;p201"/>
          <p:cNvGrpSpPr/>
          <p:nvPr/>
        </p:nvGrpSpPr>
        <p:grpSpPr>
          <a:xfrm>
            <a:off x="450000" y="450000"/>
            <a:ext cx="9018000" cy="276999"/>
            <a:chOff x="450000" y="450000"/>
            <a:chExt cx="9018000" cy="276999"/>
          </a:xfrm>
        </p:grpSpPr>
        <p:sp>
          <p:nvSpPr>
            <p:cNvPr id="3720" name="Google Shape;3720;p2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21" name="Google Shape;3721;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22" name="Google Shape;3722;p201"/>
          <p:cNvGrpSpPr/>
          <p:nvPr/>
        </p:nvGrpSpPr>
        <p:grpSpPr>
          <a:xfrm>
            <a:off x="558924" y="3212191"/>
            <a:ext cx="8782050" cy="792873"/>
            <a:chOff x="558924" y="3228621"/>
            <a:chExt cx="8782050" cy="792873"/>
          </a:xfrm>
        </p:grpSpPr>
        <p:sp>
          <p:nvSpPr>
            <p:cNvPr id="3723" name="Google Shape;3723;p201"/>
            <p:cNvSpPr/>
            <p:nvPr/>
          </p:nvSpPr>
          <p:spPr>
            <a:xfrm>
              <a:off x="558924" y="3228621"/>
              <a:ext cx="8782050" cy="7928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24" name="Google Shape;3724;p201"/>
            <p:cNvPicPr preferRelativeResize="0"/>
            <p:nvPr/>
          </p:nvPicPr>
          <p:blipFill rotWithShape="1">
            <a:blip r:embed="rId3">
              <a:alphaModFix/>
            </a:blip>
            <a:srcRect b="0" l="1863" r="21860" t="10708"/>
            <a:stretch/>
          </p:blipFill>
          <p:spPr>
            <a:xfrm>
              <a:off x="615820" y="3312367"/>
              <a:ext cx="8725154" cy="648619"/>
            </a:xfrm>
            <a:prstGeom prst="rect">
              <a:avLst/>
            </a:prstGeom>
            <a:noFill/>
            <a:ln>
              <a:noFill/>
            </a:ln>
          </p:spPr>
        </p:pic>
      </p:grpSp>
      <p:grpSp>
        <p:nvGrpSpPr>
          <p:cNvPr id="3725" name="Google Shape;3725;p201"/>
          <p:cNvGrpSpPr/>
          <p:nvPr/>
        </p:nvGrpSpPr>
        <p:grpSpPr>
          <a:xfrm>
            <a:off x="580388" y="1413381"/>
            <a:ext cx="8887612" cy="1707953"/>
            <a:chOff x="580388" y="1413381"/>
            <a:chExt cx="8887612" cy="1707953"/>
          </a:xfrm>
        </p:grpSpPr>
        <p:sp>
          <p:nvSpPr>
            <p:cNvPr id="3726" name="Google Shape;3726;p20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727" name="Google Shape;3727;p201"/>
            <p:cNvSpPr/>
            <p:nvPr/>
          </p:nvSpPr>
          <p:spPr>
            <a:xfrm>
              <a:off x="711201" y="1667877"/>
              <a:ext cx="8632824"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mục hàng và đối tượng tên cột của df của DataFrame, được biểu thị tương ứng là df.index và df.columns, có thể được thay đổi bằng cách gán một danh sách mới cho các thuộc tính của chỉ mục hàng và cột.</a:t>
              </a:r>
              <a:endParaRPr sz="1300">
                <a:solidFill>
                  <a:srgbClr val="262626"/>
                </a:solidFill>
                <a:latin typeface="Arial"/>
                <a:ea typeface="Arial"/>
                <a:cs typeface="Arial"/>
                <a:sym typeface="Arial"/>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Thay đổi chỉ mục #Row: DataFrame Object.index = danh sách chỉ mục hàng mới</a:t>
              </a:r>
              <a:endParaRPr b="0" i="0" sz="1300" u="none" cap="none" strike="noStrike">
                <a:solidFill>
                  <a:srgbClr val="262626"/>
                </a:solidFill>
                <a:latin typeface="Arial"/>
                <a:ea typeface="Arial"/>
                <a:cs typeface="Arial"/>
                <a:sym typeface="Arial"/>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#Column Name Change: DataFrame Object.columns = danh sách tên cột mới</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chỉ số tại thời điểm này.</a:t>
              </a:r>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grpSp>
        <p:nvGrpSpPr>
          <p:cNvPr id="3733" name="Google Shape;3733;p202"/>
          <p:cNvGrpSpPr/>
          <p:nvPr/>
        </p:nvGrpSpPr>
        <p:grpSpPr>
          <a:xfrm>
            <a:off x="450000" y="450000"/>
            <a:ext cx="9018000" cy="276999"/>
            <a:chOff x="450000" y="450000"/>
            <a:chExt cx="9018000" cy="276999"/>
          </a:xfrm>
        </p:grpSpPr>
        <p:sp>
          <p:nvSpPr>
            <p:cNvPr id="3734" name="Google Shape;3734;p2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35" name="Google Shape;3735;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36" name="Google Shape;3736;p202"/>
          <p:cNvGrpSpPr/>
          <p:nvPr/>
        </p:nvGrpSpPr>
        <p:grpSpPr>
          <a:xfrm>
            <a:off x="558924" y="1718051"/>
            <a:ext cx="8782050" cy="3007093"/>
            <a:chOff x="558924" y="1844824"/>
            <a:chExt cx="8782050" cy="3007093"/>
          </a:xfrm>
        </p:grpSpPr>
        <p:sp>
          <p:nvSpPr>
            <p:cNvPr id="3737" name="Google Shape;3737;p202"/>
            <p:cNvSpPr/>
            <p:nvPr/>
          </p:nvSpPr>
          <p:spPr>
            <a:xfrm>
              <a:off x="558924" y="1844824"/>
              <a:ext cx="8782050" cy="30070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38" name="Google Shape;3738;p202"/>
            <p:cNvPicPr preferRelativeResize="0"/>
            <p:nvPr/>
          </p:nvPicPr>
          <p:blipFill rotWithShape="1">
            <a:blip r:embed="rId3">
              <a:alphaModFix/>
            </a:blip>
            <a:srcRect b="0" l="1571" r="17402" t="0"/>
            <a:stretch/>
          </p:blipFill>
          <p:spPr>
            <a:xfrm>
              <a:off x="615821" y="1914195"/>
              <a:ext cx="8725153" cy="2829611"/>
            </a:xfrm>
            <a:prstGeom prst="rect">
              <a:avLst/>
            </a:prstGeom>
            <a:noFill/>
            <a:ln>
              <a:noFill/>
            </a:ln>
          </p:spPr>
        </p:pic>
      </p:grpSp>
      <p:sp>
        <p:nvSpPr>
          <p:cNvPr id="3739" name="Google Shape;3739;p20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grpSp>
        <p:nvGrpSpPr>
          <p:cNvPr id="3745" name="Google Shape;3745;p203"/>
          <p:cNvGrpSpPr/>
          <p:nvPr/>
        </p:nvGrpSpPr>
        <p:grpSpPr>
          <a:xfrm>
            <a:off x="450000" y="450000"/>
            <a:ext cx="9018000" cy="276999"/>
            <a:chOff x="450000" y="450000"/>
            <a:chExt cx="9018000" cy="276999"/>
          </a:xfrm>
        </p:grpSpPr>
        <p:sp>
          <p:nvSpPr>
            <p:cNvPr id="3746" name="Google Shape;3746;p2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47" name="Google Shape;3747;p2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48" name="Google Shape;3748;p203"/>
          <p:cNvGrpSpPr/>
          <p:nvPr/>
        </p:nvGrpSpPr>
        <p:grpSpPr>
          <a:xfrm>
            <a:off x="558924" y="2060848"/>
            <a:ext cx="8782050" cy="2232248"/>
            <a:chOff x="558924" y="2132856"/>
            <a:chExt cx="8782050" cy="2232248"/>
          </a:xfrm>
        </p:grpSpPr>
        <p:sp>
          <p:nvSpPr>
            <p:cNvPr id="3749" name="Google Shape;3749;p203"/>
            <p:cNvSpPr/>
            <p:nvPr/>
          </p:nvSpPr>
          <p:spPr>
            <a:xfrm>
              <a:off x="558924" y="2132856"/>
              <a:ext cx="8782050" cy="22322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50" name="Google Shape;3750;p203"/>
            <p:cNvPicPr preferRelativeResize="0"/>
            <p:nvPr/>
          </p:nvPicPr>
          <p:blipFill rotWithShape="1">
            <a:blip r:embed="rId3">
              <a:alphaModFix/>
            </a:blip>
            <a:srcRect b="0" l="1675" r="16800" t="0"/>
            <a:stretch/>
          </p:blipFill>
          <p:spPr>
            <a:xfrm>
              <a:off x="653143" y="2192896"/>
              <a:ext cx="8687831" cy="2100200"/>
            </a:xfrm>
            <a:prstGeom prst="rect">
              <a:avLst/>
            </a:prstGeom>
            <a:noFill/>
            <a:ln>
              <a:noFill/>
            </a:ln>
          </p:spPr>
        </p:pic>
      </p:grpSp>
      <p:grpSp>
        <p:nvGrpSpPr>
          <p:cNvPr id="3751" name="Google Shape;3751;p203"/>
          <p:cNvGrpSpPr/>
          <p:nvPr/>
        </p:nvGrpSpPr>
        <p:grpSpPr>
          <a:xfrm>
            <a:off x="580388" y="1413381"/>
            <a:ext cx="8887612" cy="599957"/>
            <a:chOff x="580388" y="1413381"/>
            <a:chExt cx="8887612" cy="599957"/>
          </a:xfrm>
        </p:grpSpPr>
        <p:sp>
          <p:nvSpPr>
            <p:cNvPr id="3752" name="Google Shape;3752;p20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753" name="Google Shape;3753;p20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cột cũng có thể được thay đổi.</a:t>
              </a:r>
              <a:endParaRPr sz="1300">
                <a:solidFill>
                  <a:srgbClr val="262626"/>
                </a:solidFill>
                <a:latin typeface="Arial"/>
                <a:ea typeface="Arial"/>
                <a:cs typeface="Arial"/>
                <a:sym typeface="Arial"/>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grpSp>
        <p:nvGrpSpPr>
          <p:cNvPr id="3759" name="Google Shape;3759;p204"/>
          <p:cNvGrpSpPr/>
          <p:nvPr/>
        </p:nvGrpSpPr>
        <p:grpSpPr>
          <a:xfrm>
            <a:off x="450000" y="450000"/>
            <a:ext cx="9018000" cy="276999"/>
            <a:chOff x="450000" y="450000"/>
            <a:chExt cx="9018000" cy="276999"/>
          </a:xfrm>
        </p:grpSpPr>
        <p:sp>
          <p:nvSpPr>
            <p:cNvPr id="3760" name="Google Shape;3760;p2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61" name="Google Shape;3761;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62" name="Google Shape;3762;p204"/>
          <p:cNvGrpSpPr/>
          <p:nvPr/>
        </p:nvGrpSpPr>
        <p:grpSpPr>
          <a:xfrm>
            <a:off x="580388" y="1413381"/>
            <a:ext cx="8887612" cy="1605360"/>
            <a:chOff x="580388" y="1413381"/>
            <a:chExt cx="8887612" cy="1605360"/>
          </a:xfrm>
        </p:grpSpPr>
        <p:sp>
          <p:nvSpPr>
            <p:cNvPr id="3763" name="Google Shape;3763;p20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764" name="Google Shape;3764;p204"/>
            <p:cNvSpPr/>
            <p:nvPr/>
          </p:nvSpPr>
          <p:spPr>
            <a:xfrm>
              <a:off x="711201" y="1667877"/>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Cũng có thể chọn và thay thế chỉ mục hàng hoặc một phần tên cột bằng phương pháp đổi tên trong DataFrame. Tuy nhiên, cần lưu ý rằng đối tượng ban đầu không được sửa đổi trực tiếp mà một đối tượng DataFrame mới được trả về. Để thay đổi đối tượng ban đầu, hãy sử dụng tùy chọn inplace= True.</a:t>
              </a:r>
              <a:endParaRPr sz="1300">
                <a:solidFill>
                  <a:srgbClr val="262626"/>
                </a:solidFill>
                <a:latin typeface="Arial"/>
                <a:ea typeface="Arial"/>
                <a:cs typeface="Arial"/>
                <a:sym typeface="Arial"/>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Thay đổi chỉ mục hàng: DataFrame Object.rename(index={Existing index: New index,…})</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Thay đổi tên cột: DataFrame Object.rename=(columns={Tên hiện tại: Tên mới,…})</a:t>
              </a:r>
              <a:endParaRPr/>
            </a:p>
          </p:txBody>
        </p:sp>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69" name="Shape 3769"/>
        <p:cNvGrpSpPr/>
        <p:nvPr/>
      </p:nvGrpSpPr>
      <p:grpSpPr>
        <a:xfrm>
          <a:off x="0" y="0"/>
          <a:ext cx="0" cy="0"/>
          <a:chOff x="0" y="0"/>
          <a:chExt cx="0" cy="0"/>
        </a:xfrm>
      </p:grpSpPr>
      <p:grpSp>
        <p:nvGrpSpPr>
          <p:cNvPr id="3770" name="Google Shape;3770;p206"/>
          <p:cNvGrpSpPr/>
          <p:nvPr/>
        </p:nvGrpSpPr>
        <p:grpSpPr>
          <a:xfrm>
            <a:off x="450000" y="450000"/>
            <a:ext cx="9018000" cy="276999"/>
            <a:chOff x="450000" y="450000"/>
            <a:chExt cx="9018000" cy="276999"/>
          </a:xfrm>
        </p:grpSpPr>
        <p:sp>
          <p:nvSpPr>
            <p:cNvPr id="3771" name="Google Shape;3771;p2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72" name="Google Shape;3772;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73" name="Google Shape;3773;p206"/>
          <p:cNvGrpSpPr/>
          <p:nvPr/>
        </p:nvGrpSpPr>
        <p:grpSpPr>
          <a:xfrm>
            <a:off x="558924" y="1710139"/>
            <a:ext cx="8782050" cy="2183363"/>
            <a:chOff x="558924" y="1772817"/>
            <a:chExt cx="8782050" cy="2183363"/>
          </a:xfrm>
        </p:grpSpPr>
        <p:sp>
          <p:nvSpPr>
            <p:cNvPr id="3774" name="Google Shape;3774;p206"/>
            <p:cNvSpPr/>
            <p:nvPr/>
          </p:nvSpPr>
          <p:spPr>
            <a:xfrm>
              <a:off x="558924" y="1772817"/>
              <a:ext cx="8782050" cy="21833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75" name="Google Shape;3775;p206"/>
            <p:cNvPicPr preferRelativeResize="0"/>
            <p:nvPr/>
          </p:nvPicPr>
          <p:blipFill rotWithShape="1">
            <a:blip r:embed="rId3">
              <a:alphaModFix/>
            </a:blip>
            <a:srcRect b="0" l="1475" r="15890" t="0"/>
            <a:stretch/>
          </p:blipFill>
          <p:spPr>
            <a:xfrm>
              <a:off x="625150" y="1823526"/>
              <a:ext cx="8715824" cy="2109530"/>
            </a:xfrm>
            <a:prstGeom prst="rect">
              <a:avLst/>
            </a:prstGeom>
            <a:noFill/>
            <a:ln>
              <a:noFill/>
            </a:ln>
          </p:spPr>
        </p:pic>
      </p:grpSp>
      <p:sp>
        <p:nvSpPr>
          <p:cNvPr id="3776" name="Google Shape;3776;p20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205"/>
          <p:cNvSpPr/>
          <p:nvPr/>
        </p:nvSpPr>
        <p:spPr>
          <a:xfrm>
            <a:off x="558924" y="1705073"/>
            <a:ext cx="8782050" cy="3338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83" name="Google Shape;3783;p205"/>
          <p:cNvGrpSpPr/>
          <p:nvPr/>
        </p:nvGrpSpPr>
        <p:grpSpPr>
          <a:xfrm>
            <a:off x="450000" y="450000"/>
            <a:ext cx="9018000" cy="276999"/>
            <a:chOff x="450000" y="450000"/>
            <a:chExt cx="9018000" cy="276999"/>
          </a:xfrm>
        </p:grpSpPr>
        <p:sp>
          <p:nvSpPr>
            <p:cNvPr id="3784" name="Google Shape;3784;p2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785" name="Google Shape;3785;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786" name="Google Shape;3786;p205"/>
          <p:cNvGrpSpPr/>
          <p:nvPr/>
        </p:nvGrpSpPr>
        <p:grpSpPr>
          <a:xfrm>
            <a:off x="558924" y="5138530"/>
            <a:ext cx="8782050" cy="720080"/>
            <a:chOff x="557644" y="5085181"/>
            <a:chExt cx="8782050" cy="720080"/>
          </a:xfrm>
        </p:grpSpPr>
        <p:sp>
          <p:nvSpPr>
            <p:cNvPr id="3787" name="Google Shape;3787;p205"/>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788" name="Google Shape;3788;p20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789" name="Google Shape;3789;p20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29</a:t>
              </a:r>
              <a:endParaRPr b="1" sz="1300">
                <a:solidFill>
                  <a:srgbClr val="262626"/>
                </a:solidFill>
                <a:latin typeface="Arial"/>
                <a:ea typeface="Arial"/>
                <a:cs typeface="Arial"/>
                <a:sym typeface="Arial"/>
              </a:endParaRPr>
            </a:p>
          </p:txBody>
        </p:sp>
        <p:sp>
          <p:nvSpPr>
            <p:cNvPr id="3790" name="Google Shape;3790;p20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Nhìn vào nó một lần nữa, nhận thấy rằng nó đã không thay đổi. Hãy thử tùy chọn inplace=True.</a:t>
              </a:r>
              <a:endParaRPr/>
            </a:p>
          </p:txBody>
        </p:sp>
      </p:grpSp>
      <p:pic>
        <p:nvPicPr>
          <p:cNvPr id="3791" name="Google Shape;3791;p205"/>
          <p:cNvPicPr preferRelativeResize="0"/>
          <p:nvPr/>
        </p:nvPicPr>
        <p:blipFill rotWithShape="1">
          <a:blip r:embed="rId4">
            <a:alphaModFix/>
          </a:blip>
          <a:srcRect b="0" l="1475" r="14290" t="0"/>
          <a:stretch/>
        </p:blipFill>
        <p:spPr>
          <a:xfrm>
            <a:off x="634481" y="1765236"/>
            <a:ext cx="8706494" cy="3198857"/>
          </a:xfrm>
          <a:prstGeom prst="rect">
            <a:avLst/>
          </a:prstGeom>
          <a:noFill/>
          <a:ln>
            <a:noFill/>
          </a:ln>
        </p:spPr>
      </p:pic>
      <p:sp>
        <p:nvSpPr>
          <p:cNvPr id="3792" name="Google Shape;3792;p20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grpSp>
        <p:nvGrpSpPr>
          <p:cNvPr id="3798" name="Google Shape;3798;p207"/>
          <p:cNvGrpSpPr/>
          <p:nvPr/>
        </p:nvGrpSpPr>
        <p:grpSpPr>
          <a:xfrm>
            <a:off x="450000" y="450000"/>
            <a:ext cx="9018000" cy="276999"/>
            <a:chOff x="450000" y="450000"/>
            <a:chExt cx="9018000" cy="276999"/>
          </a:xfrm>
        </p:grpSpPr>
        <p:sp>
          <p:nvSpPr>
            <p:cNvPr id="3799" name="Google Shape;3799;p2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00" name="Google Shape;3800;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01" name="Google Shape;3801;p207"/>
          <p:cNvGrpSpPr/>
          <p:nvPr/>
        </p:nvGrpSpPr>
        <p:grpSpPr>
          <a:xfrm>
            <a:off x="558924" y="2564904"/>
            <a:ext cx="8782050" cy="2232247"/>
            <a:chOff x="558924" y="2708921"/>
            <a:chExt cx="8782050" cy="2232247"/>
          </a:xfrm>
        </p:grpSpPr>
        <p:sp>
          <p:nvSpPr>
            <p:cNvPr id="3802" name="Google Shape;3802;p207"/>
            <p:cNvSpPr/>
            <p:nvPr/>
          </p:nvSpPr>
          <p:spPr>
            <a:xfrm>
              <a:off x="558924" y="2708921"/>
              <a:ext cx="8782050" cy="2232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3" name="Google Shape;3803;p207"/>
            <p:cNvPicPr preferRelativeResize="0"/>
            <p:nvPr/>
          </p:nvPicPr>
          <p:blipFill rotWithShape="1">
            <a:blip r:embed="rId3">
              <a:alphaModFix/>
            </a:blip>
            <a:srcRect b="0" l="1486" r="18060" t="0"/>
            <a:stretch/>
          </p:blipFill>
          <p:spPr>
            <a:xfrm>
              <a:off x="615820" y="2789030"/>
              <a:ext cx="8619406" cy="2080130"/>
            </a:xfrm>
            <a:prstGeom prst="rect">
              <a:avLst/>
            </a:prstGeom>
            <a:noFill/>
            <a:ln>
              <a:noFill/>
            </a:ln>
          </p:spPr>
        </p:pic>
      </p:grpSp>
      <p:grpSp>
        <p:nvGrpSpPr>
          <p:cNvPr id="3804" name="Google Shape;3804;p207"/>
          <p:cNvGrpSpPr/>
          <p:nvPr/>
        </p:nvGrpSpPr>
        <p:grpSpPr>
          <a:xfrm>
            <a:off x="580388" y="1413381"/>
            <a:ext cx="8887612" cy="1102659"/>
            <a:chOff x="580388" y="1413381"/>
            <a:chExt cx="8887612" cy="1102659"/>
          </a:xfrm>
        </p:grpSpPr>
        <p:sp>
          <p:nvSpPr>
            <p:cNvPr id="3805" name="Google Shape;3805;p20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806" name="Google Shape;3806;p207"/>
            <p:cNvSpPr/>
            <p:nvPr/>
          </p:nvSpPr>
          <p:spPr>
            <a:xfrm>
              <a:off x="711201" y="1667877"/>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muốn sử dụng tùy chọn inplace=True, bạn có thể gán lại các đối tượng mới cùng tên nhưng hơi rườm rà.</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thay đổi chỉ số 'stu2’ thành 'student2’ thì như sau.</a:t>
              </a:r>
              <a:endParaRPr sz="1300">
                <a:solidFill>
                  <a:srgbClr val="262626"/>
                </a:solidFill>
                <a:latin typeface="Arial"/>
                <a:ea typeface="Arial"/>
                <a:cs typeface="Arial"/>
                <a:sym typeface="Arial"/>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grpSp>
        <p:nvGrpSpPr>
          <p:cNvPr id="3812" name="Google Shape;3812;p208"/>
          <p:cNvGrpSpPr/>
          <p:nvPr/>
        </p:nvGrpSpPr>
        <p:grpSpPr>
          <a:xfrm>
            <a:off x="450000" y="450000"/>
            <a:ext cx="9018000" cy="276999"/>
            <a:chOff x="450000" y="450000"/>
            <a:chExt cx="9018000" cy="276999"/>
          </a:xfrm>
        </p:grpSpPr>
        <p:sp>
          <p:nvSpPr>
            <p:cNvPr id="3813" name="Google Shape;3813;p2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14" name="Google Shape;3814;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15" name="Google Shape;3815;p208"/>
          <p:cNvGrpSpPr/>
          <p:nvPr/>
        </p:nvGrpSpPr>
        <p:grpSpPr>
          <a:xfrm>
            <a:off x="558924" y="2348880"/>
            <a:ext cx="8782051" cy="2200487"/>
            <a:chOff x="558924" y="2423271"/>
            <a:chExt cx="8782051" cy="2200487"/>
          </a:xfrm>
        </p:grpSpPr>
        <p:sp>
          <p:nvSpPr>
            <p:cNvPr id="3816" name="Google Shape;3816;p208"/>
            <p:cNvSpPr/>
            <p:nvPr/>
          </p:nvSpPr>
          <p:spPr>
            <a:xfrm>
              <a:off x="558924" y="2423271"/>
              <a:ext cx="8782050" cy="2200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17" name="Google Shape;3817;p208"/>
            <p:cNvPicPr preferRelativeResize="0"/>
            <p:nvPr/>
          </p:nvPicPr>
          <p:blipFill rotWithShape="1">
            <a:blip r:embed="rId3">
              <a:alphaModFix/>
            </a:blip>
            <a:srcRect b="0" l="1769" r="15952" t="0"/>
            <a:stretch/>
          </p:blipFill>
          <p:spPr>
            <a:xfrm>
              <a:off x="653143" y="2499588"/>
              <a:ext cx="8687832" cy="2042427"/>
            </a:xfrm>
            <a:prstGeom prst="rect">
              <a:avLst/>
            </a:prstGeom>
            <a:noFill/>
            <a:ln>
              <a:noFill/>
            </a:ln>
          </p:spPr>
        </p:pic>
      </p:grpSp>
      <p:grpSp>
        <p:nvGrpSpPr>
          <p:cNvPr id="3818" name="Google Shape;3818;p208"/>
          <p:cNvGrpSpPr/>
          <p:nvPr/>
        </p:nvGrpSpPr>
        <p:grpSpPr>
          <a:xfrm>
            <a:off x="580388" y="1413381"/>
            <a:ext cx="8887612" cy="902604"/>
            <a:chOff x="580388" y="1413381"/>
            <a:chExt cx="8887612" cy="902604"/>
          </a:xfrm>
        </p:grpSpPr>
        <p:sp>
          <p:nvSpPr>
            <p:cNvPr id="3819" name="Google Shape;3819;p20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Pandas &amp; Thực hành DataFrame</a:t>
              </a:r>
              <a:endParaRPr sz="1400">
                <a:solidFill>
                  <a:schemeClr val="dk1"/>
                </a:solidFill>
                <a:latin typeface="Arial"/>
                <a:ea typeface="Arial"/>
                <a:cs typeface="Arial"/>
                <a:sym typeface="Arial"/>
              </a:endParaRPr>
            </a:p>
          </p:txBody>
        </p:sp>
        <p:sp>
          <p:nvSpPr>
            <p:cNvPr id="3820" name="Google Shape;3820;p208"/>
            <p:cNvSpPr/>
            <p:nvPr/>
          </p:nvSpPr>
          <p:spPr>
            <a:xfrm>
              <a:off x="711201" y="1667877"/>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cột có thể được tạo theo cách tương tự.</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thay đổi 'student_name‘ thành 'stu_name’, có thể sử dụng hai phương pháp sau.</a:t>
              </a:r>
              <a:endParaRPr sz="1300">
                <a:solidFill>
                  <a:srgbClr val="262626"/>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21"/>
          <p:cNvGrpSpPr/>
          <p:nvPr/>
        </p:nvGrpSpPr>
        <p:grpSpPr>
          <a:xfrm>
            <a:off x="450000" y="450000"/>
            <a:ext cx="9018000" cy="276999"/>
            <a:chOff x="450000" y="450000"/>
            <a:chExt cx="9018000" cy="276999"/>
          </a:xfrm>
        </p:grpSpPr>
        <p:sp>
          <p:nvSpPr>
            <p:cNvPr id="622" name="Google Shape;622;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623" name="Google Shape;623;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24" name="Google Shape;624;p21"/>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con trỏ của giá trị “Xanh dương” đề cập đến địa chỉ của giá trị “Vàng” và con trỏ của giá trị màu vàng đề cập đến giá trị “Đỏ”, thứ tự có thể được duy trì.</a:t>
            </a:r>
            <a:endParaRPr sz="1300">
              <a:solidFill>
                <a:srgbClr val="262626"/>
              </a:solidFill>
              <a:latin typeface="Arial"/>
              <a:ea typeface="Arial"/>
              <a:cs typeface="Arial"/>
              <a:sym typeface="Arial"/>
            </a:endParaRPr>
          </a:p>
        </p:txBody>
      </p:sp>
      <p:grpSp>
        <p:nvGrpSpPr>
          <p:cNvPr id="625" name="Google Shape;625;p21"/>
          <p:cNvGrpSpPr/>
          <p:nvPr/>
        </p:nvGrpSpPr>
        <p:grpSpPr>
          <a:xfrm>
            <a:off x="3727276" y="2420888"/>
            <a:ext cx="1872208" cy="3403199"/>
            <a:chOff x="3727276" y="2223601"/>
            <a:chExt cx="1645338" cy="2990807"/>
          </a:xfrm>
        </p:grpSpPr>
        <p:sp>
          <p:nvSpPr>
            <p:cNvPr id="626" name="Google Shape;626;p21"/>
            <p:cNvSpPr/>
            <p:nvPr/>
          </p:nvSpPr>
          <p:spPr>
            <a:xfrm>
              <a:off x="4386531" y="3126125"/>
              <a:ext cx="981614" cy="114236"/>
            </a:xfrm>
            <a:prstGeom prst="rect">
              <a:avLst/>
            </a:prstGeom>
            <a:solidFill>
              <a:srgbClr val="FDF3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21"/>
            <p:cNvSpPr/>
            <p:nvPr/>
          </p:nvSpPr>
          <p:spPr>
            <a:xfrm>
              <a:off x="3727276" y="2223601"/>
              <a:ext cx="928105" cy="244668"/>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nhớ</a:t>
              </a:r>
              <a:endParaRPr sz="1400">
                <a:solidFill>
                  <a:schemeClr val="dk1"/>
                </a:solidFill>
                <a:latin typeface="Arial"/>
                <a:ea typeface="Arial"/>
                <a:cs typeface="Arial"/>
                <a:sym typeface="Arial"/>
              </a:endParaRPr>
            </a:p>
          </p:txBody>
        </p:sp>
        <p:sp>
          <p:nvSpPr>
            <p:cNvPr id="628" name="Google Shape;628;p21"/>
            <p:cNvSpPr/>
            <p:nvPr/>
          </p:nvSpPr>
          <p:spPr>
            <a:xfrm>
              <a:off x="4501740" y="2801065"/>
              <a:ext cx="744358" cy="243904"/>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Vàng </a:t>
              </a:r>
              <a:endParaRPr/>
            </a:p>
          </p:txBody>
        </p:sp>
        <p:cxnSp>
          <p:nvCxnSpPr>
            <p:cNvPr id="629" name="Google Shape;629;p21"/>
            <p:cNvCxnSpPr/>
            <p:nvPr/>
          </p:nvCxnSpPr>
          <p:spPr>
            <a:xfrm>
              <a:off x="4388610"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30" name="Google Shape;630;p21"/>
            <p:cNvCxnSpPr/>
            <p:nvPr/>
          </p:nvCxnSpPr>
          <p:spPr>
            <a:xfrm>
              <a:off x="5367841" y="2583641"/>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31" name="Google Shape;631;p21"/>
            <p:cNvCxnSpPr/>
            <p:nvPr/>
          </p:nvCxnSpPr>
          <p:spPr>
            <a:xfrm flipH="1" rot="10800000">
              <a:off x="4386844" y="3117100"/>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32" name="Google Shape;632;p21"/>
            <p:cNvCxnSpPr/>
            <p:nvPr/>
          </p:nvCxnSpPr>
          <p:spPr>
            <a:xfrm flipH="1" rot="10800000">
              <a:off x="4390763" y="2740379"/>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33" name="Google Shape;633;p21"/>
            <p:cNvCxnSpPr/>
            <p:nvPr/>
          </p:nvCxnSpPr>
          <p:spPr>
            <a:xfrm flipH="1">
              <a:off x="4388304" y="253232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4" name="Google Shape;634;p21"/>
            <p:cNvCxnSpPr/>
            <p:nvPr/>
          </p:nvCxnSpPr>
          <p:spPr>
            <a:xfrm flipH="1">
              <a:off x="4388304" y="248126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5" name="Google Shape;635;p21"/>
            <p:cNvCxnSpPr/>
            <p:nvPr/>
          </p:nvCxnSpPr>
          <p:spPr>
            <a:xfrm flipH="1">
              <a:off x="5367534" y="253504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6" name="Google Shape;636;p21"/>
            <p:cNvCxnSpPr/>
            <p:nvPr/>
          </p:nvCxnSpPr>
          <p:spPr>
            <a:xfrm flipH="1">
              <a:off x="5372000" y="24793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7" name="Google Shape;637;p21"/>
            <p:cNvCxnSpPr/>
            <p:nvPr/>
          </p:nvCxnSpPr>
          <p:spPr>
            <a:xfrm flipH="1">
              <a:off x="4880538" y="267135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8" name="Google Shape;638;p21"/>
            <p:cNvCxnSpPr/>
            <p:nvPr/>
          </p:nvCxnSpPr>
          <p:spPr>
            <a:xfrm flipH="1">
              <a:off x="4880538" y="262506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39" name="Google Shape;639;p21"/>
            <p:cNvCxnSpPr/>
            <p:nvPr/>
          </p:nvCxnSpPr>
          <p:spPr>
            <a:xfrm flipH="1">
              <a:off x="4386778" y="331250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0" name="Google Shape;640;p21"/>
            <p:cNvCxnSpPr/>
            <p:nvPr/>
          </p:nvCxnSpPr>
          <p:spPr>
            <a:xfrm flipH="1">
              <a:off x="4386778" y="337568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1" name="Google Shape;641;p21"/>
            <p:cNvCxnSpPr/>
            <p:nvPr/>
          </p:nvCxnSpPr>
          <p:spPr>
            <a:xfrm flipH="1">
              <a:off x="4880538" y="3429000"/>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2" name="Google Shape;642;p21"/>
            <p:cNvCxnSpPr/>
            <p:nvPr/>
          </p:nvCxnSpPr>
          <p:spPr>
            <a:xfrm flipH="1">
              <a:off x="4880538" y="348397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3" name="Google Shape;643;p21"/>
            <p:cNvCxnSpPr/>
            <p:nvPr/>
          </p:nvCxnSpPr>
          <p:spPr>
            <a:xfrm flipH="1">
              <a:off x="5371386" y="331176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4" name="Google Shape;644;p21"/>
            <p:cNvCxnSpPr/>
            <p:nvPr/>
          </p:nvCxnSpPr>
          <p:spPr>
            <a:xfrm flipH="1">
              <a:off x="5371386" y="337548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45" name="Google Shape;645;p21"/>
            <p:cNvCxnSpPr/>
            <p:nvPr/>
          </p:nvCxnSpPr>
          <p:spPr>
            <a:xfrm flipH="1" rot="10800000">
              <a:off x="4386778" y="3239646"/>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46" name="Google Shape;646;p21"/>
            <p:cNvSpPr txBox="1"/>
            <p:nvPr/>
          </p:nvSpPr>
          <p:spPr>
            <a:xfrm>
              <a:off x="4597447" y="3054499"/>
              <a:ext cx="632813"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sp>
          <p:nvSpPr>
            <p:cNvPr id="647" name="Google Shape;647;p21"/>
            <p:cNvSpPr/>
            <p:nvPr/>
          </p:nvSpPr>
          <p:spPr>
            <a:xfrm>
              <a:off x="4385508" y="4046493"/>
              <a:ext cx="981614" cy="114236"/>
            </a:xfrm>
            <a:prstGeom prst="rect">
              <a:avLst/>
            </a:prstGeom>
            <a:solidFill>
              <a:srgbClr val="E9ED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21"/>
            <p:cNvSpPr/>
            <p:nvPr/>
          </p:nvSpPr>
          <p:spPr>
            <a:xfrm>
              <a:off x="4500717" y="3721433"/>
              <a:ext cx="744358" cy="243904"/>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Xanh lam</a:t>
              </a:r>
              <a:endParaRPr/>
            </a:p>
          </p:txBody>
        </p:sp>
        <p:cxnSp>
          <p:nvCxnSpPr>
            <p:cNvPr id="649" name="Google Shape;649;p21"/>
            <p:cNvCxnSpPr/>
            <p:nvPr/>
          </p:nvCxnSpPr>
          <p:spPr>
            <a:xfrm>
              <a:off x="4387587"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50" name="Google Shape;650;p21"/>
            <p:cNvCxnSpPr/>
            <p:nvPr/>
          </p:nvCxnSpPr>
          <p:spPr>
            <a:xfrm>
              <a:off x="5366818" y="3504009"/>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51" name="Google Shape;651;p21"/>
            <p:cNvCxnSpPr/>
            <p:nvPr/>
          </p:nvCxnSpPr>
          <p:spPr>
            <a:xfrm flipH="1" rot="10800000">
              <a:off x="4385821" y="4037468"/>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52" name="Google Shape;652;p21"/>
            <p:cNvCxnSpPr/>
            <p:nvPr/>
          </p:nvCxnSpPr>
          <p:spPr>
            <a:xfrm flipH="1" rot="10800000">
              <a:off x="4389740" y="3660747"/>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53" name="Google Shape;653;p21"/>
            <p:cNvCxnSpPr/>
            <p:nvPr/>
          </p:nvCxnSpPr>
          <p:spPr>
            <a:xfrm flipH="1" rot="10800000">
              <a:off x="4385755" y="4160014"/>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54" name="Google Shape;654;p21"/>
            <p:cNvSpPr txBox="1"/>
            <p:nvPr/>
          </p:nvSpPr>
          <p:spPr>
            <a:xfrm>
              <a:off x="4596424" y="3974867"/>
              <a:ext cx="632813"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sp>
          <p:nvSpPr>
            <p:cNvPr id="655" name="Google Shape;655;p21"/>
            <p:cNvSpPr/>
            <p:nvPr/>
          </p:nvSpPr>
          <p:spPr>
            <a:xfrm>
              <a:off x="4385508" y="4925829"/>
              <a:ext cx="981614" cy="114236"/>
            </a:xfrm>
            <a:prstGeom prst="rect">
              <a:avLst/>
            </a:prstGeom>
            <a:solidFill>
              <a:srgbClr val="F6E6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 name="Google Shape;656;p21"/>
            <p:cNvSpPr/>
            <p:nvPr/>
          </p:nvSpPr>
          <p:spPr>
            <a:xfrm>
              <a:off x="4500717" y="4600769"/>
              <a:ext cx="744358" cy="243904"/>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cxnSp>
          <p:nvCxnSpPr>
            <p:cNvPr id="657" name="Google Shape;657;p21"/>
            <p:cNvCxnSpPr/>
            <p:nvPr/>
          </p:nvCxnSpPr>
          <p:spPr>
            <a:xfrm>
              <a:off x="4387587"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58" name="Google Shape;658;p21"/>
            <p:cNvCxnSpPr/>
            <p:nvPr/>
          </p:nvCxnSpPr>
          <p:spPr>
            <a:xfrm>
              <a:off x="5366818" y="4383345"/>
              <a:ext cx="0" cy="701343"/>
            </a:xfrm>
            <a:prstGeom prst="straightConnector1">
              <a:avLst/>
            </a:prstGeom>
            <a:noFill/>
            <a:ln cap="flat" cmpd="sng" w="19050">
              <a:solidFill>
                <a:srgbClr val="AAAAAA"/>
              </a:solidFill>
              <a:prstDash val="solid"/>
              <a:miter lim="800000"/>
              <a:headEnd len="sm" w="sm" type="none"/>
              <a:tailEnd len="sm" w="sm" type="none"/>
            </a:ln>
          </p:spPr>
        </p:cxnSp>
        <p:cxnSp>
          <p:nvCxnSpPr>
            <p:cNvPr id="659" name="Google Shape;659;p21"/>
            <p:cNvCxnSpPr/>
            <p:nvPr/>
          </p:nvCxnSpPr>
          <p:spPr>
            <a:xfrm flipH="1" rot="10800000">
              <a:off x="4385821" y="4916804"/>
              <a:ext cx="979462" cy="1"/>
            </a:xfrm>
            <a:prstGeom prst="straightConnector1">
              <a:avLst/>
            </a:prstGeom>
            <a:noFill/>
            <a:ln cap="flat" cmpd="sng" w="19050">
              <a:solidFill>
                <a:srgbClr val="AAAAAA"/>
              </a:solidFill>
              <a:prstDash val="solid"/>
              <a:miter lim="800000"/>
              <a:headEnd len="sm" w="sm" type="none"/>
              <a:tailEnd len="sm" w="sm" type="none"/>
            </a:ln>
          </p:spPr>
        </p:cxnSp>
        <p:cxnSp>
          <p:nvCxnSpPr>
            <p:cNvPr id="660" name="Google Shape;660;p21"/>
            <p:cNvCxnSpPr/>
            <p:nvPr/>
          </p:nvCxnSpPr>
          <p:spPr>
            <a:xfrm flipH="1" rot="10800000">
              <a:off x="4389740" y="4540083"/>
              <a:ext cx="975543" cy="1"/>
            </a:xfrm>
            <a:prstGeom prst="straightConnector1">
              <a:avLst/>
            </a:prstGeom>
            <a:noFill/>
            <a:ln cap="flat" cmpd="sng" w="19050">
              <a:solidFill>
                <a:srgbClr val="AAAAAA"/>
              </a:solidFill>
              <a:prstDash val="solid"/>
              <a:miter lim="800000"/>
              <a:headEnd len="sm" w="sm" type="none"/>
              <a:tailEnd len="sm" w="sm" type="none"/>
            </a:ln>
          </p:spPr>
        </p:cxnSp>
        <p:cxnSp>
          <p:nvCxnSpPr>
            <p:cNvPr id="661" name="Google Shape;661;p21"/>
            <p:cNvCxnSpPr/>
            <p:nvPr/>
          </p:nvCxnSpPr>
          <p:spPr>
            <a:xfrm flipH="1" rot="10800000">
              <a:off x="4385755" y="5039350"/>
              <a:ext cx="979462" cy="1"/>
            </a:xfrm>
            <a:prstGeom prst="straightConnector1">
              <a:avLst/>
            </a:prstGeom>
            <a:noFill/>
            <a:ln cap="flat" cmpd="sng" w="19050">
              <a:solidFill>
                <a:srgbClr val="AAAAAA"/>
              </a:solidFill>
              <a:prstDash val="solid"/>
              <a:miter lim="800000"/>
              <a:headEnd len="sm" w="sm" type="none"/>
              <a:tailEnd len="sm" w="sm" type="none"/>
            </a:ln>
          </p:spPr>
        </p:cxnSp>
        <p:sp>
          <p:nvSpPr>
            <p:cNvPr id="662" name="Google Shape;662;p21"/>
            <p:cNvSpPr txBox="1"/>
            <p:nvPr/>
          </p:nvSpPr>
          <p:spPr>
            <a:xfrm>
              <a:off x="4596424" y="4854203"/>
              <a:ext cx="632813" cy="2569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Con trỏ</a:t>
              </a:r>
              <a:endParaRPr sz="1300">
                <a:solidFill>
                  <a:srgbClr val="262626"/>
                </a:solidFill>
                <a:latin typeface="Arial"/>
                <a:ea typeface="Arial"/>
                <a:cs typeface="Arial"/>
                <a:sym typeface="Arial"/>
              </a:endParaRPr>
            </a:p>
          </p:txBody>
        </p:sp>
        <p:cxnSp>
          <p:nvCxnSpPr>
            <p:cNvPr id="663" name="Google Shape;663;p21"/>
            <p:cNvCxnSpPr/>
            <p:nvPr/>
          </p:nvCxnSpPr>
          <p:spPr>
            <a:xfrm flipH="1">
              <a:off x="4385508" y="4235277"/>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4" name="Google Shape;664;p21"/>
            <p:cNvCxnSpPr/>
            <p:nvPr/>
          </p:nvCxnSpPr>
          <p:spPr>
            <a:xfrm flipH="1">
              <a:off x="4385508" y="4298463"/>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5" name="Google Shape;665;p21"/>
            <p:cNvCxnSpPr/>
            <p:nvPr/>
          </p:nvCxnSpPr>
          <p:spPr>
            <a:xfrm flipH="1">
              <a:off x="4879268" y="436701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6" name="Google Shape;666;p21"/>
            <p:cNvCxnSpPr/>
            <p:nvPr/>
          </p:nvCxnSpPr>
          <p:spPr>
            <a:xfrm flipH="1">
              <a:off x="4879268" y="442198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7" name="Google Shape;667;p21"/>
            <p:cNvCxnSpPr/>
            <p:nvPr/>
          </p:nvCxnSpPr>
          <p:spPr>
            <a:xfrm flipH="1">
              <a:off x="5370116" y="4234539"/>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8" name="Google Shape;668;p21"/>
            <p:cNvCxnSpPr/>
            <p:nvPr/>
          </p:nvCxnSpPr>
          <p:spPr>
            <a:xfrm flipH="1">
              <a:off x="5370116" y="429826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69" name="Google Shape;669;p21"/>
            <p:cNvCxnSpPr/>
            <p:nvPr/>
          </p:nvCxnSpPr>
          <p:spPr>
            <a:xfrm flipH="1">
              <a:off x="4385689" y="5120856"/>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0" name="Google Shape;670;p21"/>
            <p:cNvCxnSpPr/>
            <p:nvPr/>
          </p:nvCxnSpPr>
          <p:spPr>
            <a:xfrm flipH="1">
              <a:off x="4385689" y="5184042"/>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1" name="Google Shape;671;p21"/>
            <p:cNvCxnSpPr/>
            <p:nvPr/>
          </p:nvCxnSpPr>
          <p:spPr>
            <a:xfrm flipH="1">
              <a:off x="4879449" y="5105504"/>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2" name="Google Shape;672;p21"/>
            <p:cNvCxnSpPr/>
            <p:nvPr/>
          </p:nvCxnSpPr>
          <p:spPr>
            <a:xfrm flipH="1">
              <a:off x="4879449" y="5160475"/>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3" name="Google Shape;673;p21"/>
            <p:cNvCxnSpPr/>
            <p:nvPr/>
          </p:nvCxnSpPr>
          <p:spPr>
            <a:xfrm flipH="1">
              <a:off x="5370297" y="5120118"/>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4" name="Google Shape;674;p21"/>
            <p:cNvCxnSpPr/>
            <p:nvPr/>
          </p:nvCxnSpPr>
          <p:spPr>
            <a:xfrm flipH="1">
              <a:off x="5370297" y="5183841"/>
              <a:ext cx="614" cy="30366"/>
            </a:xfrm>
            <a:prstGeom prst="straightConnector1">
              <a:avLst/>
            </a:prstGeom>
            <a:noFill/>
            <a:ln cap="flat" cmpd="sng" w="19050">
              <a:solidFill>
                <a:srgbClr val="AAAAAA"/>
              </a:solidFill>
              <a:prstDash val="solid"/>
              <a:miter lim="800000"/>
              <a:headEnd len="sm" w="sm" type="none"/>
              <a:tailEnd len="sm" w="sm" type="none"/>
            </a:ln>
          </p:spPr>
        </p:cxnSp>
        <p:cxnSp>
          <p:nvCxnSpPr>
            <p:cNvPr id="675" name="Google Shape;675;p21"/>
            <p:cNvCxnSpPr>
              <a:stCxn id="626" idx="3"/>
              <a:endCxn id="656" idx="3"/>
            </p:cNvCxnSpPr>
            <p:nvPr/>
          </p:nvCxnSpPr>
          <p:spPr>
            <a:xfrm flipH="1">
              <a:off x="5245145" y="3183243"/>
              <a:ext cx="123000" cy="1539600"/>
            </a:xfrm>
            <a:prstGeom prst="bentConnector3">
              <a:avLst>
                <a:gd fmla="val -1675" name="adj1"/>
              </a:avLst>
            </a:prstGeom>
            <a:noFill/>
            <a:ln cap="flat" cmpd="sng" w="12700">
              <a:solidFill>
                <a:schemeClr val="dk1"/>
              </a:solidFill>
              <a:prstDash val="solid"/>
              <a:miter lim="800000"/>
              <a:headEnd len="med" w="med" type="oval"/>
              <a:tailEnd len="med" w="med" type="triangle"/>
            </a:ln>
          </p:spPr>
        </p:cxnSp>
        <p:cxnSp>
          <p:nvCxnSpPr>
            <p:cNvPr id="676" name="Google Shape;676;p21"/>
            <p:cNvCxnSpPr/>
            <p:nvPr/>
          </p:nvCxnSpPr>
          <p:spPr>
            <a:xfrm flipH="1" rot="10800000">
              <a:off x="4385452" y="2913879"/>
              <a:ext cx="116232" cy="1180594"/>
            </a:xfrm>
            <a:prstGeom prst="bentConnector3">
              <a:avLst>
                <a:gd fmla="val -241461" name="adj1"/>
              </a:avLst>
            </a:prstGeom>
            <a:noFill/>
            <a:ln cap="flat" cmpd="sng" w="12700">
              <a:solidFill>
                <a:schemeClr val="dk1"/>
              </a:solidFill>
              <a:prstDash val="solid"/>
              <a:miter lim="800000"/>
              <a:headEnd len="med" w="med" type="oval"/>
              <a:tailEnd len="med" w="med" type="triangle"/>
            </a:ln>
          </p:spPr>
        </p:cxnSp>
      </p:grpSp>
      <p:sp>
        <p:nvSpPr>
          <p:cNvPr id="677" name="Google Shape;677;p2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và truy cập dữ liệu từ danh sách (3/4)</a:t>
            </a:r>
            <a:endParaRPr sz="1400">
              <a:solidFill>
                <a:schemeClr val="dk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grpSp>
        <p:nvGrpSpPr>
          <p:cNvPr id="3826" name="Google Shape;3826;p209"/>
          <p:cNvGrpSpPr/>
          <p:nvPr/>
        </p:nvGrpSpPr>
        <p:grpSpPr>
          <a:xfrm>
            <a:off x="450000" y="450000"/>
            <a:ext cx="9018000" cy="276999"/>
            <a:chOff x="450000" y="450000"/>
            <a:chExt cx="9018000" cy="276999"/>
          </a:xfrm>
        </p:grpSpPr>
        <p:sp>
          <p:nvSpPr>
            <p:cNvPr id="3827" name="Google Shape;3827;p2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28" name="Google Shape;3828;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29" name="Google Shape;3829;p209"/>
          <p:cNvGrpSpPr/>
          <p:nvPr/>
        </p:nvGrpSpPr>
        <p:grpSpPr>
          <a:xfrm>
            <a:off x="558924" y="3045965"/>
            <a:ext cx="8782050" cy="2615283"/>
            <a:chOff x="558924" y="3140968"/>
            <a:chExt cx="8782050" cy="2615283"/>
          </a:xfrm>
        </p:grpSpPr>
        <p:sp>
          <p:nvSpPr>
            <p:cNvPr id="3830" name="Google Shape;3830;p209"/>
            <p:cNvSpPr/>
            <p:nvPr/>
          </p:nvSpPr>
          <p:spPr>
            <a:xfrm>
              <a:off x="558924" y="3140968"/>
              <a:ext cx="8782050" cy="18121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31" name="Google Shape;3831;p209"/>
            <p:cNvGrpSpPr/>
            <p:nvPr/>
          </p:nvGrpSpPr>
          <p:grpSpPr>
            <a:xfrm>
              <a:off x="558924" y="5036171"/>
              <a:ext cx="8782050" cy="720080"/>
              <a:chOff x="557644" y="5085181"/>
              <a:chExt cx="8782050" cy="720080"/>
            </a:xfrm>
          </p:grpSpPr>
          <p:sp>
            <p:nvSpPr>
              <p:cNvPr id="3832" name="Google Shape;3832;p209"/>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833" name="Google Shape;3833;p20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834" name="Google Shape;3834;p20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36</a:t>
                </a:r>
                <a:endParaRPr b="1" sz="1300">
                  <a:solidFill>
                    <a:srgbClr val="262626"/>
                  </a:solidFill>
                  <a:latin typeface="Arial"/>
                  <a:ea typeface="Arial"/>
                  <a:cs typeface="Arial"/>
                  <a:sym typeface="Arial"/>
                </a:endParaRPr>
              </a:p>
            </p:txBody>
          </p:sp>
          <p:sp>
            <p:nvSpPr>
              <p:cNvPr id="3835" name="Google Shape;3835;p20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DataFrame bằng hàm DataFrame(). Lưu vào biến df.</a:t>
                </a:r>
                <a:endParaRPr sz="1300">
                  <a:solidFill>
                    <a:srgbClr val="262626"/>
                  </a:solidFill>
                  <a:latin typeface="Arial"/>
                  <a:ea typeface="Arial"/>
                  <a:cs typeface="Arial"/>
                  <a:sym typeface="Arial"/>
                </a:endParaRPr>
              </a:p>
            </p:txBody>
          </p:sp>
        </p:grpSp>
        <p:pic>
          <p:nvPicPr>
            <p:cNvPr id="3836" name="Google Shape;3836;p209"/>
            <p:cNvPicPr preferRelativeResize="0"/>
            <p:nvPr/>
          </p:nvPicPr>
          <p:blipFill rotWithShape="1">
            <a:blip r:embed="rId4">
              <a:alphaModFix/>
            </a:blip>
            <a:srcRect b="0" l="1581" r="20090" t="851"/>
            <a:stretch/>
          </p:blipFill>
          <p:spPr>
            <a:xfrm>
              <a:off x="625151" y="3207793"/>
              <a:ext cx="8715823" cy="1715257"/>
            </a:xfrm>
            <a:prstGeom prst="rect">
              <a:avLst/>
            </a:prstGeom>
            <a:noFill/>
            <a:ln>
              <a:noFill/>
            </a:ln>
          </p:spPr>
        </p:pic>
      </p:grpSp>
      <p:grpSp>
        <p:nvGrpSpPr>
          <p:cNvPr id="3837" name="Google Shape;3837;p209"/>
          <p:cNvGrpSpPr/>
          <p:nvPr/>
        </p:nvGrpSpPr>
        <p:grpSpPr>
          <a:xfrm>
            <a:off x="580388" y="1413381"/>
            <a:ext cx="8887612" cy="1605360"/>
            <a:chOff x="580388" y="1413381"/>
            <a:chExt cx="8887612" cy="1605360"/>
          </a:xfrm>
        </p:grpSpPr>
        <p:sp>
          <p:nvSpPr>
            <p:cNvPr id="3838" name="Google Shape;3838;p20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839" name="Google Shape;3839;p209"/>
            <p:cNvSpPr/>
            <p:nvPr/>
          </p:nvSpPr>
          <p:spPr>
            <a:xfrm>
              <a:off x="711201" y="1667877"/>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xóa một hàng hoặc cột của DataFrame, hãy sử dụng phương thức drop(). Khi xóa một hàng, hãy nhập Axis=0 làm tùy chọn trục hoặc hoàn toàn không nhập gì cả. Mặt khác, nếu Axis=1 được nhập dưới dạng tùy chọn trục, cột sẽ bị xóa. Nếu bạn muốn xóa nhiều hàng hoặc nhiều cột cùng lúc, hãy nhập chúng dưới dạng danh sách.</a:t>
              </a:r>
              <a:endParaRPr sz="1300">
                <a:solidFill>
                  <a:srgbClr val="262626"/>
                </a:solidFill>
                <a:latin typeface="Arial"/>
                <a:ea typeface="Arial"/>
                <a:cs typeface="Arial"/>
                <a:sym typeface="Arial"/>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Xóa hàng: DataFrame Object.drop(chỉ mục hàng hoặc danh sách, trục=0)</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Xóa cột: DataFrame Object.drop(tên cột hoặc danh sách, axis=1)</a:t>
              </a:r>
              <a:endParaRPr/>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grpSp>
        <p:nvGrpSpPr>
          <p:cNvPr id="3845" name="Google Shape;3845;p210"/>
          <p:cNvGrpSpPr/>
          <p:nvPr/>
        </p:nvGrpSpPr>
        <p:grpSpPr>
          <a:xfrm>
            <a:off x="450000" y="450000"/>
            <a:ext cx="9018000" cy="276999"/>
            <a:chOff x="450000" y="450000"/>
            <a:chExt cx="9018000" cy="276999"/>
          </a:xfrm>
        </p:grpSpPr>
        <p:sp>
          <p:nvSpPr>
            <p:cNvPr id="3846" name="Google Shape;3846;p2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47" name="Google Shape;3847;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3848" name="Google Shape;3848;p210"/>
          <p:cNvSpPr/>
          <p:nvPr/>
        </p:nvSpPr>
        <p:spPr>
          <a:xfrm>
            <a:off x="711201" y="4750497"/>
            <a:ext cx="863282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Luôn có thói quen sao y bản chính trước khi xóa hàng. Điều này là do nếu dữ liệu bị xóa không chính xác khi kiểm tra với dữ liệu trước khi xóa, dữ liệu đó cần được đưa trở lại từ bản gốc. Đây là cách duy nhất để tiết kiệm thời gian nếu lượng dữ liệu lớn.</a:t>
            </a:r>
            <a:endParaRPr sz="1300">
              <a:solidFill>
                <a:srgbClr val="262626"/>
              </a:solidFill>
              <a:latin typeface="Arial"/>
              <a:ea typeface="Arial"/>
              <a:cs typeface="Arial"/>
              <a:sym typeface="Arial"/>
            </a:endParaRPr>
          </a:p>
        </p:txBody>
      </p:sp>
      <p:grpSp>
        <p:nvGrpSpPr>
          <p:cNvPr id="3849" name="Google Shape;3849;p210"/>
          <p:cNvGrpSpPr/>
          <p:nvPr/>
        </p:nvGrpSpPr>
        <p:grpSpPr>
          <a:xfrm>
            <a:off x="558924" y="2064702"/>
            <a:ext cx="8782050" cy="2588434"/>
            <a:chOff x="558924" y="2132856"/>
            <a:chExt cx="8782050" cy="2588434"/>
          </a:xfrm>
        </p:grpSpPr>
        <p:sp>
          <p:nvSpPr>
            <p:cNvPr id="3850" name="Google Shape;3850;p210"/>
            <p:cNvSpPr/>
            <p:nvPr/>
          </p:nvSpPr>
          <p:spPr>
            <a:xfrm>
              <a:off x="558924" y="2132856"/>
              <a:ext cx="8782050" cy="25884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51" name="Google Shape;3851;p210"/>
            <p:cNvPicPr preferRelativeResize="0"/>
            <p:nvPr/>
          </p:nvPicPr>
          <p:blipFill rotWithShape="1">
            <a:blip r:embed="rId3">
              <a:alphaModFix/>
            </a:blip>
            <a:srcRect b="0" l="1674" r="18803" t="0"/>
            <a:stretch/>
          </p:blipFill>
          <p:spPr>
            <a:xfrm>
              <a:off x="643813" y="2180276"/>
              <a:ext cx="8697161" cy="2530608"/>
            </a:xfrm>
            <a:prstGeom prst="rect">
              <a:avLst/>
            </a:prstGeom>
            <a:noFill/>
            <a:ln>
              <a:noFill/>
            </a:ln>
          </p:spPr>
        </p:pic>
      </p:grpSp>
      <p:grpSp>
        <p:nvGrpSpPr>
          <p:cNvPr id="3852" name="Google Shape;3852;p210"/>
          <p:cNvGrpSpPr/>
          <p:nvPr/>
        </p:nvGrpSpPr>
        <p:grpSpPr>
          <a:xfrm>
            <a:off x="580388" y="1413381"/>
            <a:ext cx="8887612" cy="599957"/>
            <a:chOff x="580388" y="1413381"/>
            <a:chExt cx="8887612" cy="599957"/>
          </a:xfrm>
        </p:grpSpPr>
        <p:sp>
          <p:nvSpPr>
            <p:cNvPr id="3853" name="Google Shape;3853;p21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854" name="Google Shape;3854;p21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một DataFrame với một chỉ mục như sau.</a:t>
              </a:r>
              <a:endParaRPr sz="1300">
                <a:solidFill>
                  <a:srgbClr val="262626"/>
                </a:solidFill>
                <a:latin typeface="Arial"/>
                <a:ea typeface="Arial"/>
                <a:cs typeface="Arial"/>
                <a:sym typeface="Arial"/>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grpSp>
        <p:nvGrpSpPr>
          <p:cNvPr id="3860" name="Google Shape;3860;p211"/>
          <p:cNvGrpSpPr/>
          <p:nvPr/>
        </p:nvGrpSpPr>
        <p:grpSpPr>
          <a:xfrm>
            <a:off x="450000" y="450000"/>
            <a:ext cx="9018000" cy="276999"/>
            <a:chOff x="450000" y="450000"/>
            <a:chExt cx="9018000" cy="276999"/>
          </a:xfrm>
        </p:grpSpPr>
        <p:sp>
          <p:nvSpPr>
            <p:cNvPr id="3861" name="Google Shape;3861;p2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62" name="Google Shape;3862;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63" name="Google Shape;3863;p211"/>
          <p:cNvGrpSpPr/>
          <p:nvPr/>
        </p:nvGrpSpPr>
        <p:grpSpPr>
          <a:xfrm>
            <a:off x="558924" y="1738537"/>
            <a:ext cx="8782050" cy="970383"/>
            <a:chOff x="558924" y="1772817"/>
            <a:chExt cx="8782050" cy="970383"/>
          </a:xfrm>
        </p:grpSpPr>
        <p:sp>
          <p:nvSpPr>
            <p:cNvPr id="3864" name="Google Shape;3864;p211"/>
            <p:cNvSpPr/>
            <p:nvPr/>
          </p:nvSpPr>
          <p:spPr>
            <a:xfrm>
              <a:off x="558924" y="1772817"/>
              <a:ext cx="8782050" cy="9703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65" name="Google Shape;3865;p211"/>
            <p:cNvPicPr preferRelativeResize="0"/>
            <p:nvPr/>
          </p:nvPicPr>
          <p:blipFill rotWithShape="1">
            <a:blip r:embed="rId3">
              <a:alphaModFix/>
            </a:blip>
            <a:srcRect b="59169" l="1909" r="15895" t="0"/>
            <a:stretch/>
          </p:blipFill>
          <p:spPr>
            <a:xfrm>
              <a:off x="643813" y="1842186"/>
              <a:ext cx="8697161" cy="794725"/>
            </a:xfrm>
            <a:prstGeom prst="rect">
              <a:avLst/>
            </a:prstGeom>
            <a:noFill/>
            <a:ln>
              <a:noFill/>
            </a:ln>
          </p:spPr>
        </p:pic>
      </p:grpSp>
      <p:sp>
        <p:nvSpPr>
          <p:cNvPr id="3866" name="Google Shape;3866;p21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grpSp>
        <p:nvGrpSpPr>
          <p:cNvPr id="3872" name="Google Shape;3872;p212"/>
          <p:cNvGrpSpPr/>
          <p:nvPr/>
        </p:nvGrpSpPr>
        <p:grpSpPr>
          <a:xfrm>
            <a:off x="450000" y="450000"/>
            <a:ext cx="9018000" cy="276999"/>
            <a:chOff x="450000" y="450000"/>
            <a:chExt cx="9018000" cy="276999"/>
          </a:xfrm>
        </p:grpSpPr>
        <p:sp>
          <p:nvSpPr>
            <p:cNvPr id="3873" name="Google Shape;3873;p2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74" name="Google Shape;3874;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75" name="Google Shape;3875;p212"/>
          <p:cNvGrpSpPr/>
          <p:nvPr/>
        </p:nvGrpSpPr>
        <p:grpSpPr>
          <a:xfrm>
            <a:off x="558924" y="5498570"/>
            <a:ext cx="8782050" cy="720080"/>
            <a:chOff x="557644" y="5085181"/>
            <a:chExt cx="8782050" cy="720080"/>
          </a:xfrm>
        </p:grpSpPr>
        <p:sp>
          <p:nvSpPr>
            <p:cNvPr id="3876" name="Google Shape;3876;p212"/>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877" name="Google Shape;3877;p21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878" name="Google Shape;3878;p21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43</a:t>
              </a:r>
              <a:endParaRPr b="1" sz="1300">
                <a:solidFill>
                  <a:srgbClr val="262626"/>
                </a:solidFill>
                <a:latin typeface="Arial"/>
                <a:ea typeface="Arial"/>
                <a:cs typeface="Arial"/>
                <a:sym typeface="Arial"/>
              </a:endParaRPr>
            </a:p>
          </p:txBody>
        </p:sp>
        <p:sp>
          <p:nvSpPr>
            <p:cNvPr id="3879" name="Google Shape;3879;p21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Bản gốc vẫn còn.</a:t>
              </a:r>
              <a:endParaRPr/>
            </a:p>
          </p:txBody>
        </p:sp>
      </p:grpSp>
      <p:grpSp>
        <p:nvGrpSpPr>
          <p:cNvPr id="3880" name="Google Shape;3880;p212"/>
          <p:cNvGrpSpPr/>
          <p:nvPr/>
        </p:nvGrpSpPr>
        <p:grpSpPr>
          <a:xfrm>
            <a:off x="558924" y="1719470"/>
            <a:ext cx="8782050" cy="3672407"/>
            <a:chOff x="558924" y="1772816"/>
            <a:chExt cx="8782050" cy="3672407"/>
          </a:xfrm>
        </p:grpSpPr>
        <p:sp>
          <p:nvSpPr>
            <p:cNvPr id="3881" name="Google Shape;3881;p212"/>
            <p:cNvSpPr/>
            <p:nvPr/>
          </p:nvSpPr>
          <p:spPr>
            <a:xfrm>
              <a:off x="558924" y="1772816"/>
              <a:ext cx="8782050" cy="36724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82" name="Google Shape;3882;p212"/>
            <p:cNvPicPr preferRelativeResize="0"/>
            <p:nvPr/>
          </p:nvPicPr>
          <p:blipFill rotWithShape="1">
            <a:blip r:embed="rId4">
              <a:alphaModFix/>
            </a:blip>
            <a:srcRect b="0" l="1664" r="14290" t="0"/>
            <a:stretch/>
          </p:blipFill>
          <p:spPr>
            <a:xfrm>
              <a:off x="653143" y="1827760"/>
              <a:ext cx="8687831" cy="3576352"/>
            </a:xfrm>
            <a:prstGeom prst="rect">
              <a:avLst/>
            </a:prstGeom>
            <a:noFill/>
            <a:ln>
              <a:noFill/>
            </a:ln>
          </p:spPr>
        </p:pic>
        <p:sp>
          <p:nvSpPr>
            <p:cNvPr id="3883" name="Google Shape;3883;p212"/>
            <p:cNvSpPr/>
            <p:nvPr/>
          </p:nvSpPr>
          <p:spPr>
            <a:xfrm>
              <a:off x="1596448" y="3579708"/>
              <a:ext cx="1939854" cy="23651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84" name="Google Shape;3884;p21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9" name="Shape 3889"/>
        <p:cNvGrpSpPr/>
        <p:nvPr/>
      </p:nvGrpSpPr>
      <p:grpSpPr>
        <a:xfrm>
          <a:off x="0" y="0"/>
          <a:ext cx="0" cy="0"/>
          <a:chOff x="0" y="0"/>
          <a:chExt cx="0" cy="0"/>
        </a:xfrm>
      </p:grpSpPr>
      <p:grpSp>
        <p:nvGrpSpPr>
          <p:cNvPr id="3890" name="Google Shape;3890;p213"/>
          <p:cNvGrpSpPr/>
          <p:nvPr/>
        </p:nvGrpSpPr>
        <p:grpSpPr>
          <a:xfrm>
            <a:off x="450000" y="450000"/>
            <a:ext cx="9018000" cy="276999"/>
            <a:chOff x="450000" y="450000"/>
            <a:chExt cx="9018000" cy="276999"/>
          </a:xfrm>
        </p:grpSpPr>
        <p:sp>
          <p:nvSpPr>
            <p:cNvPr id="3891" name="Google Shape;3891;p2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892" name="Google Shape;3892;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893" name="Google Shape;3893;p213"/>
          <p:cNvGrpSpPr/>
          <p:nvPr/>
        </p:nvGrpSpPr>
        <p:grpSpPr>
          <a:xfrm>
            <a:off x="558924" y="1719065"/>
            <a:ext cx="8782050" cy="2285999"/>
            <a:chOff x="558924" y="1772817"/>
            <a:chExt cx="8782050" cy="2285999"/>
          </a:xfrm>
        </p:grpSpPr>
        <p:sp>
          <p:nvSpPr>
            <p:cNvPr id="3894" name="Google Shape;3894;p213"/>
            <p:cNvSpPr/>
            <p:nvPr/>
          </p:nvSpPr>
          <p:spPr>
            <a:xfrm>
              <a:off x="558924" y="1772817"/>
              <a:ext cx="8782050" cy="2285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95" name="Google Shape;3895;p213"/>
            <p:cNvGrpSpPr/>
            <p:nvPr/>
          </p:nvGrpSpPr>
          <p:grpSpPr>
            <a:xfrm>
              <a:off x="625151" y="1819263"/>
              <a:ext cx="8715823" cy="2160239"/>
              <a:chOff x="839755" y="3816016"/>
              <a:chExt cx="7144853" cy="1770870"/>
            </a:xfrm>
          </p:grpSpPr>
          <p:pic>
            <p:nvPicPr>
              <p:cNvPr id="3896" name="Google Shape;3896;p213"/>
              <p:cNvPicPr preferRelativeResize="0"/>
              <p:nvPr/>
            </p:nvPicPr>
            <p:blipFill rotWithShape="1">
              <a:blip r:embed="rId3">
                <a:alphaModFix/>
              </a:blip>
              <a:srcRect b="75789" l="1478" r="15718" t="0"/>
              <a:stretch/>
            </p:blipFill>
            <p:spPr>
              <a:xfrm>
                <a:off x="839755" y="3816016"/>
                <a:ext cx="7144853" cy="648071"/>
              </a:xfrm>
              <a:prstGeom prst="rect">
                <a:avLst/>
              </a:prstGeom>
              <a:noFill/>
              <a:ln>
                <a:noFill/>
              </a:ln>
            </p:spPr>
          </p:pic>
          <p:pic>
            <p:nvPicPr>
              <p:cNvPr id="3897" name="Google Shape;3897;p213"/>
              <p:cNvPicPr preferRelativeResize="0"/>
              <p:nvPr/>
            </p:nvPicPr>
            <p:blipFill rotWithShape="1">
              <a:blip r:embed="rId3">
                <a:alphaModFix/>
              </a:blip>
              <a:srcRect b="0" l="1478" r="15718" t="60434"/>
              <a:stretch/>
            </p:blipFill>
            <p:spPr>
              <a:xfrm>
                <a:off x="839755" y="4527782"/>
                <a:ext cx="7144853" cy="1059104"/>
              </a:xfrm>
              <a:prstGeom prst="rect">
                <a:avLst/>
              </a:prstGeom>
              <a:noFill/>
              <a:ln>
                <a:noFill/>
              </a:ln>
            </p:spPr>
          </p:pic>
        </p:grpSp>
      </p:grpSp>
      <p:sp>
        <p:nvSpPr>
          <p:cNvPr id="3898" name="Google Shape;3898;p21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grpSp>
        <p:nvGrpSpPr>
          <p:cNvPr id="3904" name="Google Shape;3904;p214"/>
          <p:cNvGrpSpPr/>
          <p:nvPr/>
        </p:nvGrpSpPr>
        <p:grpSpPr>
          <a:xfrm>
            <a:off x="450000" y="450000"/>
            <a:ext cx="9018000" cy="276999"/>
            <a:chOff x="450000" y="450000"/>
            <a:chExt cx="9018000" cy="276999"/>
          </a:xfrm>
        </p:grpSpPr>
        <p:sp>
          <p:nvSpPr>
            <p:cNvPr id="3905" name="Google Shape;3905;p2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06" name="Google Shape;3906;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07" name="Google Shape;3907;p214"/>
          <p:cNvGrpSpPr/>
          <p:nvPr/>
        </p:nvGrpSpPr>
        <p:grpSpPr>
          <a:xfrm>
            <a:off x="558924" y="4736998"/>
            <a:ext cx="8782050" cy="720080"/>
            <a:chOff x="557644" y="5085181"/>
            <a:chExt cx="8782050" cy="720080"/>
          </a:xfrm>
        </p:grpSpPr>
        <p:sp>
          <p:nvSpPr>
            <p:cNvPr id="3908" name="Google Shape;3908;p214"/>
            <p:cNvSpPr/>
            <p:nvPr/>
          </p:nvSpPr>
          <p:spPr>
            <a:xfrm>
              <a:off x="557644" y="5085181"/>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09" name="Google Shape;3909;p21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910" name="Google Shape;3910;p21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49</a:t>
              </a:r>
              <a:endParaRPr b="1" sz="1300">
                <a:solidFill>
                  <a:srgbClr val="262626"/>
                </a:solidFill>
                <a:latin typeface="Arial"/>
                <a:ea typeface="Arial"/>
                <a:cs typeface="Arial"/>
                <a:sym typeface="Arial"/>
              </a:endParaRPr>
            </a:p>
          </p:txBody>
        </p:sp>
        <p:sp>
          <p:nvSpPr>
            <p:cNvPr id="3911" name="Google Shape;3911;p21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Sao chép DataFrame df và lưu trữ nó trong biến df4. Xóa một cột của df4.</a:t>
              </a:r>
              <a:endParaRPr sz="1300">
                <a:solidFill>
                  <a:srgbClr val="262626"/>
                </a:solidFill>
                <a:latin typeface="Arial"/>
                <a:ea typeface="Arial"/>
                <a:cs typeface="Arial"/>
                <a:sym typeface="Arial"/>
              </a:endParaRPr>
            </a:p>
          </p:txBody>
        </p:sp>
      </p:grpSp>
      <p:grpSp>
        <p:nvGrpSpPr>
          <p:cNvPr id="3912" name="Google Shape;3912;p214"/>
          <p:cNvGrpSpPr/>
          <p:nvPr/>
        </p:nvGrpSpPr>
        <p:grpSpPr>
          <a:xfrm>
            <a:off x="558924" y="2060848"/>
            <a:ext cx="8782050" cy="2594648"/>
            <a:chOff x="558924" y="2149880"/>
            <a:chExt cx="8782050" cy="2594648"/>
          </a:xfrm>
        </p:grpSpPr>
        <p:sp>
          <p:nvSpPr>
            <p:cNvPr id="3913" name="Google Shape;3913;p214"/>
            <p:cNvSpPr/>
            <p:nvPr/>
          </p:nvSpPr>
          <p:spPr>
            <a:xfrm>
              <a:off x="558924" y="2149880"/>
              <a:ext cx="8782050" cy="25946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14" name="Google Shape;3914;p214"/>
            <p:cNvPicPr preferRelativeResize="0"/>
            <p:nvPr/>
          </p:nvPicPr>
          <p:blipFill rotWithShape="1">
            <a:blip r:embed="rId4">
              <a:alphaModFix/>
            </a:blip>
            <a:srcRect b="0" l="2219" r="15889" t="0"/>
            <a:stretch/>
          </p:blipFill>
          <p:spPr>
            <a:xfrm>
              <a:off x="706997" y="2221608"/>
              <a:ext cx="8632825" cy="2431528"/>
            </a:xfrm>
            <a:prstGeom prst="rect">
              <a:avLst/>
            </a:prstGeom>
            <a:noFill/>
            <a:ln>
              <a:noFill/>
            </a:ln>
          </p:spPr>
        </p:pic>
      </p:grpSp>
      <p:grpSp>
        <p:nvGrpSpPr>
          <p:cNvPr id="3915" name="Google Shape;3915;p214"/>
          <p:cNvGrpSpPr/>
          <p:nvPr/>
        </p:nvGrpSpPr>
        <p:grpSpPr>
          <a:xfrm>
            <a:off x="580388" y="1413381"/>
            <a:ext cx="8887612" cy="599957"/>
            <a:chOff x="580388" y="1413381"/>
            <a:chExt cx="8887612" cy="599957"/>
          </a:xfrm>
        </p:grpSpPr>
        <p:sp>
          <p:nvSpPr>
            <p:cNvPr id="3916" name="Google Shape;3916;p21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917" name="Google Shape;3917;p214"/>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tương tự cũng xảy ra với việc xóa các cột.</a:t>
              </a:r>
              <a:endParaRPr sz="1300">
                <a:solidFill>
                  <a:srgbClr val="262626"/>
                </a:solidFill>
                <a:latin typeface="Arial"/>
                <a:ea typeface="Arial"/>
                <a:cs typeface="Arial"/>
                <a:sym typeface="Arial"/>
              </a:endParaRPr>
            </a:p>
          </p:txBody>
        </p:sp>
      </p:gr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2" name="Shape 3922"/>
        <p:cNvGrpSpPr/>
        <p:nvPr/>
      </p:nvGrpSpPr>
      <p:grpSpPr>
        <a:xfrm>
          <a:off x="0" y="0"/>
          <a:ext cx="0" cy="0"/>
          <a:chOff x="0" y="0"/>
          <a:chExt cx="0" cy="0"/>
        </a:xfrm>
      </p:grpSpPr>
      <p:grpSp>
        <p:nvGrpSpPr>
          <p:cNvPr id="3923" name="Google Shape;3923;p215"/>
          <p:cNvGrpSpPr/>
          <p:nvPr/>
        </p:nvGrpSpPr>
        <p:grpSpPr>
          <a:xfrm>
            <a:off x="450000" y="450000"/>
            <a:ext cx="9018000" cy="276999"/>
            <a:chOff x="450000" y="450000"/>
            <a:chExt cx="9018000" cy="276999"/>
          </a:xfrm>
        </p:grpSpPr>
        <p:sp>
          <p:nvSpPr>
            <p:cNvPr id="3924" name="Google Shape;3924;p2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25" name="Google Shape;3925;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26" name="Google Shape;3926;p215"/>
          <p:cNvGrpSpPr/>
          <p:nvPr/>
        </p:nvGrpSpPr>
        <p:grpSpPr>
          <a:xfrm>
            <a:off x="558924" y="2060848"/>
            <a:ext cx="8782050" cy="2359240"/>
            <a:chOff x="558924" y="2149880"/>
            <a:chExt cx="8782050" cy="2359240"/>
          </a:xfrm>
        </p:grpSpPr>
        <p:sp>
          <p:nvSpPr>
            <p:cNvPr id="3927" name="Google Shape;3927;p215"/>
            <p:cNvSpPr/>
            <p:nvPr/>
          </p:nvSpPr>
          <p:spPr>
            <a:xfrm>
              <a:off x="558924" y="214988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28" name="Google Shape;3928;p215"/>
            <p:cNvGrpSpPr/>
            <p:nvPr/>
          </p:nvGrpSpPr>
          <p:grpSpPr>
            <a:xfrm>
              <a:off x="709126" y="2232136"/>
              <a:ext cx="8631848" cy="2204977"/>
              <a:chOff x="877077" y="2318688"/>
              <a:chExt cx="7772159" cy="1985372"/>
            </a:xfrm>
          </p:grpSpPr>
          <p:pic>
            <p:nvPicPr>
              <p:cNvPr id="3929" name="Google Shape;3929;p215"/>
              <p:cNvPicPr preferRelativeResize="0"/>
              <p:nvPr/>
            </p:nvPicPr>
            <p:blipFill rotWithShape="1">
              <a:blip r:embed="rId3">
                <a:alphaModFix/>
              </a:blip>
              <a:srcRect b="89103" l="840" r="14208" t="-80"/>
              <a:stretch/>
            </p:blipFill>
            <p:spPr>
              <a:xfrm>
                <a:off x="877078" y="2318688"/>
                <a:ext cx="7772158" cy="321874"/>
              </a:xfrm>
              <a:prstGeom prst="rect">
                <a:avLst/>
              </a:prstGeom>
              <a:noFill/>
              <a:ln>
                <a:noFill/>
              </a:ln>
            </p:spPr>
          </p:pic>
          <p:pic>
            <p:nvPicPr>
              <p:cNvPr id="3930" name="Google Shape;3930;p215"/>
              <p:cNvPicPr preferRelativeResize="0"/>
              <p:nvPr/>
            </p:nvPicPr>
            <p:blipFill rotWithShape="1">
              <a:blip r:embed="rId3">
                <a:alphaModFix/>
              </a:blip>
              <a:srcRect b="0" l="840" r="14208" t="44090"/>
              <a:stretch/>
            </p:blipFill>
            <p:spPr>
              <a:xfrm>
                <a:off x="877077" y="2664905"/>
                <a:ext cx="7772158" cy="1639155"/>
              </a:xfrm>
              <a:prstGeom prst="rect">
                <a:avLst/>
              </a:prstGeom>
              <a:noFill/>
              <a:ln>
                <a:noFill/>
              </a:ln>
            </p:spPr>
          </p:pic>
        </p:grpSp>
      </p:grpSp>
      <p:grpSp>
        <p:nvGrpSpPr>
          <p:cNvPr id="3931" name="Google Shape;3931;p215"/>
          <p:cNvGrpSpPr/>
          <p:nvPr/>
        </p:nvGrpSpPr>
        <p:grpSpPr>
          <a:xfrm>
            <a:off x="580388" y="1413381"/>
            <a:ext cx="8887612" cy="599957"/>
            <a:chOff x="580388" y="1413381"/>
            <a:chExt cx="8887612" cy="599957"/>
          </a:xfrm>
        </p:grpSpPr>
        <p:sp>
          <p:nvSpPr>
            <p:cNvPr id="3932" name="Google Shape;3932;p21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933" name="Google Shape;3933;p215"/>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tương tự cũng xảy ra với việc xóa các cột.</a:t>
              </a:r>
              <a:endParaRPr sz="1300">
                <a:solidFill>
                  <a:srgbClr val="262626"/>
                </a:solidFill>
                <a:latin typeface="Arial"/>
                <a:ea typeface="Arial"/>
                <a:cs typeface="Arial"/>
                <a:sym typeface="Arial"/>
              </a:endParaRPr>
            </a:p>
          </p:txBody>
        </p:sp>
      </p:gr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8" name="Shape 3938"/>
        <p:cNvGrpSpPr/>
        <p:nvPr/>
      </p:nvGrpSpPr>
      <p:grpSpPr>
        <a:xfrm>
          <a:off x="0" y="0"/>
          <a:ext cx="0" cy="0"/>
          <a:chOff x="0" y="0"/>
          <a:chExt cx="0" cy="0"/>
        </a:xfrm>
      </p:grpSpPr>
      <p:grpSp>
        <p:nvGrpSpPr>
          <p:cNvPr id="3939" name="Google Shape;3939;p216"/>
          <p:cNvGrpSpPr/>
          <p:nvPr/>
        </p:nvGrpSpPr>
        <p:grpSpPr>
          <a:xfrm>
            <a:off x="450000" y="450000"/>
            <a:ext cx="9018000" cy="276999"/>
            <a:chOff x="450000" y="450000"/>
            <a:chExt cx="9018000" cy="276999"/>
          </a:xfrm>
        </p:grpSpPr>
        <p:sp>
          <p:nvSpPr>
            <p:cNvPr id="3940" name="Google Shape;3940;p2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41" name="Google Shape;3941;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42" name="Google Shape;3942;p216"/>
          <p:cNvGrpSpPr/>
          <p:nvPr/>
        </p:nvGrpSpPr>
        <p:grpSpPr>
          <a:xfrm>
            <a:off x="558924" y="2060848"/>
            <a:ext cx="8782050" cy="2524757"/>
            <a:chOff x="558924" y="2149880"/>
            <a:chExt cx="8782050" cy="2524757"/>
          </a:xfrm>
        </p:grpSpPr>
        <p:sp>
          <p:nvSpPr>
            <p:cNvPr id="3943" name="Google Shape;3943;p216"/>
            <p:cNvSpPr/>
            <p:nvPr/>
          </p:nvSpPr>
          <p:spPr>
            <a:xfrm>
              <a:off x="558924" y="2149880"/>
              <a:ext cx="8782050" cy="25247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44" name="Google Shape;3944;p216"/>
            <p:cNvPicPr preferRelativeResize="0"/>
            <p:nvPr/>
          </p:nvPicPr>
          <p:blipFill rotWithShape="1">
            <a:blip r:embed="rId3">
              <a:alphaModFix/>
            </a:blip>
            <a:srcRect b="0" l="1958" r="14281" t="2806"/>
            <a:stretch/>
          </p:blipFill>
          <p:spPr>
            <a:xfrm>
              <a:off x="662474" y="2230017"/>
              <a:ext cx="8678500" cy="2351111"/>
            </a:xfrm>
            <a:prstGeom prst="rect">
              <a:avLst/>
            </a:prstGeom>
            <a:noFill/>
            <a:ln>
              <a:noFill/>
            </a:ln>
          </p:spPr>
        </p:pic>
      </p:grpSp>
      <p:grpSp>
        <p:nvGrpSpPr>
          <p:cNvPr id="3945" name="Google Shape;3945;p216"/>
          <p:cNvGrpSpPr/>
          <p:nvPr/>
        </p:nvGrpSpPr>
        <p:grpSpPr>
          <a:xfrm>
            <a:off x="580388" y="1413381"/>
            <a:ext cx="8887612" cy="599957"/>
            <a:chOff x="580388" y="1413381"/>
            <a:chExt cx="8887612" cy="599957"/>
          </a:xfrm>
        </p:grpSpPr>
        <p:sp>
          <p:nvSpPr>
            <p:cNvPr id="3946" name="Google Shape;3946;p21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947" name="Google Shape;3947;p21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tương tự cũng xảy ra với việc xóa các cột.</a:t>
              </a:r>
              <a:endParaRPr sz="1300">
                <a:solidFill>
                  <a:srgbClr val="262626"/>
                </a:solidFill>
                <a:latin typeface="Arial"/>
                <a:ea typeface="Arial"/>
                <a:cs typeface="Arial"/>
                <a:sym typeface="Arial"/>
              </a:endParaRPr>
            </a:p>
          </p:txBody>
        </p:sp>
      </p:gr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2" name="Shape 3952"/>
        <p:cNvGrpSpPr/>
        <p:nvPr/>
      </p:nvGrpSpPr>
      <p:grpSpPr>
        <a:xfrm>
          <a:off x="0" y="0"/>
          <a:ext cx="0" cy="0"/>
          <a:chOff x="0" y="0"/>
          <a:chExt cx="0" cy="0"/>
        </a:xfrm>
      </p:grpSpPr>
      <p:grpSp>
        <p:nvGrpSpPr>
          <p:cNvPr id="3953" name="Google Shape;3953;p217"/>
          <p:cNvGrpSpPr/>
          <p:nvPr/>
        </p:nvGrpSpPr>
        <p:grpSpPr>
          <a:xfrm>
            <a:off x="450000" y="450000"/>
            <a:ext cx="9018000" cy="276999"/>
            <a:chOff x="450000" y="450000"/>
            <a:chExt cx="9018000" cy="276999"/>
          </a:xfrm>
        </p:grpSpPr>
        <p:sp>
          <p:nvSpPr>
            <p:cNvPr id="3954" name="Google Shape;3954;p2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55" name="Google Shape;3955;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56" name="Google Shape;3956;p217"/>
          <p:cNvGrpSpPr/>
          <p:nvPr/>
        </p:nvGrpSpPr>
        <p:grpSpPr>
          <a:xfrm>
            <a:off x="558924" y="2060848"/>
            <a:ext cx="8782051" cy="2359240"/>
            <a:chOff x="558924" y="2149880"/>
            <a:chExt cx="8782051" cy="2359240"/>
          </a:xfrm>
        </p:grpSpPr>
        <p:sp>
          <p:nvSpPr>
            <p:cNvPr id="3957" name="Google Shape;3957;p217"/>
            <p:cNvSpPr/>
            <p:nvPr/>
          </p:nvSpPr>
          <p:spPr>
            <a:xfrm>
              <a:off x="558924" y="214988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58" name="Google Shape;3958;p217"/>
            <p:cNvGrpSpPr/>
            <p:nvPr/>
          </p:nvGrpSpPr>
          <p:grpSpPr>
            <a:xfrm>
              <a:off x="641683" y="2217227"/>
              <a:ext cx="8699292" cy="2263901"/>
              <a:chOff x="846957" y="2295018"/>
              <a:chExt cx="7526617" cy="1958724"/>
            </a:xfrm>
          </p:grpSpPr>
          <p:pic>
            <p:nvPicPr>
              <p:cNvPr id="3959" name="Google Shape;3959;p217"/>
              <p:cNvPicPr preferRelativeResize="0"/>
              <p:nvPr/>
            </p:nvPicPr>
            <p:blipFill rotWithShape="1">
              <a:blip r:embed="rId3">
                <a:alphaModFix/>
              </a:blip>
              <a:srcRect b="89271" l="1552" r="11211" t="276"/>
              <a:stretch/>
            </p:blipFill>
            <p:spPr>
              <a:xfrm>
                <a:off x="846957" y="2295018"/>
                <a:ext cx="7526617" cy="298892"/>
              </a:xfrm>
              <a:prstGeom prst="rect">
                <a:avLst/>
              </a:prstGeom>
              <a:noFill/>
              <a:ln>
                <a:noFill/>
              </a:ln>
            </p:spPr>
          </p:pic>
          <p:pic>
            <p:nvPicPr>
              <p:cNvPr id="3960" name="Google Shape;3960;p217"/>
              <p:cNvPicPr preferRelativeResize="0"/>
              <p:nvPr/>
            </p:nvPicPr>
            <p:blipFill rotWithShape="1">
              <a:blip r:embed="rId3">
                <a:alphaModFix/>
              </a:blip>
              <a:srcRect b="0" l="1552" r="11211" t="42813"/>
              <a:stretch/>
            </p:blipFill>
            <p:spPr>
              <a:xfrm>
                <a:off x="846957" y="2618695"/>
                <a:ext cx="7526617" cy="1635047"/>
              </a:xfrm>
              <a:prstGeom prst="rect">
                <a:avLst/>
              </a:prstGeom>
              <a:noFill/>
              <a:ln>
                <a:noFill/>
              </a:ln>
            </p:spPr>
          </p:pic>
        </p:grpSp>
      </p:grpSp>
      <p:grpSp>
        <p:nvGrpSpPr>
          <p:cNvPr id="3961" name="Google Shape;3961;p217"/>
          <p:cNvGrpSpPr/>
          <p:nvPr/>
        </p:nvGrpSpPr>
        <p:grpSpPr>
          <a:xfrm>
            <a:off x="580388" y="1413381"/>
            <a:ext cx="8887612" cy="599957"/>
            <a:chOff x="580388" y="1413381"/>
            <a:chExt cx="8887612" cy="599957"/>
          </a:xfrm>
        </p:grpSpPr>
        <p:sp>
          <p:nvSpPr>
            <p:cNvPr id="3962" name="Google Shape;3962;p21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963" name="Google Shape;3963;p21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tương tự cũng xảy ra với việc xóa các cột.</a:t>
              </a:r>
              <a:endParaRPr sz="1300">
                <a:solidFill>
                  <a:srgbClr val="262626"/>
                </a:solidFill>
                <a:latin typeface="Arial"/>
                <a:ea typeface="Arial"/>
                <a:cs typeface="Arial"/>
                <a:sym typeface="Arial"/>
              </a:endParaRPr>
            </a:p>
          </p:txBody>
        </p:sp>
      </p:gr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grpSp>
        <p:nvGrpSpPr>
          <p:cNvPr id="3969" name="Google Shape;3969;p218"/>
          <p:cNvGrpSpPr/>
          <p:nvPr/>
        </p:nvGrpSpPr>
        <p:grpSpPr>
          <a:xfrm>
            <a:off x="450000" y="450000"/>
            <a:ext cx="9018000" cy="276999"/>
            <a:chOff x="450000" y="450000"/>
            <a:chExt cx="9018000" cy="276999"/>
          </a:xfrm>
        </p:grpSpPr>
        <p:sp>
          <p:nvSpPr>
            <p:cNvPr id="3970" name="Google Shape;3970;p2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71" name="Google Shape;3971;p2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72" name="Google Shape;3972;p218"/>
          <p:cNvGrpSpPr/>
          <p:nvPr/>
        </p:nvGrpSpPr>
        <p:grpSpPr>
          <a:xfrm>
            <a:off x="558924" y="4869160"/>
            <a:ext cx="8782050" cy="1224136"/>
            <a:chOff x="558924" y="4941168"/>
            <a:chExt cx="8782050" cy="1224136"/>
          </a:xfrm>
        </p:grpSpPr>
        <p:grpSp>
          <p:nvGrpSpPr>
            <p:cNvPr id="3973" name="Google Shape;3973;p218"/>
            <p:cNvGrpSpPr/>
            <p:nvPr/>
          </p:nvGrpSpPr>
          <p:grpSpPr>
            <a:xfrm>
              <a:off x="558924" y="4941168"/>
              <a:ext cx="8782050" cy="1224136"/>
              <a:chOff x="557644" y="5085181"/>
              <a:chExt cx="8782050" cy="1224136"/>
            </a:xfrm>
          </p:grpSpPr>
          <p:sp>
            <p:nvSpPr>
              <p:cNvPr id="3974" name="Google Shape;3974;p218"/>
              <p:cNvSpPr/>
              <p:nvPr/>
            </p:nvSpPr>
            <p:spPr>
              <a:xfrm>
                <a:off x="557644" y="5085181"/>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75" name="Google Shape;3975;p21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3976" name="Google Shape;3976;p21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57-1</a:t>
                </a:r>
                <a:endParaRPr b="1" sz="1300">
                  <a:solidFill>
                    <a:srgbClr val="262626"/>
                  </a:solidFill>
                  <a:latin typeface="Arial"/>
                  <a:ea typeface="Arial"/>
                  <a:cs typeface="Arial"/>
                  <a:sym typeface="Arial"/>
                </a:endParaRPr>
              </a:p>
            </p:txBody>
          </p:sp>
          <p:sp>
            <p:nvSpPr>
              <p:cNvPr id="3977" name="Google Shape;3977;p21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Sử dụng bộ chỉ mục loc.</a:t>
                </a:r>
                <a:endParaRPr/>
              </a:p>
            </p:txBody>
          </p:sp>
        </p:grpSp>
        <p:pic>
          <p:nvPicPr>
            <p:cNvPr descr="Byte - Free electronics icons" id="3978" name="Google Shape;3978;p218"/>
            <p:cNvPicPr preferRelativeResize="0"/>
            <p:nvPr/>
          </p:nvPicPr>
          <p:blipFill rotWithShape="1">
            <a:blip r:embed="rId3">
              <a:alphaModFix/>
            </a:blip>
            <a:srcRect b="-5938" l="13871" r="14480" t="-7084"/>
            <a:stretch/>
          </p:blipFill>
          <p:spPr>
            <a:xfrm>
              <a:off x="660211" y="5581079"/>
              <a:ext cx="295715" cy="236991"/>
            </a:xfrm>
            <a:prstGeom prst="rect">
              <a:avLst/>
            </a:prstGeom>
            <a:noFill/>
            <a:ln>
              <a:noFill/>
            </a:ln>
          </p:spPr>
        </p:pic>
        <p:sp>
          <p:nvSpPr>
            <p:cNvPr id="3979" name="Google Shape;3979;p218"/>
            <p:cNvSpPr txBox="1"/>
            <p:nvPr/>
          </p:nvSpPr>
          <p:spPr>
            <a:xfrm>
              <a:off x="918992" y="555834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57-2</a:t>
              </a:r>
              <a:endParaRPr b="1" sz="1300">
                <a:solidFill>
                  <a:srgbClr val="262626"/>
                </a:solidFill>
                <a:latin typeface="Arial"/>
                <a:ea typeface="Arial"/>
                <a:cs typeface="Arial"/>
                <a:sym typeface="Arial"/>
              </a:endParaRPr>
            </a:p>
          </p:txBody>
        </p:sp>
        <p:sp>
          <p:nvSpPr>
            <p:cNvPr id="3980" name="Google Shape;3980;p218"/>
            <p:cNvSpPr txBox="1"/>
            <p:nvPr/>
          </p:nvSpPr>
          <p:spPr>
            <a:xfrm>
              <a:off x="1019632" y="589324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Sử dụng bộ chỉ mục iloc.</a:t>
              </a:r>
              <a:endParaRPr/>
            </a:p>
          </p:txBody>
        </p:sp>
      </p:grpSp>
      <p:grpSp>
        <p:nvGrpSpPr>
          <p:cNvPr id="3981" name="Google Shape;3981;p218"/>
          <p:cNvGrpSpPr/>
          <p:nvPr/>
        </p:nvGrpSpPr>
        <p:grpSpPr>
          <a:xfrm>
            <a:off x="558924" y="2049879"/>
            <a:ext cx="8782050" cy="2719280"/>
            <a:chOff x="558924" y="2149880"/>
            <a:chExt cx="8782050" cy="2719280"/>
          </a:xfrm>
        </p:grpSpPr>
        <p:sp>
          <p:nvSpPr>
            <p:cNvPr id="3982" name="Google Shape;3982;p218"/>
            <p:cNvSpPr/>
            <p:nvPr/>
          </p:nvSpPr>
          <p:spPr>
            <a:xfrm>
              <a:off x="558924" y="2149880"/>
              <a:ext cx="8782050" cy="2719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83" name="Google Shape;3983;p218"/>
            <p:cNvPicPr preferRelativeResize="0"/>
            <p:nvPr/>
          </p:nvPicPr>
          <p:blipFill rotWithShape="1">
            <a:blip r:embed="rId4">
              <a:alphaModFix/>
            </a:blip>
            <a:srcRect b="0" l="1769" r="15526" t="0"/>
            <a:stretch/>
          </p:blipFill>
          <p:spPr>
            <a:xfrm>
              <a:off x="653143" y="2230642"/>
              <a:ext cx="8687831" cy="2583954"/>
            </a:xfrm>
            <a:prstGeom prst="rect">
              <a:avLst/>
            </a:prstGeom>
            <a:noFill/>
            <a:ln>
              <a:noFill/>
            </a:ln>
          </p:spPr>
        </p:pic>
        <p:sp>
          <p:nvSpPr>
            <p:cNvPr id="3984" name="Google Shape;3984;p218"/>
            <p:cNvSpPr/>
            <p:nvPr/>
          </p:nvSpPr>
          <p:spPr>
            <a:xfrm>
              <a:off x="3743301" y="4363380"/>
              <a:ext cx="1584176" cy="3191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85" name="Google Shape;3985;p218"/>
          <p:cNvGrpSpPr/>
          <p:nvPr/>
        </p:nvGrpSpPr>
        <p:grpSpPr>
          <a:xfrm>
            <a:off x="580388" y="1413381"/>
            <a:ext cx="8887612" cy="599957"/>
            <a:chOff x="580388" y="1413381"/>
            <a:chExt cx="8887612" cy="599957"/>
          </a:xfrm>
        </p:grpSpPr>
        <p:sp>
          <p:nvSpPr>
            <p:cNvPr id="3986" name="Google Shape;3986;p21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3987" name="Google Shape;3987;p21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chỉ mục hàng để chọn một hàng.</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22"/>
          <p:cNvGrpSpPr/>
          <p:nvPr/>
        </p:nvGrpSpPr>
        <p:grpSpPr>
          <a:xfrm>
            <a:off x="450000" y="450000"/>
            <a:ext cx="9018000" cy="276999"/>
            <a:chOff x="450000" y="450000"/>
            <a:chExt cx="9018000" cy="276999"/>
          </a:xfrm>
        </p:grpSpPr>
        <p:sp>
          <p:nvSpPr>
            <p:cNvPr id="684" name="Google Shape;684;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685" name="Google Shape;685;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86" name="Google Shape;686;p22"/>
          <p:cNvSpPr/>
          <p:nvPr/>
        </p:nvSpPr>
        <p:spPr>
          <a:xfrm>
            <a:off x="702940"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dữ liệu được lưu trữ trong các địa chỉ không liền kề nên các cách tiếp cận tuần tự được truy cập thông qua con trỏ đứng trước chúng.</a:t>
            </a:r>
            <a:endParaRPr sz="1300">
              <a:solidFill>
                <a:srgbClr val="262626"/>
              </a:solidFill>
              <a:latin typeface="Arial"/>
              <a:ea typeface="Arial"/>
              <a:cs typeface="Arial"/>
              <a:sym typeface="Arial"/>
            </a:endParaRPr>
          </a:p>
        </p:txBody>
      </p:sp>
      <p:grpSp>
        <p:nvGrpSpPr>
          <p:cNvPr id="687" name="Google Shape;687;p22"/>
          <p:cNvGrpSpPr/>
          <p:nvPr/>
        </p:nvGrpSpPr>
        <p:grpSpPr>
          <a:xfrm>
            <a:off x="3391491" y="2558267"/>
            <a:ext cx="3312368" cy="2711629"/>
            <a:chOff x="3391491" y="2558267"/>
            <a:chExt cx="3312368" cy="2711629"/>
          </a:xfrm>
        </p:grpSpPr>
        <p:sp>
          <p:nvSpPr>
            <p:cNvPr id="688" name="Google Shape;688;p22"/>
            <p:cNvSpPr/>
            <p:nvPr/>
          </p:nvSpPr>
          <p:spPr>
            <a:xfrm>
              <a:off x="3871292" y="2558267"/>
              <a:ext cx="2304256" cy="288032"/>
            </a:xfrm>
            <a:prstGeom prst="roundRect">
              <a:avLst>
                <a:gd fmla="val 16667" name="adj"/>
              </a:avLst>
            </a:prstGeom>
            <a:noFill/>
            <a:ln cap="flat" cmpd="sng" w="12700">
              <a:solidFill>
                <a:srgbClr val="AAA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truy cập tuần tự</a:t>
              </a:r>
              <a:endParaRPr sz="1200">
                <a:solidFill>
                  <a:schemeClr val="dk1"/>
                </a:solidFill>
                <a:latin typeface="Arial"/>
                <a:ea typeface="Arial"/>
                <a:cs typeface="Arial"/>
                <a:sym typeface="Arial"/>
              </a:endParaRPr>
            </a:p>
          </p:txBody>
        </p:sp>
        <p:grpSp>
          <p:nvGrpSpPr>
            <p:cNvPr id="689" name="Google Shape;689;p22"/>
            <p:cNvGrpSpPr/>
            <p:nvPr/>
          </p:nvGrpSpPr>
          <p:grpSpPr>
            <a:xfrm>
              <a:off x="3391491" y="3068960"/>
              <a:ext cx="3312368" cy="2200936"/>
              <a:chOff x="3391491" y="3100272"/>
              <a:chExt cx="3312368" cy="2200936"/>
            </a:xfrm>
          </p:grpSpPr>
          <p:sp>
            <p:nvSpPr>
              <p:cNvPr id="690" name="Google Shape;690;p22"/>
              <p:cNvSpPr/>
              <p:nvPr/>
            </p:nvSpPr>
            <p:spPr>
              <a:xfrm>
                <a:off x="3391491" y="3100272"/>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691" name="Google Shape;691;p22"/>
              <p:cNvSpPr/>
              <p:nvPr/>
            </p:nvSpPr>
            <p:spPr>
              <a:xfrm>
                <a:off x="4613113" y="3100272"/>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692" name="Google Shape;692;p22"/>
              <p:cNvSpPr/>
              <p:nvPr/>
            </p:nvSpPr>
            <p:spPr>
              <a:xfrm>
                <a:off x="5839763" y="3100272"/>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693" name="Google Shape;693;p22"/>
              <p:cNvSpPr/>
              <p:nvPr/>
            </p:nvSpPr>
            <p:spPr>
              <a:xfrm rot="5400000">
                <a:off x="4005915" y="318089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94" name="Google Shape;694;p22"/>
              <p:cNvSpPr/>
              <p:nvPr/>
            </p:nvSpPr>
            <p:spPr>
              <a:xfrm rot="5400000">
                <a:off x="5235770" y="3181669"/>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95" name="Google Shape;695;p22"/>
              <p:cNvSpPr/>
              <p:nvPr/>
            </p:nvSpPr>
            <p:spPr>
              <a:xfrm rot="5400000">
                <a:off x="6459906" y="3181669"/>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696" name="Google Shape;696;p22"/>
              <p:cNvCxnSpPr>
                <a:endCxn id="691" idx="1"/>
              </p:cNvCxnSpPr>
              <p:nvPr/>
            </p:nvCxnSpPr>
            <p:spPr>
              <a:xfrm>
                <a:off x="4180513" y="3265169"/>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697" name="Google Shape;697;p22"/>
              <p:cNvCxnSpPr/>
              <p:nvPr/>
            </p:nvCxnSpPr>
            <p:spPr>
              <a:xfrm>
                <a:off x="5407715" y="3269053"/>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698" name="Google Shape;698;p22"/>
              <p:cNvSpPr/>
              <p:nvPr/>
            </p:nvSpPr>
            <p:spPr>
              <a:xfrm>
                <a:off x="3415252" y="3130427"/>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99" name="Google Shape;699;p22"/>
              <p:cNvSpPr/>
              <p:nvPr/>
            </p:nvSpPr>
            <p:spPr>
              <a:xfrm>
                <a:off x="3391491" y="358199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00" name="Google Shape;700;p22"/>
              <p:cNvSpPr/>
              <p:nvPr/>
            </p:nvSpPr>
            <p:spPr>
              <a:xfrm>
                <a:off x="4613113" y="358199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01" name="Google Shape;701;p22"/>
              <p:cNvSpPr/>
              <p:nvPr/>
            </p:nvSpPr>
            <p:spPr>
              <a:xfrm>
                <a:off x="5839763" y="358199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02" name="Google Shape;702;p22"/>
              <p:cNvSpPr/>
              <p:nvPr/>
            </p:nvSpPr>
            <p:spPr>
              <a:xfrm rot="5400000">
                <a:off x="4005915" y="366261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03" name="Google Shape;703;p22"/>
              <p:cNvSpPr/>
              <p:nvPr/>
            </p:nvSpPr>
            <p:spPr>
              <a:xfrm rot="5400000">
                <a:off x="5235770" y="366339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04" name="Google Shape;704;p22"/>
              <p:cNvSpPr/>
              <p:nvPr/>
            </p:nvSpPr>
            <p:spPr>
              <a:xfrm rot="5400000">
                <a:off x="6459906" y="366339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05" name="Google Shape;705;p22"/>
              <p:cNvCxnSpPr>
                <a:endCxn id="700" idx="1"/>
              </p:cNvCxnSpPr>
              <p:nvPr/>
            </p:nvCxnSpPr>
            <p:spPr>
              <a:xfrm>
                <a:off x="4180513" y="3746892"/>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06" name="Google Shape;706;p22"/>
              <p:cNvCxnSpPr/>
              <p:nvPr/>
            </p:nvCxnSpPr>
            <p:spPr>
              <a:xfrm>
                <a:off x="5407715" y="3750776"/>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07" name="Google Shape;707;p22"/>
              <p:cNvSpPr/>
              <p:nvPr/>
            </p:nvSpPr>
            <p:spPr>
              <a:xfrm>
                <a:off x="3415252" y="361215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08" name="Google Shape;708;p22"/>
              <p:cNvSpPr/>
              <p:nvPr/>
            </p:nvSpPr>
            <p:spPr>
              <a:xfrm>
                <a:off x="3391491" y="4055913"/>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09" name="Google Shape;709;p22"/>
              <p:cNvSpPr/>
              <p:nvPr/>
            </p:nvSpPr>
            <p:spPr>
              <a:xfrm>
                <a:off x="4613113" y="4055913"/>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10" name="Google Shape;710;p22"/>
              <p:cNvSpPr/>
              <p:nvPr/>
            </p:nvSpPr>
            <p:spPr>
              <a:xfrm>
                <a:off x="5839763" y="4055913"/>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11" name="Google Shape;711;p22"/>
              <p:cNvSpPr/>
              <p:nvPr/>
            </p:nvSpPr>
            <p:spPr>
              <a:xfrm rot="5400000">
                <a:off x="4005915" y="4136536"/>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12" name="Google Shape;712;p22"/>
              <p:cNvSpPr/>
              <p:nvPr/>
            </p:nvSpPr>
            <p:spPr>
              <a:xfrm rot="5400000">
                <a:off x="5235770" y="413731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13" name="Google Shape;713;p22"/>
              <p:cNvSpPr/>
              <p:nvPr/>
            </p:nvSpPr>
            <p:spPr>
              <a:xfrm rot="5400000">
                <a:off x="6459906" y="413731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14" name="Google Shape;714;p22"/>
              <p:cNvCxnSpPr>
                <a:endCxn id="709" idx="1"/>
              </p:cNvCxnSpPr>
              <p:nvPr/>
            </p:nvCxnSpPr>
            <p:spPr>
              <a:xfrm>
                <a:off x="4180513" y="4220810"/>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15" name="Google Shape;715;p22"/>
              <p:cNvCxnSpPr/>
              <p:nvPr/>
            </p:nvCxnSpPr>
            <p:spPr>
              <a:xfrm>
                <a:off x="5407715" y="4224694"/>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16" name="Google Shape;716;p22"/>
              <p:cNvSpPr/>
              <p:nvPr/>
            </p:nvSpPr>
            <p:spPr>
              <a:xfrm>
                <a:off x="3415252" y="4086068"/>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17" name="Google Shape;717;p22"/>
              <p:cNvSpPr/>
              <p:nvPr/>
            </p:nvSpPr>
            <p:spPr>
              <a:xfrm>
                <a:off x="4638529" y="4086068"/>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18" name="Google Shape;718;p22"/>
              <p:cNvSpPr/>
              <p:nvPr/>
            </p:nvSpPr>
            <p:spPr>
              <a:xfrm>
                <a:off x="3391491" y="4503278"/>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19" name="Google Shape;719;p22"/>
              <p:cNvSpPr/>
              <p:nvPr/>
            </p:nvSpPr>
            <p:spPr>
              <a:xfrm>
                <a:off x="4613113" y="4503278"/>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20" name="Google Shape;720;p22"/>
              <p:cNvSpPr/>
              <p:nvPr/>
            </p:nvSpPr>
            <p:spPr>
              <a:xfrm>
                <a:off x="5839763" y="4503278"/>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21" name="Google Shape;721;p22"/>
              <p:cNvSpPr/>
              <p:nvPr/>
            </p:nvSpPr>
            <p:spPr>
              <a:xfrm rot="5400000">
                <a:off x="4005915" y="4583901"/>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22" name="Google Shape;722;p22"/>
              <p:cNvSpPr/>
              <p:nvPr/>
            </p:nvSpPr>
            <p:spPr>
              <a:xfrm rot="5400000">
                <a:off x="5235770" y="458467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23" name="Google Shape;723;p22"/>
              <p:cNvSpPr/>
              <p:nvPr/>
            </p:nvSpPr>
            <p:spPr>
              <a:xfrm rot="5400000">
                <a:off x="6459906" y="4584675"/>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24" name="Google Shape;724;p22"/>
              <p:cNvCxnSpPr>
                <a:endCxn id="719" idx="1"/>
              </p:cNvCxnSpPr>
              <p:nvPr/>
            </p:nvCxnSpPr>
            <p:spPr>
              <a:xfrm>
                <a:off x="4180513" y="4668175"/>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25" name="Google Shape;725;p22"/>
              <p:cNvCxnSpPr/>
              <p:nvPr/>
            </p:nvCxnSpPr>
            <p:spPr>
              <a:xfrm>
                <a:off x="5407715" y="4672059"/>
                <a:ext cx="432739" cy="1338"/>
              </a:xfrm>
              <a:prstGeom prst="straightConnector1">
                <a:avLst/>
              </a:prstGeom>
              <a:noFill/>
              <a:ln cap="flat" cmpd="sng" w="19050">
                <a:solidFill>
                  <a:srgbClr val="C00000"/>
                </a:solidFill>
                <a:prstDash val="solid"/>
                <a:miter lim="800000"/>
                <a:headEnd len="med" w="med" type="oval"/>
                <a:tailEnd len="med" w="med" type="triangle"/>
              </a:ln>
            </p:spPr>
          </p:cxnSp>
          <p:sp>
            <p:nvSpPr>
              <p:cNvPr id="726" name="Google Shape;726;p22"/>
              <p:cNvSpPr/>
              <p:nvPr/>
            </p:nvSpPr>
            <p:spPr>
              <a:xfrm>
                <a:off x="3415252" y="4533433"/>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27" name="Google Shape;727;p22"/>
              <p:cNvSpPr/>
              <p:nvPr/>
            </p:nvSpPr>
            <p:spPr>
              <a:xfrm>
                <a:off x="4638529" y="4533433"/>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28" name="Google Shape;728;p22"/>
              <p:cNvSpPr/>
              <p:nvPr/>
            </p:nvSpPr>
            <p:spPr>
              <a:xfrm>
                <a:off x="3391491" y="4969015"/>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29" name="Google Shape;729;p22"/>
              <p:cNvSpPr/>
              <p:nvPr/>
            </p:nvSpPr>
            <p:spPr>
              <a:xfrm>
                <a:off x="4613113" y="4969015"/>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30" name="Google Shape;730;p22"/>
              <p:cNvSpPr/>
              <p:nvPr/>
            </p:nvSpPr>
            <p:spPr>
              <a:xfrm>
                <a:off x="5839763" y="4969015"/>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31" name="Google Shape;731;p22"/>
              <p:cNvSpPr/>
              <p:nvPr/>
            </p:nvSpPr>
            <p:spPr>
              <a:xfrm rot="5400000">
                <a:off x="4005915" y="504963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32" name="Google Shape;732;p22"/>
              <p:cNvSpPr/>
              <p:nvPr/>
            </p:nvSpPr>
            <p:spPr>
              <a:xfrm rot="5400000">
                <a:off x="5235770" y="505041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33" name="Google Shape;733;p22"/>
              <p:cNvSpPr/>
              <p:nvPr/>
            </p:nvSpPr>
            <p:spPr>
              <a:xfrm rot="5400000">
                <a:off x="6459906" y="5050412"/>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34" name="Google Shape;734;p22"/>
              <p:cNvCxnSpPr>
                <a:endCxn id="729" idx="1"/>
              </p:cNvCxnSpPr>
              <p:nvPr/>
            </p:nvCxnSpPr>
            <p:spPr>
              <a:xfrm>
                <a:off x="4180513" y="5133912"/>
                <a:ext cx="432600" cy="1200"/>
              </a:xfrm>
              <a:prstGeom prst="straightConnector1">
                <a:avLst/>
              </a:prstGeom>
              <a:noFill/>
              <a:ln cap="flat" cmpd="sng" w="19050">
                <a:solidFill>
                  <a:srgbClr val="C00000"/>
                </a:solidFill>
                <a:prstDash val="solid"/>
                <a:miter lim="800000"/>
                <a:headEnd len="med" w="med" type="oval"/>
                <a:tailEnd len="med" w="med" type="triangle"/>
              </a:ln>
            </p:spPr>
          </p:cxnSp>
          <p:cxnSp>
            <p:nvCxnSpPr>
              <p:cNvPr id="735" name="Google Shape;735;p22"/>
              <p:cNvCxnSpPr/>
              <p:nvPr/>
            </p:nvCxnSpPr>
            <p:spPr>
              <a:xfrm>
                <a:off x="5407715" y="5137796"/>
                <a:ext cx="432739" cy="1338"/>
              </a:xfrm>
              <a:prstGeom prst="straightConnector1">
                <a:avLst/>
              </a:prstGeom>
              <a:noFill/>
              <a:ln cap="flat" cmpd="sng" w="19050">
                <a:solidFill>
                  <a:srgbClr val="C00000"/>
                </a:solidFill>
                <a:prstDash val="solid"/>
                <a:miter lim="800000"/>
                <a:headEnd len="med" w="med" type="oval"/>
                <a:tailEnd len="med" w="med" type="triangle"/>
              </a:ln>
            </p:spPr>
          </p:cxnSp>
          <p:sp>
            <p:nvSpPr>
              <p:cNvPr id="736" name="Google Shape;736;p22"/>
              <p:cNvSpPr/>
              <p:nvPr/>
            </p:nvSpPr>
            <p:spPr>
              <a:xfrm>
                <a:off x="3415252"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37" name="Google Shape;737;p22"/>
              <p:cNvSpPr/>
              <p:nvPr/>
            </p:nvSpPr>
            <p:spPr>
              <a:xfrm>
                <a:off x="4638529"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38" name="Google Shape;738;p22"/>
              <p:cNvSpPr/>
              <p:nvPr/>
            </p:nvSpPr>
            <p:spPr>
              <a:xfrm>
                <a:off x="5861050" y="4999170"/>
                <a:ext cx="634778" cy="269206"/>
              </a:xfrm>
              <a:prstGeom prst="roundRect">
                <a:avLst>
                  <a:gd fmla="val 16667"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grpSp>
      <p:sp>
        <p:nvSpPr>
          <p:cNvPr id="739" name="Google Shape;739;p2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Lưu và truy cập dữ liệu từ danh sách (4/4)</a:t>
            </a:r>
            <a:endParaRPr sz="1400">
              <a:solidFill>
                <a:schemeClr val="dk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grpSp>
        <p:nvGrpSpPr>
          <p:cNvPr id="3993" name="Google Shape;3993;p219"/>
          <p:cNvGrpSpPr/>
          <p:nvPr/>
        </p:nvGrpSpPr>
        <p:grpSpPr>
          <a:xfrm>
            <a:off x="450000" y="450000"/>
            <a:ext cx="9018000" cy="276999"/>
            <a:chOff x="450000" y="450000"/>
            <a:chExt cx="9018000" cy="276999"/>
          </a:xfrm>
        </p:grpSpPr>
        <p:sp>
          <p:nvSpPr>
            <p:cNvPr id="3994" name="Google Shape;3994;p2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3995" name="Google Shape;3995;p2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3996" name="Google Shape;3996;p219"/>
          <p:cNvGrpSpPr/>
          <p:nvPr/>
        </p:nvGrpSpPr>
        <p:grpSpPr>
          <a:xfrm>
            <a:off x="558924" y="2060848"/>
            <a:ext cx="8782050" cy="2503256"/>
            <a:chOff x="558924" y="2149880"/>
            <a:chExt cx="8782050" cy="2503256"/>
          </a:xfrm>
        </p:grpSpPr>
        <p:sp>
          <p:nvSpPr>
            <p:cNvPr id="3997" name="Google Shape;3997;p219"/>
            <p:cNvSpPr/>
            <p:nvPr/>
          </p:nvSpPr>
          <p:spPr>
            <a:xfrm>
              <a:off x="558924" y="2149880"/>
              <a:ext cx="8782050" cy="2503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98" name="Google Shape;3998;p219"/>
            <p:cNvPicPr preferRelativeResize="0"/>
            <p:nvPr/>
          </p:nvPicPr>
          <p:blipFill rotWithShape="1">
            <a:blip r:embed="rId3">
              <a:alphaModFix/>
            </a:blip>
            <a:srcRect b="0" l="1371" r="18579" t="0"/>
            <a:stretch/>
          </p:blipFill>
          <p:spPr>
            <a:xfrm>
              <a:off x="595030" y="2188698"/>
              <a:ext cx="8745944" cy="2392429"/>
            </a:xfrm>
            <a:prstGeom prst="rect">
              <a:avLst/>
            </a:prstGeom>
            <a:noFill/>
            <a:ln>
              <a:noFill/>
            </a:ln>
          </p:spPr>
        </p:pic>
      </p:grpSp>
      <p:grpSp>
        <p:nvGrpSpPr>
          <p:cNvPr id="3999" name="Google Shape;3999;p219"/>
          <p:cNvGrpSpPr/>
          <p:nvPr/>
        </p:nvGrpSpPr>
        <p:grpSpPr>
          <a:xfrm>
            <a:off x="580388" y="1413381"/>
            <a:ext cx="8887612" cy="599957"/>
            <a:chOff x="580388" y="1413381"/>
            <a:chExt cx="8887612" cy="599957"/>
          </a:xfrm>
        </p:grpSpPr>
        <p:sp>
          <p:nvSpPr>
            <p:cNvPr id="4000" name="Google Shape;4000;p21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4001" name="Google Shape;4001;p21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chỉ mục hàng để chọn một hàng.</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6" name="Shape 4006"/>
        <p:cNvGrpSpPr/>
        <p:nvPr/>
      </p:nvGrpSpPr>
      <p:grpSpPr>
        <a:xfrm>
          <a:off x="0" y="0"/>
          <a:ext cx="0" cy="0"/>
          <a:chOff x="0" y="0"/>
          <a:chExt cx="0" cy="0"/>
        </a:xfrm>
      </p:grpSpPr>
      <p:grpSp>
        <p:nvGrpSpPr>
          <p:cNvPr id="4007" name="Google Shape;4007;p220"/>
          <p:cNvGrpSpPr/>
          <p:nvPr/>
        </p:nvGrpSpPr>
        <p:grpSpPr>
          <a:xfrm>
            <a:off x="450000" y="450000"/>
            <a:ext cx="9018000" cy="276999"/>
            <a:chOff x="450000" y="450000"/>
            <a:chExt cx="9018000" cy="276999"/>
          </a:xfrm>
        </p:grpSpPr>
        <p:sp>
          <p:nvSpPr>
            <p:cNvPr id="4008" name="Google Shape;4008;p2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09" name="Google Shape;4009;p2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10" name="Google Shape;4010;p220"/>
          <p:cNvGrpSpPr/>
          <p:nvPr/>
        </p:nvGrpSpPr>
        <p:grpSpPr>
          <a:xfrm>
            <a:off x="558924" y="2060848"/>
            <a:ext cx="8782050" cy="4082969"/>
            <a:chOff x="558924" y="2149879"/>
            <a:chExt cx="8782050" cy="4082969"/>
          </a:xfrm>
        </p:grpSpPr>
        <p:sp>
          <p:nvSpPr>
            <p:cNvPr id="4011" name="Google Shape;4011;p220"/>
            <p:cNvSpPr/>
            <p:nvPr/>
          </p:nvSpPr>
          <p:spPr>
            <a:xfrm>
              <a:off x="558924" y="2149879"/>
              <a:ext cx="8782050" cy="40829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12" name="Google Shape;4012;p220"/>
            <p:cNvPicPr preferRelativeResize="0"/>
            <p:nvPr/>
          </p:nvPicPr>
          <p:blipFill rotWithShape="1">
            <a:blip r:embed="rId3">
              <a:alphaModFix/>
            </a:blip>
            <a:srcRect b="0" l="1485" r="17391" t="0"/>
            <a:stretch/>
          </p:blipFill>
          <p:spPr>
            <a:xfrm>
              <a:off x="662473" y="2230219"/>
              <a:ext cx="8678501" cy="3943416"/>
            </a:xfrm>
            <a:prstGeom prst="rect">
              <a:avLst/>
            </a:prstGeom>
            <a:noFill/>
            <a:ln>
              <a:noFill/>
            </a:ln>
          </p:spPr>
        </p:pic>
      </p:grpSp>
      <p:grpSp>
        <p:nvGrpSpPr>
          <p:cNvPr id="4013" name="Google Shape;4013;p220"/>
          <p:cNvGrpSpPr/>
          <p:nvPr/>
        </p:nvGrpSpPr>
        <p:grpSpPr>
          <a:xfrm>
            <a:off x="580388" y="1413381"/>
            <a:ext cx="8887612" cy="599957"/>
            <a:chOff x="580388" y="1413381"/>
            <a:chExt cx="8887612" cy="599957"/>
          </a:xfrm>
        </p:grpSpPr>
        <p:sp>
          <p:nvSpPr>
            <p:cNvPr id="4014" name="Google Shape;4014;p22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Xóa hàng và cột</a:t>
              </a:r>
              <a:endParaRPr sz="1400">
                <a:solidFill>
                  <a:schemeClr val="dk1"/>
                </a:solidFill>
                <a:latin typeface="Arial"/>
                <a:ea typeface="Arial"/>
                <a:cs typeface="Arial"/>
                <a:sym typeface="Arial"/>
              </a:endParaRPr>
            </a:p>
          </p:txBody>
        </p:sp>
        <p:sp>
          <p:nvSpPr>
            <p:cNvPr id="4015" name="Google Shape;4015;p22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chỉ mục hàng để chọn một hàng.</a:t>
              </a:r>
              <a:endParaRPr/>
            </a:p>
          </p:txBody>
        </p:sp>
      </p:gr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0" name="Shape 4020"/>
        <p:cNvGrpSpPr/>
        <p:nvPr/>
      </p:nvGrpSpPr>
      <p:grpSpPr>
        <a:xfrm>
          <a:off x="0" y="0"/>
          <a:ext cx="0" cy="0"/>
          <a:chOff x="0" y="0"/>
          <a:chExt cx="0" cy="0"/>
        </a:xfrm>
      </p:grpSpPr>
      <p:grpSp>
        <p:nvGrpSpPr>
          <p:cNvPr id="4021" name="Google Shape;4021;p221"/>
          <p:cNvGrpSpPr/>
          <p:nvPr/>
        </p:nvGrpSpPr>
        <p:grpSpPr>
          <a:xfrm>
            <a:off x="450000" y="450000"/>
            <a:ext cx="9018000" cy="276999"/>
            <a:chOff x="450000" y="450000"/>
            <a:chExt cx="9018000" cy="276999"/>
          </a:xfrm>
        </p:grpSpPr>
        <p:sp>
          <p:nvSpPr>
            <p:cNvPr id="4022" name="Google Shape;4022;p2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23" name="Google Shape;4023;p2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24" name="Google Shape;4024;p221"/>
          <p:cNvGrpSpPr/>
          <p:nvPr/>
        </p:nvGrpSpPr>
        <p:grpSpPr>
          <a:xfrm>
            <a:off x="558924" y="3503955"/>
            <a:ext cx="8782050" cy="735795"/>
            <a:chOff x="557644" y="5085181"/>
            <a:chExt cx="8782050" cy="735795"/>
          </a:xfrm>
        </p:grpSpPr>
        <p:sp>
          <p:nvSpPr>
            <p:cNvPr id="4025" name="Google Shape;4025;p221"/>
            <p:cNvSpPr/>
            <p:nvPr/>
          </p:nvSpPr>
          <p:spPr>
            <a:xfrm>
              <a:off x="557644" y="5085181"/>
              <a:ext cx="8782050" cy="7357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026" name="Google Shape;4026;p22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027" name="Google Shape;4027;p22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63</a:t>
              </a:r>
              <a:endParaRPr b="1" sz="1300">
                <a:solidFill>
                  <a:srgbClr val="262626"/>
                </a:solidFill>
                <a:latin typeface="Arial"/>
                <a:ea typeface="Arial"/>
                <a:cs typeface="Arial"/>
                <a:sym typeface="Arial"/>
              </a:endParaRPr>
            </a:p>
          </p:txBody>
        </p:sp>
        <p:sp>
          <p:nvSpPr>
            <p:cNvPr id="4028" name="Google Shape;4028;p22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chọn dữ liệu điểm “math”. Lưu vào biến math1.</a:t>
              </a:r>
              <a:endParaRPr sz="1300">
                <a:solidFill>
                  <a:srgbClr val="262626"/>
                </a:solidFill>
                <a:latin typeface="Arial"/>
                <a:ea typeface="Arial"/>
                <a:cs typeface="Arial"/>
                <a:sym typeface="Arial"/>
              </a:endParaRPr>
            </a:p>
          </p:txBody>
        </p:sp>
      </p:grpSp>
      <p:grpSp>
        <p:nvGrpSpPr>
          <p:cNvPr id="4029" name="Google Shape;4029;p221"/>
          <p:cNvGrpSpPr/>
          <p:nvPr/>
        </p:nvGrpSpPr>
        <p:grpSpPr>
          <a:xfrm>
            <a:off x="558924" y="1756168"/>
            <a:ext cx="8782050" cy="1639160"/>
            <a:chOff x="558924" y="1789840"/>
            <a:chExt cx="8782050" cy="1639160"/>
          </a:xfrm>
        </p:grpSpPr>
        <p:sp>
          <p:nvSpPr>
            <p:cNvPr id="4030" name="Google Shape;4030;p221"/>
            <p:cNvSpPr/>
            <p:nvPr/>
          </p:nvSpPr>
          <p:spPr>
            <a:xfrm>
              <a:off x="558924" y="1789840"/>
              <a:ext cx="8782050" cy="1639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31" name="Google Shape;4031;p221"/>
            <p:cNvPicPr preferRelativeResize="0"/>
            <p:nvPr/>
          </p:nvPicPr>
          <p:blipFill rotWithShape="1">
            <a:blip r:embed="rId4">
              <a:alphaModFix/>
            </a:blip>
            <a:srcRect b="0" l="1571" r="21340" t="0"/>
            <a:stretch/>
          </p:blipFill>
          <p:spPr>
            <a:xfrm>
              <a:off x="634481" y="1820844"/>
              <a:ext cx="8706493" cy="1566342"/>
            </a:xfrm>
            <a:prstGeom prst="rect">
              <a:avLst/>
            </a:prstGeom>
            <a:noFill/>
            <a:ln>
              <a:noFill/>
            </a:ln>
          </p:spPr>
        </p:pic>
      </p:grpSp>
      <p:sp>
        <p:nvSpPr>
          <p:cNvPr id="4032" name="Google Shape;4032;p22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cột</a:t>
            </a:r>
            <a:endParaRPr sz="1400">
              <a:solidFill>
                <a:schemeClr val="dk1"/>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grpSp>
        <p:nvGrpSpPr>
          <p:cNvPr id="4038" name="Google Shape;4038;p222"/>
          <p:cNvGrpSpPr/>
          <p:nvPr/>
        </p:nvGrpSpPr>
        <p:grpSpPr>
          <a:xfrm>
            <a:off x="450000" y="450000"/>
            <a:ext cx="9018000" cy="276999"/>
            <a:chOff x="450000" y="450000"/>
            <a:chExt cx="9018000" cy="276999"/>
          </a:xfrm>
        </p:grpSpPr>
        <p:sp>
          <p:nvSpPr>
            <p:cNvPr id="4039" name="Google Shape;4039;p2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40" name="Google Shape;4040;p2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41" name="Google Shape;4041;p222"/>
          <p:cNvGrpSpPr/>
          <p:nvPr/>
        </p:nvGrpSpPr>
        <p:grpSpPr>
          <a:xfrm>
            <a:off x="558924" y="3501008"/>
            <a:ext cx="8782050" cy="792088"/>
            <a:chOff x="557644" y="5085181"/>
            <a:chExt cx="8782050" cy="792088"/>
          </a:xfrm>
        </p:grpSpPr>
        <p:sp>
          <p:nvSpPr>
            <p:cNvPr id="4042" name="Google Shape;4042;p222"/>
            <p:cNvSpPr/>
            <p:nvPr/>
          </p:nvSpPr>
          <p:spPr>
            <a:xfrm>
              <a:off x="557644" y="5085181"/>
              <a:ext cx="8782050" cy="792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043" name="Google Shape;4043;p22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044" name="Google Shape;4044;p22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65</a:t>
              </a:r>
              <a:endParaRPr b="1" sz="1300">
                <a:solidFill>
                  <a:srgbClr val="262626"/>
                </a:solidFill>
                <a:latin typeface="Arial"/>
                <a:ea typeface="Arial"/>
                <a:cs typeface="Arial"/>
                <a:sym typeface="Arial"/>
              </a:endParaRPr>
            </a:p>
          </p:txBody>
        </p:sp>
        <p:sp>
          <p:nvSpPr>
            <p:cNvPr id="4045" name="Google Shape;4045;p22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chọn dữ liệu điểm “english”. Lưu vào biến english</a:t>
              </a:r>
              <a:endParaRPr sz="1300">
                <a:solidFill>
                  <a:srgbClr val="262626"/>
                </a:solidFill>
                <a:latin typeface="Arial"/>
                <a:ea typeface="Arial"/>
                <a:cs typeface="Arial"/>
                <a:sym typeface="Arial"/>
              </a:endParaRPr>
            </a:p>
          </p:txBody>
        </p:sp>
      </p:grpSp>
      <p:grpSp>
        <p:nvGrpSpPr>
          <p:cNvPr id="4046" name="Google Shape;4046;p222"/>
          <p:cNvGrpSpPr/>
          <p:nvPr/>
        </p:nvGrpSpPr>
        <p:grpSpPr>
          <a:xfrm>
            <a:off x="558924" y="1762552"/>
            <a:ext cx="8782050" cy="1639160"/>
            <a:chOff x="558924" y="1781214"/>
            <a:chExt cx="8782050" cy="1639160"/>
          </a:xfrm>
        </p:grpSpPr>
        <p:sp>
          <p:nvSpPr>
            <p:cNvPr id="4047" name="Google Shape;4047;p222"/>
            <p:cNvSpPr/>
            <p:nvPr/>
          </p:nvSpPr>
          <p:spPr>
            <a:xfrm>
              <a:off x="558924" y="1781214"/>
              <a:ext cx="8782050" cy="1639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48" name="Google Shape;4048;p222"/>
            <p:cNvPicPr preferRelativeResize="0"/>
            <p:nvPr/>
          </p:nvPicPr>
          <p:blipFill rotWithShape="1">
            <a:blip r:embed="rId4">
              <a:alphaModFix/>
            </a:blip>
            <a:srcRect b="0" l="1759" r="20675" t="0"/>
            <a:stretch/>
          </p:blipFill>
          <p:spPr>
            <a:xfrm>
              <a:off x="634481" y="1831170"/>
              <a:ext cx="8706493" cy="1556721"/>
            </a:xfrm>
            <a:prstGeom prst="rect">
              <a:avLst/>
            </a:prstGeom>
            <a:noFill/>
            <a:ln>
              <a:noFill/>
            </a:ln>
          </p:spPr>
        </p:pic>
      </p:grpSp>
      <p:sp>
        <p:nvSpPr>
          <p:cNvPr id="4049" name="Google Shape;4049;p22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cột</a:t>
            </a:r>
            <a:endParaRPr sz="1400">
              <a:solidFill>
                <a:schemeClr val="dk1"/>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grpSp>
        <p:nvGrpSpPr>
          <p:cNvPr id="4055" name="Google Shape;4055;p223"/>
          <p:cNvGrpSpPr/>
          <p:nvPr/>
        </p:nvGrpSpPr>
        <p:grpSpPr>
          <a:xfrm>
            <a:off x="450000" y="450000"/>
            <a:ext cx="9018000" cy="276999"/>
            <a:chOff x="450000" y="450000"/>
            <a:chExt cx="9018000" cy="276999"/>
          </a:xfrm>
        </p:grpSpPr>
        <p:sp>
          <p:nvSpPr>
            <p:cNvPr id="4056" name="Google Shape;4056;p2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57" name="Google Shape;4057;p2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58" name="Google Shape;4058;p223"/>
          <p:cNvGrpSpPr/>
          <p:nvPr/>
        </p:nvGrpSpPr>
        <p:grpSpPr>
          <a:xfrm>
            <a:off x="558924" y="2060848"/>
            <a:ext cx="8782050" cy="2636724"/>
            <a:chOff x="558924" y="2149880"/>
            <a:chExt cx="8782050" cy="2636724"/>
          </a:xfrm>
        </p:grpSpPr>
        <p:sp>
          <p:nvSpPr>
            <p:cNvPr id="4059" name="Google Shape;4059;p223"/>
            <p:cNvSpPr/>
            <p:nvPr/>
          </p:nvSpPr>
          <p:spPr>
            <a:xfrm>
              <a:off x="558924" y="2149880"/>
              <a:ext cx="8782050" cy="26367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60" name="Google Shape;4060;p223"/>
            <p:cNvPicPr preferRelativeResize="0"/>
            <p:nvPr/>
          </p:nvPicPr>
          <p:blipFill rotWithShape="1">
            <a:blip r:embed="rId3">
              <a:alphaModFix/>
            </a:blip>
            <a:srcRect b="0" l="1958" r="19174" t="0"/>
            <a:stretch/>
          </p:blipFill>
          <p:spPr>
            <a:xfrm>
              <a:off x="671803" y="2230218"/>
              <a:ext cx="8669171" cy="2503255"/>
            </a:xfrm>
            <a:prstGeom prst="rect">
              <a:avLst/>
            </a:prstGeom>
            <a:noFill/>
            <a:ln>
              <a:noFill/>
            </a:ln>
          </p:spPr>
        </p:pic>
      </p:grpSp>
      <p:grpSp>
        <p:nvGrpSpPr>
          <p:cNvPr id="4061" name="Google Shape;4061;p223"/>
          <p:cNvGrpSpPr/>
          <p:nvPr/>
        </p:nvGrpSpPr>
        <p:grpSpPr>
          <a:xfrm>
            <a:off x="580388" y="1413381"/>
            <a:ext cx="8887612" cy="599957"/>
            <a:chOff x="580388" y="1413381"/>
            <a:chExt cx="8887612" cy="599957"/>
          </a:xfrm>
        </p:grpSpPr>
        <p:sp>
          <p:nvSpPr>
            <p:cNvPr id="4062" name="Google Shape;4062;p22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cột</a:t>
              </a:r>
              <a:endParaRPr sz="1400">
                <a:solidFill>
                  <a:schemeClr val="dk1"/>
                </a:solidFill>
                <a:latin typeface="Arial"/>
                <a:ea typeface="Arial"/>
                <a:cs typeface="Arial"/>
                <a:sym typeface="Arial"/>
              </a:endParaRPr>
            </a:p>
          </p:txBody>
        </p:sp>
        <p:sp>
          <p:nvSpPr>
            <p:cNvPr id="4063" name="Google Shape;4063;p22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dữ liệu điểm “music” và “science”. Lưu vào biến music_sci.</a:t>
              </a:r>
              <a:endParaRPr sz="1300">
                <a:solidFill>
                  <a:srgbClr val="262626"/>
                </a:solidFill>
                <a:latin typeface="Arial"/>
                <a:ea typeface="Arial"/>
                <a:cs typeface="Arial"/>
                <a:sym typeface="Arial"/>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grpSp>
        <p:nvGrpSpPr>
          <p:cNvPr id="4069" name="Google Shape;4069;p224"/>
          <p:cNvGrpSpPr/>
          <p:nvPr/>
        </p:nvGrpSpPr>
        <p:grpSpPr>
          <a:xfrm>
            <a:off x="450000" y="450000"/>
            <a:ext cx="9018000" cy="276999"/>
            <a:chOff x="450000" y="450000"/>
            <a:chExt cx="9018000" cy="276999"/>
          </a:xfrm>
        </p:grpSpPr>
        <p:sp>
          <p:nvSpPr>
            <p:cNvPr id="4070" name="Google Shape;4070;p2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71" name="Google Shape;4071;p2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72" name="Google Shape;4072;p224"/>
          <p:cNvGrpSpPr/>
          <p:nvPr/>
        </p:nvGrpSpPr>
        <p:grpSpPr>
          <a:xfrm>
            <a:off x="558924" y="2046027"/>
            <a:ext cx="8782050" cy="3345851"/>
            <a:chOff x="558924" y="2149879"/>
            <a:chExt cx="8782050" cy="3345851"/>
          </a:xfrm>
        </p:grpSpPr>
        <p:sp>
          <p:nvSpPr>
            <p:cNvPr id="4073" name="Google Shape;4073;p224"/>
            <p:cNvSpPr/>
            <p:nvPr/>
          </p:nvSpPr>
          <p:spPr>
            <a:xfrm>
              <a:off x="558924" y="2149879"/>
              <a:ext cx="8782050" cy="33458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74" name="Google Shape;4074;p224"/>
            <p:cNvPicPr preferRelativeResize="0"/>
            <p:nvPr/>
          </p:nvPicPr>
          <p:blipFill rotWithShape="1">
            <a:blip r:embed="rId3">
              <a:alphaModFix/>
            </a:blip>
            <a:srcRect b="0" l="1392" r="21486" t="0"/>
            <a:stretch/>
          </p:blipFill>
          <p:spPr>
            <a:xfrm>
              <a:off x="606490" y="2190743"/>
              <a:ext cx="8734484" cy="3298495"/>
            </a:xfrm>
            <a:prstGeom prst="rect">
              <a:avLst/>
            </a:prstGeom>
            <a:noFill/>
            <a:ln>
              <a:noFill/>
            </a:ln>
          </p:spPr>
        </p:pic>
      </p:grpSp>
      <p:grpSp>
        <p:nvGrpSpPr>
          <p:cNvPr id="4075" name="Google Shape;4075;p224"/>
          <p:cNvGrpSpPr/>
          <p:nvPr/>
        </p:nvGrpSpPr>
        <p:grpSpPr>
          <a:xfrm>
            <a:off x="580388" y="1413381"/>
            <a:ext cx="8887612" cy="599957"/>
            <a:chOff x="580388" y="1413381"/>
            <a:chExt cx="8887612" cy="599957"/>
          </a:xfrm>
        </p:grpSpPr>
        <p:sp>
          <p:nvSpPr>
            <p:cNvPr id="4076" name="Google Shape;4076;p22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Chọn cột</a:t>
              </a:r>
              <a:endParaRPr sz="1400">
                <a:solidFill>
                  <a:schemeClr val="dk1"/>
                </a:solidFill>
                <a:latin typeface="Arial"/>
                <a:ea typeface="Arial"/>
                <a:cs typeface="Arial"/>
                <a:sym typeface="Arial"/>
              </a:endParaRPr>
            </a:p>
          </p:txBody>
        </p:sp>
        <p:sp>
          <p:nvSpPr>
            <p:cNvPr id="4077" name="Google Shape;4077;p224"/>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lưu trữ nó ở dạng hai chiều và chỉ có một cột, hãy sử dụng biểu mẫu danh sách [].</a:t>
              </a:r>
              <a:endParaRPr sz="1300">
                <a:solidFill>
                  <a:srgbClr val="262626"/>
                </a:solidFill>
                <a:latin typeface="Arial"/>
                <a:ea typeface="Arial"/>
                <a:cs typeface="Arial"/>
                <a:sym typeface="Arial"/>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grpSp>
        <p:nvGrpSpPr>
          <p:cNvPr id="4083" name="Google Shape;4083;p225"/>
          <p:cNvGrpSpPr/>
          <p:nvPr/>
        </p:nvGrpSpPr>
        <p:grpSpPr>
          <a:xfrm>
            <a:off x="450000" y="450000"/>
            <a:ext cx="9018000" cy="276999"/>
            <a:chOff x="450000" y="450000"/>
            <a:chExt cx="9018000" cy="276999"/>
          </a:xfrm>
        </p:grpSpPr>
        <p:sp>
          <p:nvSpPr>
            <p:cNvPr id="4084" name="Google Shape;4084;p2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85" name="Google Shape;4085;p2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86" name="Google Shape;4086;p225"/>
          <p:cNvGrpSpPr/>
          <p:nvPr/>
        </p:nvGrpSpPr>
        <p:grpSpPr>
          <a:xfrm>
            <a:off x="558924" y="1745825"/>
            <a:ext cx="8782050" cy="2359240"/>
            <a:chOff x="558924" y="1789840"/>
            <a:chExt cx="8782050" cy="2359240"/>
          </a:xfrm>
        </p:grpSpPr>
        <p:sp>
          <p:nvSpPr>
            <p:cNvPr id="4087" name="Google Shape;4087;p225"/>
            <p:cNvSpPr/>
            <p:nvPr/>
          </p:nvSpPr>
          <p:spPr>
            <a:xfrm>
              <a:off x="558924" y="1789840"/>
              <a:ext cx="8782050" cy="23592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88" name="Google Shape;4088;p225"/>
            <p:cNvPicPr preferRelativeResize="0"/>
            <p:nvPr/>
          </p:nvPicPr>
          <p:blipFill rotWithShape="1">
            <a:blip r:embed="rId3">
              <a:alphaModFix/>
            </a:blip>
            <a:srcRect b="0" l="1288" r="19949" t="3903"/>
            <a:stretch/>
          </p:blipFill>
          <p:spPr>
            <a:xfrm>
              <a:off x="615820" y="1875451"/>
              <a:ext cx="8725154" cy="2245635"/>
            </a:xfrm>
            <a:prstGeom prst="rect">
              <a:avLst/>
            </a:prstGeom>
            <a:noFill/>
            <a:ln>
              <a:noFill/>
            </a:ln>
          </p:spPr>
        </p:pic>
      </p:grpSp>
      <p:sp>
        <p:nvSpPr>
          <p:cNvPr id="4089" name="Google Shape;4089;p22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grpSp>
        <p:nvGrpSpPr>
          <p:cNvPr id="4095" name="Google Shape;4095;p226"/>
          <p:cNvGrpSpPr/>
          <p:nvPr/>
        </p:nvGrpSpPr>
        <p:grpSpPr>
          <a:xfrm>
            <a:off x="450000" y="450000"/>
            <a:ext cx="9018000" cy="276999"/>
            <a:chOff x="450000" y="450000"/>
            <a:chExt cx="9018000" cy="276999"/>
          </a:xfrm>
        </p:grpSpPr>
        <p:sp>
          <p:nvSpPr>
            <p:cNvPr id="4096" name="Google Shape;4096;p2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097" name="Google Shape;4097;p2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098" name="Google Shape;4098;p226"/>
          <p:cNvGrpSpPr/>
          <p:nvPr/>
        </p:nvGrpSpPr>
        <p:grpSpPr>
          <a:xfrm>
            <a:off x="558924" y="5679910"/>
            <a:ext cx="8782050" cy="646246"/>
            <a:chOff x="557644" y="5085181"/>
            <a:chExt cx="8782050" cy="646246"/>
          </a:xfrm>
        </p:grpSpPr>
        <p:sp>
          <p:nvSpPr>
            <p:cNvPr id="4099" name="Google Shape;4099;p226"/>
            <p:cNvSpPr/>
            <p:nvPr/>
          </p:nvSpPr>
          <p:spPr>
            <a:xfrm>
              <a:off x="557644" y="5085181"/>
              <a:ext cx="8782050" cy="646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00" name="Google Shape;4100;p22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01" name="Google Shape;4101;p22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74</a:t>
              </a:r>
              <a:endParaRPr b="1" sz="1300">
                <a:solidFill>
                  <a:srgbClr val="262626"/>
                </a:solidFill>
                <a:latin typeface="Arial"/>
                <a:ea typeface="Arial"/>
                <a:cs typeface="Arial"/>
                <a:sym typeface="Arial"/>
              </a:endParaRPr>
            </a:p>
          </p:txBody>
        </p:sp>
        <p:sp>
          <p:nvSpPr>
            <p:cNvPr id="4102" name="Google Shape;4102;p226"/>
            <p:cNvSpPr txBox="1"/>
            <p:nvPr/>
          </p:nvSpPr>
          <p:spPr>
            <a:xfrm>
              <a:off x="1021818" y="545891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If the name part moves down, then it is set as an index.</a:t>
              </a:r>
              <a:endParaRPr/>
            </a:p>
          </p:txBody>
        </p:sp>
      </p:grpSp>
      <p:grpSp>
        <p:nvGrpSpPr>
          <p:cNvPr id="4103" name="Google Shape;4103;p226"/>
          <p:cNvGrpSpPr/>
          <p:nvPr/>
        </p:nvGrpSpPr>
        <p:grpSpPr>
          <a:xfrm>
            <a:off x="558924" y="2333189"/>
            <a:ext cx="8785035" cy="3285552"/>
            <a:chOff x="558924" y="2333189"/>
            <a:chExt cx="8785035" cy="3285552"/>
          </a:xfrm>
        </p:grpSpPr>
        <p:sp>
          <p:nvSpPr>
            <p:cNvPr id="4104" name="Google Shape;4104;p226"/>
            <p:cNvSpPr/>
            <p:nvPr/>
          </p:nvSpPr>
          <p:spPr>
            <a:xfrm>
              <a:off x="558924" y="2333189"/>
              <a:ext cx="8782050" cy="32855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05" name="Google Shape;4105;p226"/>
            <p:cNvPicPr preferRelativeResize="0"/>
            <p:nvPr/>
          </p:nvPicPr>
          <p:blipFill rotWithShape="1">
            <a:blip r:embed="rId4">
              <a:alphaModFix/>
            </a:blip>
            <a:srcRect b="0" l="1389" r="11434" t="0"/>
            <a:stretch/>
          </p:blipFill>
          <p:spPr>
            <a:xfrm>
              <a:off x="699796" y="2395984"/>
              <a:ext cx="8644163" cy="3174391"/>
            </a:xfrm>
            <a:prstGeom prst="rect">
              <a:avLst/>
            </a:prstGeom>
            <a:noFill/>
            <a:ln>
              <a:noFill/>
            </a:ln>
          </p:spPr>
        </p:pic>
        <p:sp>
          <p:nvSpPr>
            <p:cNvPr id="4106" name="Google Shape;4106;p226"/>
            <p:cNvSpPr/>
            <p:nvPr/>
          </p:nvSpPr>
          <p:spPr>
            <a:xfrm>
              <a:off x="3946849" y="2474235"/>
              <a:ext cx="4086807" cy="20365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7" name="Google Shape;4107;p226"/>
          <p:cNvGrpSpPr/>
          <p:nvPr/>
        </p:nvGrpSpPr>
        <p:grpSpPr>
          <a:xfrm>
            <a:off x="580388" y="1413381"/>
            <a:ext cx="8887612" cy="876956"/>
            <a:chOff x="580388" y="1413381"/>
            <a:chExt cx="8887612" cy="876956"/>
          </a:xfrm>
        </p:grpSpPr>
        <p:sp>
          <p:nvSpPr>
            <p:cNvPr id="4108" name="Google Shape;4108;p22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
          <p:nvSpPr>
            <p:cNvPr id="4109" name="Google Shape;4109;p226"/>
            <p:cNvSpPr/>
            <p:nvPr/>
          </p:nvSpPr>
          <p:spPr>
            <a:xfrm>
              <a:off x="711201" y="1667877"/>
              <a:ext cx="8632824"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chỉ mục, nhưng một chỉ mục có thể được chọn trong số các cột.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định cột “Tên” làm chỉ mục mới và phản ánh các thay đổi đối với đối tượng df.</a:t>
              </a:r>
              <a:endParaRPr sz="1300">
                <a:solidFill>
                  <a:srgbClr val="262626"/>
                </a:solidFill>
                <a:latin typeface="Arial"/>
                <a:ea typeface="Arial"/>
                <a:cs typeface="Arial"/>
                <a:sym typeface="Arial"/>
              </a:endParaRPr>
            </a:p>
          </p:txBody>
        </p:sp>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grpSp>
        <p:nvGrpSpPr>
          <p:cNvPr id="4115" name="Google Shape;4115;p227"/>
          <p:cNvGrpSpPr/>
          <p:nvPr/>
        </p:nvGrpSpPr>
        <p:grpSpPr>
          <a:xfrm>
            <a:off x="450000" y="450000"/>
            <a:ext cx="9018000" cy="276999"/>
            <a:chOff x="450000" y="450000"/>
            <a:chExt cx="9018000" cy="276999"/>
          </a:xfrm>
        </p:grpSpPr>
        <p:sp>
          <p:nvSpPr>
            <p:cNvPr id="4116" name="Google Shape;4116;p2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17" name="Google Shape;4117;p2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118" name="Google Shape;4118;p227"/>
          <p:cNvGrpSpPr/>
          <p:nvPr/>
        </p:nvGrpSpPr>
        <p:grpSpPr>
          <a:xfrm>
            <a:off x="558924" y="3150493"/>
            <a:ext cx="8782050" cy="711454"/>
            <a:chOff x="557644" y="5085181"/>
            <a:chExt cx="8782050" cy="711454"/>
          </a:xfrm>
        </p:grpSpPr>
        <p:sp>
          <p:nvSpPr>
            <p:cNvPr id="4119" name="Google Shape;4119;p227"/>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20" name="Google Shape;4120;p22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21" name="Google Shape;4121;p22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77</a:t>
              </a:r>
              <a:endParaRPr b="1" sz="1300">
                <a:solidFill>
                  <a:srgbClr val="262626"/>
                </a:solidFill>
                <a:latin typeface="Arial"/>
                <a:ea typeface="Arial"/>
                <a:cs typeface="Arial"/>
                <a:sym typeface="Arial"/>
              </a:endParaRPr>
            </a:p>
          </p:txBody>
        </p:sp>
        <p:sp>
          <p:nvSpPr>
            <p:cNvPr id="4122" name="Google Shape;4122;p22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Chọn một thành phần cụ thể của DataFrame df (“music” của “honggildong”).</a:t>
              </a:r>
              <a:endParaRPr/>
            </a:p>
          </p:txBody>
        </p:sp>
      </p:grpSp>
      <p:grpSp>
        <p:nvGrpSpPr>
          <p:cNvPr id="4123" name="Google Shape;4123;p227"/>
          <p:cNvGrpSpPr/>
          <p:nvPr/>
        </p:nvGrpSpPr>
        <p:grpSpPr>
          <a:xfrm>
            <a:off x="558924" y="1772816"/>
            <a:ext cx="8782050" cy="1284709"/>
            <a:chOff x="558924" y="1772816"/>
            <a:chExt cx="8782050" cy="1284709"/>
          </a:xfrm>
        </p:grpSpPr>
        <p:sp>
          <p:nvSpPr>
            <p:cNvPr id="4124" name="Google Shape;4124;p227"/>
            <p:cNvSpPr/>
            <p:nvPr/>
          </p:nvSpPr>
          <p:spPr>
            <a:xfrm>
              <a:off x="558924" y="1772816"/>
              <a:ext cx="8782050" cy="12847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25" name="Google Shape;4125;p227"/>
            <p:cNvPicPr preferRelativeResize="0"/>
            <p:nvPr/>
          </p:nvPicPr>
          <p:blipFill rotWithShape="1">
            <a:blip r:embed="rId4">
              <a:alphaModFix/>
            </a:blip>
            <a:srcRect b="0" l="1571" r="21230" t="3893"/>
            <a:stretch/>
          </p:blipFill>
          <p:spPr>
            <a:xfrm>
              <a:off x="606489" y="1838130"/>
              <a:ext cx="8734485" cy="1158822"/>
            </a:xfrm>
            <a:prstGeom prst="rect">
              <a:avLst/>
            </a:prstGeom>
            <a:noFill/>
            <a:ln>
              <a:noFill/>
            </a:ln>
          </p:spPr>
        </p:pic>
      </p:grpSp>
      <p:sp>
        <p:nvSpPr>
          <p:cNvPr id="4126" name="Google Shape;4126;p22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grpSp>
        <p:nvGrpSpPr>
          <p:cNvPr id="4132" name="Google Shape;4132;p228"/>
          <p:cNvGrpSpPr/>
          <p:nvPr/>
        </p:nvGrpSpPr>
        <p:grpSpPr>
          <a:xfrm>
            <a:off x="450000" y="450000"/>
            <a:ext cx="9018000" cy="276999"/>
            <a:chOff x="450000" y="450000"/>
            <a:chExt cx="9018000" cy="276999"/>
          </a:xfrm>
        </p:grpSpPr>
        <p:sp>
          <p:nvSpPr>
            <p:cNvPr id="4133" name="Google Shape;4133;p2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34" name="Google Shape;4134;p2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135" name="Google Shape;4135;p228"/>
          <p:cNvGrpSpPr/>
          <p:nvPr/>
        </p:nvGrpSpPr>
        <p:grpSpPr>
          <a:xfrm>
            <a:off x="558924" y="3365618"/>
            <a:ext cx="8782050" cy="711454"/>
            <a:chOff x="557644" y="5085181"/>
            <a:chExt cx="8782050" cy="711454"/>
          </a:xfrm>
        </p:grpSpPr>
        <p:sp>
          <p:nvSpPr>
            <p:cNvPr id="4136" name="Google Shape;4136;p228"/>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37" name="Google Shape;4137;p22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38" name="Google Shape;4138;p22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79</a:t>
              </a:r>
              <a:endParaRPr b="1" sz="1300">
                <a:solidFill>
                  <a:srgbClr val="262626"/>
                </a:solidFill>
                <a:latin typeface="Arial"/>
                <a:ea typeface="Arial"/>
                <a:cs typeface="Arial"/>
                <a:sym typeface="Arial"/>
              </a:endParaRPr>
            </a:p>
          </p:txBody>
        </p:sp>
        <p:sp>
          <p:nvSpPr>
            <p:cNvPr id="4139" name="Google Shape;4139;p22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Chọn hai hoặc nhiều phần tử của DataFrame df (“music” và “phys_tra” điểm của “honggildong”).</a:t>
              </a:r>
              <a:endParaRPr/>
            </a:p>
          </p:txBody>
        </p:sp>
      </p:grpSp>
      <p:sp>
        <p:nvSpPr>
          <p:cNvPr id="4140" name="Google Shape;4140;p22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grpSp>
        <p:nvGrpSpPr>
          <p:cNvPr id="4141" name="Google Shape;4141;p228"/>
          <p:cNvGrpSpPr/>
          <p:nvPr/>
        </p:nvGrpSpPr>
        <p:grpSpPr>
          <a:xfrm>
            <a:off x="558924" y="1772816"/>
            <a:ext cx="8782050" cy="1492898"/>
            <a:chOff x="558924" y="1772816"/>
            <a:chExt cx="8782050" cy="1492898"/>
          </a:xfrm>
        </p:grpSpPr>
        <p:sp>
          <p:nvSpPr>
            <p:cNvPr id="4142" name="Google Shape;4142;p228"/>
            <p:cNvSpPr/>
            <p:nvPr/>
          </p:nvSpPr>
          <p:spPr>
            <a:xfrm>
              <a:off x="558924" y="1772816"/>
              <a:ext cx="8782050" cy="1492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43" name="Google Shape;4143;p228"/>
            <p:cNvPicPr preferRelativeResize="0"/>
            <p:nvPr/>
          </p:nvPicPr>
          <p:blipFill rotWithShape="1">
            <a:blip r:embed="rId4">
              <a:alphaModFix/>
            </a:blip>
            <a:srcRect b="0" l="1665" r="21886" t="0"/>
            <a:stretch/>
          </p:blipFill>
          <p:spPr>
            <a:xfrm>
              <a:off x="615821" y="1812565"/>
              <a:ext cx="8725153" cy="139957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pSp>
        <p:nvGrpSpPr>
          <p:cNvPr id="745" name="Google Shape;745;p23"/>
          <p:cNvGrpSpPr/>
          <p:nvPr/>
        </p:nvGrpSpPr>
        <p:grpSpPr>
          <a:xfrm>
            <a:off x="450000" y="450000"/>
            <a:ext cx="9018000" cy="276999"/>
            <a:chOff x="450000" y="450000"/>
            <a:chExt cx="9018000" cy="276999"/>
          </a:xfrm>
        </p:grpSpPr>
        <p:sp>
          <p:nvSpPr>
            <p:cNvPr id="746" name="Google Shape;746;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747" name="Google Shape;747;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48" name="Google Shape;748;p23"/>
          <p:cNvSpPr/>
          <p:nvPr/>
        </p:nvSpPr>
        <p:spPr>
          <a:xfrm>
            <a:off x="702940"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hãy xem xét trường hợp thêm dữ liệu "Xanh lục".</a:t>
            </a:r>
            <a:endParaRPr sz="1300">
              <a:solidFill>
                <a:srgbClr val="262626"/>
              </a:solidFill>
              <a:latin typeface="Arial"/>
              <a:ea typeface="Arial"/>
              <a:cs typeface="Arial"/>
              <a:sym typeface="Arial"/>
            </a:endParaRPr>
          </a:p>
        </p:txBody>
      </p:sp>
      <p:grpSp>
        <p:nvGrpSpPr>
          <p:cNvPr id="749" name="Google Shape;749;p23"/>
          <p:cNvGrpSpPr/>
          <p:nvPr/>
        </p:nvGrpSpPr>
        <p:grpSpPr>
          <a:xfrm>
            <a:off x="954967" y="2276872"/>
            <a:ext cx="7992889" cy="2624108"/>
            <a:chOff x="990971" y="2348880"/>
            <a:chExt cx="7992889" cy="2624108"/>
          </a:xfrm>
        </p:grpSpPr>
        <p:sp>
          <p:nvSpPr>
            <p:cNvPr id="750" name="Google Shape;750;p23"/>
            <p:cNvSpPr/>
            <p:nvPr/>
          </p:nvSpPr>
          <p:spPr>
            <a:xfrm>
              <a:off x="990971" y="3796657"/>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51" name="Google Shape;751;p23"/>
            <p:cNvSpPr/>
            <p:nvPr/>
          </p:nvSpPr>
          <p:spPr>
            <a:xfrm>
              <a:off x="2212593" y="3796657"/>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52" name="Google Shape;752;p23"/>
            <p:cNvSpPr/>
            <p:nvPr/>
          </p:nvSpPr>
          <p:spPr>
            <a:xfrm>
              <a:off x="3439243" y="3796657"/>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53" name="Google Shape;753;p23"/>
            <p:cNvSpPr/>
            <p:nvPr/>
          </p:nvSpPr>
          <p:spPr>
            <a:xfrm rot="5400000">
              <a:off x="1605395" y="3877280"/>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54" name="Google Shape;754;p23"/>
            <p:cNvSpPr/>
            <p:nvPr/>
          </p:nvSpPr>
          <p:spPr>
            <a:xfrm rot="5400000">
              <a:off x="2835250" y="387805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55" name="Google Shape;755;p23"/>
            <p:cNvSpPr/>
            <p:nvPr/>
          </p:nvSpPr>
          <p:spPr>
            <a:xfrm rot="5400000">
              <a:off x="4059386" y="387805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56" name="Google Shape;756;p23"/>
            <p:cNvCxnSpPr>
              <a:endCxn id="751" idx="1"/>
            </p:cNvCxnSpPr>
            <p:nvPr/>
          </p:nvCxnSpPr>
          <p:spPr>
            <a:xfrm>
              <a:off x="1779993" y="3961554"/>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757" name="Google Shape;757;p23"/>
            <p:cNvCxnSpPr/>
            <p:nvPr/>
          </p:nvCxnSpPr>
          <p:spPr>
            <a:xfrm>
              <a:off x="3007195" y="3965438"/>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58" name="Google Shape;758;p23"/>
            <p:cNvSpPr/>
            <p:nvPr/>
          </p:nvSpPr>
          <p:spPr>
            <a:xfrm>
              <a:off x="5671492" y="3789040"/>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59" name="Google Shape;759;p23"/>
            <p:cNvSpPr/>
            <p:nvPr/>
          </p:nvSpPr>
          <p:spPr>
            <a:xfrm>
              <a:off x="6893114" y="3789040"/>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60" name="Google Shape;760;p23"/>
            <p:cNvSpPr/>
            <p:nvPr/>
          </p:nvSpPr>
          <p:spPr>
            <a:xfrm>
              <a:off x="8119764" y="3789040"/>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61" name="Google Shape;761;p23"/>
            <p:cNvSpPr/>
            <p:nvPr/>
          </p:nvSpPr>
          <p:spPr>
            <a:xfrm rot="5400000">
              <a:off x="6285916" y="3869663"/>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62" name="Google Shape;762;p23"/>
            <p:cNvSpPr/>
            <p:nvPr/>
          </p:nvSpPr>
          <p:spPr>
            <a:xfrm rot="5400000">
              <a:off x="7515771" y="387043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63" name="Google Shape;763;p23"/>
            <p:cNvSpPr/>
            <p:nvPr/>
          </p:nvSpPr>
          <p:spPr>
            <a:xfrm rot="5400000">
              <a:off x="8739907" y="387043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64" name="Google Shape;764;p23"/>
            <p:cNvCxnSpPr/>
            <p:nvPr/>
          </p:nvCxnSpPr>
          <p:spPr>
            <a:xfrm>
              <a:off x="6460375" y="3953799"/>
              <a:ext cx="9005" cy="681623"/>
            </a:xfrm>
            <a:prstGeom prst="straightConnector1">
              <a:avLst/>
            </a:prstGeom>
            <a:noFill/>
            <a:ln cap="flat" cmpd="sng" w="19050">
              <a:solidFill>
                <a:schemeClr val="dk1"/>
              </a:solidFill>
              <a:prstDash val="solid"/>
              <a:miter lim="800000"/>
              <a:headEnd len="med" w="med" type="oval"/>
              <a:tailEnd len="med" w="med" type="triangle"/>
            </a:ln>
          </p:spPr>
        </p:cxnSp>
        <p:cxnSp>
          <p:nvCxnSpPr>
            <p:cNvPr id="765" name="Google Shape;765;p23"/>
            <p:cNvCxnSpPr/>
            <p:nvPr/>
          </p:nvCxnSpPr>
          <p:spPr>
            <a:xfrm>
              <a:off x="7687716" y="3957821"/>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66" name="Google Shape;766;p23"/>
            <p:cNvSpPr/>
            <p:nvPr/>
          </p:nvSpPr>
          <p:spPr>
            <a:xfrm>
              <a:off x="1681077" y="4640795"/>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767" name="Google Shape;767;p23"/>
            <p:cNvSpPr/>
            <p:nvPr/>
          </p:nvSpPr>
          <p:spPr>
            <a:xfrm rot="5400000">
              <a:off x="2295501" y="472141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68" name="Google Shape;768;p23"/>
            <p:cNvSpPr/>
            <p:nvPr/>
          </p:nvSpPr>
          <p:spPr>
            <a:xfrm>
              <a:off x="6365821" y="4629845"/>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769" name="Google Shape;769;p23"/>
            <p:cNvSpPr/>
            <p:nvPr/>
          </p:nvSpPr>
          <p:spPr>
            <a:xfrm rot="5400000">
              <a:off x="6980245" y="4710468"/>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70" name="Google Shape;770;p23"/>
            <p:cNvCxnSpPr/>
            <p:nvPr/>
          </p:nvCxnSpPr>
          <p:spPr>
            <a:xfrm flipH="1" rot="10800000">
              <a:off x="2503139" y="4128850"/>
              <a:ext cx="105187" cy="676704"/>
            </a:xfrm>
            <a:prstGeom prst="bentConnector2">
              <a:avLst/>
            </a:prstGeom>
            <a:noFill/>
            <a:ln cap="flat" cmpd="sng" w="19050">
              <a:solidFill>
                <a:schemeClr val="dk1"/>
              </a:solidFill>
              <a:prstDash val="solid"/>
              <a:miter lim="800000"/>
              <a:headEnd len="med" w="med" type="oval"/>
              <a:tailEnd len="med" w="med" type="triangle"/>
            </a:ln>
          </p:spPr>
        </p:cxnSp>
        <p:cxnSp>
          <p:nvCxnSpPr>
            <p:cNvPr id="771" name="Google Shape;771;p23"/>
            <p:cNvCxnSpPr/>
            <p:nvPr/>
          </p:nvCxnSpPr>
          <p:spPr>
            <a:xfrm flipH="1" rot="10800000">
              <a:off x="7189690" y="4116119"/>
              <a:ext cx="105187" cy="676704"/>
            </a:xfrm>
            <a:prstGeom prst="bentConnector2">
              <a:avLst/>
            </a:prstGeom>
            <a:noFill/>
            <a:ln cap="flat" cmpd="sng" w="19050">
              <a:solidFill>
                <a:schemeClr val="dk1"/>
              </a:solidFill>
              <a:prstDash val="solid"/>
              <a:miter lim="800000"/>
              <a:headEnd len="med" w="med" type="oval"/>
              <a:tailEnd len="med" w="med" type="triangle"/>
            </a:ln>
          </p:spPr>
        </p:cxnSp>
        <p:sp>
          <p:nvSpPr>
            <p:cNvPr id="772" name="Google Shape;772;p23"/>
            <p:cNvSpPr/>
            <p:nvPr/>
          </p:nvSpPr>
          <p:spPr>
            <a:xfrm>
              <a:off x="3441758" y="2348880"/>
              <a:ext cx="864096" cy="332193"/>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lam</a:t>
              </a:r>
              <a:endParaRPr/>
            </a:p>
          </p:txBody>
        </p:sp>
        <p:sp>
          <p:nvSpPr>
            <p:cNvPr id="773" name="Google Shape;773;p23"/>
            <p:cNvSpPr/>
            <p:nvPr/>
          </p:nvSpPr>
          <p:spPr>
            <a:xfrm>
              <a:off x="4663380" y="2348880"/>
              <a:ext cx="864096" cy="332193"/>
            </a:xfrm>
            <a:prstGeom prst="roundRect">
              <a:avLst>
                <a:gd fmla="val 16667" name="adj"/>
              </a:avLst>
            </a:prstGeom>
            <a:solidFill>
              <a:srgbClr val="FFB5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Vàng </a:t>
              </a:r>
              <a:endParaRPr/>
            </a:p>
          </p:txBody>
        </p:sp>
        <p:sp>
          <p:nvSpPr>
            <p:cNvPr id="774" name="Google Shape;774;p23"/>
            <p:cNvSpPr/>
            <p:nvPr/>
          </p:nvSpPr>
          <p:spPr>
            <a:xfrm>
              <a:off x="5890030" y="2348880"/>
              <a:ext cx="864096" cy="332193"/>
            </a:xfrm>
            <a:prstGeom prst="roundRect">
              <a:avLst>
                <a:gd fmla="val 16667" name="adj"/>
              </a:avLst>
            </a:prstGeom>
            <a:solidFill>
              <a:srgbClr val="FF141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Đỏ</a:t>
              </a:r>
              <a:endParaRPr sz="1200">
                <a:solidFill>
                  <a:schemeClr val="lt1"/>
                </a:solidFill>
                <a:latin typeface="Arial"/>
                <a:ea typeface="Arial"/>
                <a:cs typeface="Arial"/>
                <a:sym typeface="Arial"/>
              </a:endParaRPr>
            </a:p>
          </p:txBody>
        </p:sp>
        <p:sp>
          <p:nvSpPr>
            <p:cNvPr id="775" name="Google Shape;775;p23"/>
            <p:cNvSpPr/>
            <p:nvPr/>
          </p:nvSpPr>
          <p:spPr>
            <a:xfrm rot="5400000">
              <a:off x="4056182" y="2429503"/>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76" name="Google Shape;776;p23"/>
            <p:cNvSpPr/>
            <p:nvPr/>
          </p:nvSpPr>
          <p:spPr>
            <a:xfrm rot="5400000">
              <a:off x="5286037" y="243027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77" name="Google Shape;777;p23"/>
            <p:cNvSpPr/>
            <p:nvPr/>
          </p:nvSpPr>
          <p:spPr>
            <a:xfrm rot="5400000">
              <a:off x="6510173" y="2430277"/>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778" name="Google Shape;778;p23"/>
            <p:cNvCxnSpPr>
              <a:endCxn id="773" idx="1"/>
            </p:cNvCxnSpPr>
            <p:nvPr/>
          </p:nvCxnSpPr>
          <p:spPr>
            <a:xfrm>
              <a:off x="4230780" y="2513777"/>
              <a:ext cx="432600" cy="1200"/>
            </a:xfrm>
            <a:prstGeom prst="straightConnector1">
              <a:avLst/>
            </a:prstGeom>
            <a:noFill/>
            <a:ln cap="flat" cmpd="sng" w="19050">
              <a:solidFill>
                <a:schemeClr val="dk1"/>
              </a:solidFill>
              <a:prstDash val="solid"/>
              <a:miter lim="800000"/>
              <a:headEnd len="med" w="med" type="oval"/>
              <a:tailEnd len="med" w="med" type="triangle"/>
            </a:ln>
          </p:spPr>
        </p:cxnSp>
        <p:cxnSp>
          <p:nvCxnSpPr>
            <p:cNvPr id="779" name="Google Shape;779;p23"/>
            <p:cNvCxnSpPr/>
            <p:nvPr/>
          </p:nvCxnSpPr>
          <p:spPr>
            <a:xfrm>
              <a:off x="5457982" y="2517661"/>
              <a:ext cx="432739" cy="1338"/>
            </a:xfrm>
            <a:prstGeom prst="straightConnector1">
              <a:avLst/>
            </a:prstGeom>
            <a:noFill/>
            <a:ln cap="flat" cmpd="sng" w="19050">
              <a:solidFill>
                <a:schemeClr val="dk1"/>
              </a:solidFill>
              <a:prstDash val="solid"/>
              <a:miter lim="800000"/>
              <a:headEnd len="med" w="med" type="oval"/>
              <a:tailEnd len="med" w="med" type="triangle"/>
            </a:ln>
          </p:spPr>
        </p:cxnSp>
        <p:sp>
          <p:nvSpPr>
            <p:cNvPr id="780" name="Google Shape;780;p23"/>
            <p:cNvSpPr/>
            <p:nvPr/>
          </p:nvSpPr>
          <p:spPr>
            <a:xfrm>
              <a:off x="4131864" y="2840891"/>
              <a:ext cx="864096" cy="332193"/>
            </a:xfrm>
            <a:prstGeom prst="roundRect">
              <a:avLst>
                <a:gd fmla="val 16667" name="adj"/>
              </a:avLst>
            </a:prstGeom>
            <a:solidFill>
              <a:srgbClr val="5482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Xanh lục</a:t>
              </a:r>
              <a:endParaRPr sz="1200">
                <a:solidFill>
                  <a:schemeClr val="lt1"/>
                </a:solidFill>
                <a:latin typeface="Arial"/>
                <a:ea typeface="Arial"/>
                <a:cs typeface="Arial"/>
                <a:sym typeface="Arial"/>
              </a:endParaRPr>
            </a:p>
          </p:txBody>
        </p:sp>
        <p:sp>
          <p:nvSpPr>
            <p:cNvPr id="781" name="Google Shape;781;p23"/>
            <p:cNvSpPr/>
            <p:nvPr/>
          </p:nvSpPr>
          <p:spPr>
            <a:xfrm rot="5400000">
              <a:off x="4746288" y="2921514"/>
              <a:ext cx="319635" cy="168271"/>
            </a:xfrm>
            <a:prstGeom prst="round2SameRect">
              <a:avLst>
                <a:gd fmla="val 16667" name="adj1"/>
                <a:gd fmla="val 0" name="adj2"/>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sp>
        <p:nvSpPr>
          <p:cNvPr id="782" name="Google Shape;782;p23"/>
          <p:cNvSpPr/>
          <p:nvPr/>
        </p:nvSpPr>
        <p:spPr>
          <a:xfrm>
            <a:off x="702940" y="5229200"/>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thể hiện trong hình trên, sử dụng từng con trỏ, màu xanh lam trỏ tới màu xanh lục và màu xanh lục trỏ tới màu vàng để thêm màu xanh lục.</a:t>
            </a:r>
            <a:endParaRPr sz="1300">
              <a:solidFill>
                <a:srgbClr val="262626"/>
              </a:solidFill>
              <a:latin typeface="Arial"/>
              <a:ea typeface="Arial"/>
              <a:cs typeface="Arial"/>
              <a:sym typeface="Arial"/>
            </a:endParaRPr>
          </a:p>
        </p:txBody>
      </p:sp>
      <p:sp>
        <p:nvSpPr>
          <p:cNvPr id="783" name="Google Shape;783;p2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và xóa dữ liệu khỏi danh sách</a:t>
            </a:r>
            <a:endParaRPr sz="1400">
              <a:solidFill>
                <a:schemeClr val="dk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8" name="Shape 4148"/>
        <p:cNvGrpSpPr/>
        <p:nvPr/>
      </p:nvGrpSpPr>
      <p:grpSpPr>
        <a:xfrm>
          <a:off x="0" y="0"/>
          <a:ext cx="0" cy="0"/>
          <a:chOff x="0" y="0"/>
          <a:chExt cx="0" cy="0"/>
        </a:xfrm>
      </p:grpSpPr>
      <p:grpSp>
        <p:nvGrpSpPr>
          <p:cNvPr id="4149" name="Google Shape;4149;p229"/>
          <p:cNvGrpSpPr/>
          <p:nvPr/>
        </p:nvGrpSpPr>
        <p:grpSpPr>
          <a:xfrm>
            <a:off x="450000" y="450000"/>
            <a:ext cx="9018000" cy="276999"/>
            <a:chOff x="450000" y="450000"/>
            <a:chExt cx="9018000" cy="276999"/>
          </a:xfrm>
        </p:grpSpPr>
        <p:sp>
          <p:nvSpPr>
            <p:cNvPr id="4150" name="Google Shape;4150;p2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51" name="Google Shape;4151;p2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152" name="Google Shape;4152;p229"/>
          <p:cNvGrpSpPr/>
          <p:nvPr/>
        </p:nvGrpSpPr>
        <p:grpSpPr>
          <a:xfrm>
            <a:off x="558924" y="3356287"/>
            <a:ext cx="8782050" cy="711454"/>
            <a:chOff x="557644" y="5085181"/>
            <a:chExt cx="8782050" cy="711454"/>
          </a:xfrm>
        </p:grpSpPr>
        <p:sp>
          <p:nvSpPr>
            <p:cNvPr id="4153" name="Google Shape;4153;p22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54" name="Google Shape;4154;p22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55" name="Google Shape;4155;p22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81</a:t>
              </a:r>
              <a:endParaRPr b="1" sz="1300">
                <a:solidFill>
                  <a:srgbClr val="262626"/>
                </a:solidFill>
                <a:latin typeface="Arial"/>
                <a:ea typeface="Arial"/>
                <a:cs typeface="Arial"/>
                <a:sym typeface="Arial"/>
              </a:endParaRPr>
            </a:p>
          </p:txBody>
        </p:sp>
        <p:sp>
          <p:nvSpPr>
            <p:cNvPr id="4156" name="Google Shape;4156;p22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Điều này cũng có thể được thực hiện với chỉ số nguyên iloc.</a:t>
              </a:r>
              <a:endParaRPr sz="1300">
                <a:solidFill>
                  <a:srgbClr val="262626"/>
                </a:solidFill>
                <a:latin typeface="Arial"/>
                <a:ea typeface="Arial"/>
                <a:cs typeface="Arial"/>
                <a:sym typeface="Arial"/>
              </a:endParaRPr>
            </a:p>
          </p:txBody>
        </p:sp>
      </p:grpSp>
      <p:sp>
        <p:nvSpPr>
          <p:cNvPr id="4157" name="Google Shape;4157;p22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grpSp>
        <p:nvGrpSpPr>
          <p:cNvPr id="4158" name="Google Shape;4158;p229"/>
          <p:cNvGrpSpPr/>
          <p:nvPr/>
        </p:nvGrpSpPr>
        <p:grpSpPr>
          <a:xfrm>
            <a:off x="558924" y="1772816"/>
            <a:ext cx="8782050" cy="1483568"/>
            <a:chOff x="558924" y="1772816"/>
            <a:chExt cx="8782050" cy="1483568"/>
          </a:xfrm>
        </p:grpSpPr>
        <p:sp>
          <p:nvSpPr>
            <p:cNvPr id="4159" name="Google Shape;4159;p229"/>
            <p:cNvSpPr/>
            <p:nvPr/>
          </p:nvSpPr>
          <p:spPr>
            <a:xfrm>
              <a:off x="558924" y="1772816"/>
              <a:ext cx="8782050" cy="14835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60" name="Google Shape;4160;p229"/>
            <p:cNvPicPr preferRelativeResize="0"/>
            <p:nvPr/>
          </p:nvPicPr>
          <p:blipFill rotWithShape="1">
            <a:blip r:embed="rId4">
              <a:alphaModFix/>
            </a:blip>
            <a:srcRect b="0" l="1475" r="20406" t="0"/>
            <a:stretch/>
          </p:blipFill>
          <p:spPr>
            <a:xfrm>
              <a:off x="597157" y="1810139"/>
              <a:ext cx="8743817" cy="1371600"/>
            </a:xfrm>
            <a:prstGeom prst="rect">
              <a:avLst/>
            </a:prstGeom>
            <a:noFill/>
            <a:ln>
              <a:noFill/>
            </a:ln>
          </p:spPr>
        </p:pic>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grpSp>
        <p:nvGrpSpPr>
          <p:cNvPr id="4166" name="Google Shape;4166;p230"/>
          <p:cNvGrpSpPr/>
          <p:nvPr/>
        </p:nvGrpSpPr>
        <p:grpSpPr>
          <a:xfrm>
            <a:off x="450000" y="450000"/>
            <a:ext cx="9018000" cy="276999"/>
            <a:chOff x="450000" y="450000"/>
            <a:chExt cx="9018000" cy="276999"/>
          </a:xfrm>
        </p:grpSpPr>
        <p:sp>
          <p:nvSpPr>
            <p:cNvPr id="4167" name="Google Shape;4167;p2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68" name="Google Shape;4168;p2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169" name="Google Shape;4169;p230"/>
          <p:cNvGrpSpPr/>
          <p:nvPr/>
        </p:nvGrpSpPr>
        <p:grpSpPr>
          <a:xfrm>
            <a:off x="558924" y="3341149"/>
            <a:ext cx="8782050" cy="711454"/>
            <a:chOff x="557644" y="5085181"/>
            <a:chExt cx="8782050" cy="711454"/>
          </a:xfrm>
        </p:grpSpPr>
        <p:sp>
          <p:nvSpPr>
            <p:cNvPr id="4170" name="Google Shape;4170;p230"/>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171" name="Google Shape;4171;p23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172" name="Google Shape;4172;p23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83</a:t>
              </a:r>
              <a:endParaRPr b="1" sz="1300">
                <a:solidFill>
                  <a:srgbClr val="262626"/>
                </a:solidFill>
                <a:latin typeface="Arial"/>
                <a:ea typeface="Arial"/>
                <a:cs typeface="Arial"/>
                <a:sym typeface="Arial"/>
              </a:endParaRPr>
            </a:p>
          </p:txBody>
        </p:sp>
        <p:sp>
          <p:nvSpPr>
            <p:cNvPr id="4173" name="Google Shape;4173;p23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Nó cũng có thể thông qua cắt lát.</a:t>
              </a:r>
              <a:endParaRPr/>
            </a:p>
          </p:txBody>
        </p:sp>
      </p:grpSp>
      <p:sp>
        <p:nvSpPr>
          <p:cNvPr id="4174" name="Google Shape;4174;p23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grpSp>
        <p:nvGrpSpPr>
          <p:cNvPr id="4175" name="Google Shape;4175;p230"/>
          <p:cNvGrpSpPr/>
          <p:nvPr/>
        </p:nvGrpSpPr>
        <p:grpSpPr>
          <a:xfrm>
            <a:off x="558924" y="1772816"/>
            <a:ext cx="8782051" cy="1472902"/>
            <a:chOff x="558924" y="1772816"/>
            <a:chExt cx="8782051" cy="1472902"/>
          </a:xfrm>
        </p:grpSpPr>
        <p:sp>
          <p:nvSpPr>
            <p:cNvPr id="4176" name="Google Shape;4176;p230"/>
            <p:cNvSpPr/>
            <p:nvPr/>
          </p:nvSpPr>
          <p:spPr>
            <a:xfrm>
              <a:off x="558924" y="1772816"/>
              <a:ext cx="8782050" cy="14729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77" name="Google Shape;4177;p230"/>
            <p:cNvPicPr preferRelativeResize="0"/>
            <p:nvPr/>
          </p:nvPicPr>
          <p:blipFill rotWithShape="1">
            <a:blip r:embed="rId4">
              <a:alphaModFix/>
            </a:blip>
            <a:srcRect b="0" l="1617" r="19151" t="0"/>
            <a:stretch/>
          </p:blipFill>
          <p:spPr>
            <a:xfrm>
              <a:off x="615819" y="1810139"/>
              <a:ext cx="8725156" cy="1418253"/>
            </a:xfrm>
            <a:prstGeom prst="rect">
              <a:avLst/>
            </a:prstGeom>
            <a:noFill/>
            <a:ln>
              <a:noFill/>
            </a:ln>
          </p:spPr>
        </p:pic>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2" name="Shape 4182"/>
        <p:cNvGrpSpPr/>
        <p:nvPr/>
      </p:nvGrpSpPr>
      <p:grpSpPr>
        <a:xfrm>
          <a:off x="0" y="0"/>
          <a:ext cx="0" cy="0"/>
          <a:chOff x="0" y="0"/>
          <a:chExt cx="0" cy="0"/>
        </a:xfrm>
      </p:grpSpPr>
      <p:grpSp>
        <p:nvGrpSpPr>
          <p:cNvPr id="4183" name="Google Shape;4183;p231"/>
          <p:cNvGrpSpPr/>
          <p:nvPr/>
        </p:nvGrpSpPr>
        <p:grpSpPr>
          <a:xfrm>
            <a:off x="450000" y="450000"/>
            <a:ext cx="9018000" cy="276999"/>
            <a:chOff x="450000" y="450000"/>
            <a:chExt cx="9018000" cy="276999"/>
          </a:xfrm>
        </p:grpSpPr>
        <p:sp>
          <p:nvSpPr>
            <p:cNvPr id="4184" name="Google Shape;4184;p2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85" name="Google Shape;4185;p2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4186" name="Google Shape;4186;p23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grpSp>
        <p:nvGrpSpPr>
          <p:cNvPr id="4187" name="Google Shape;4187;p231"/>
          <p:cNvGrpSpPr/>
          <p:nvPr/>
        </p:nvGrpSpPr>
        <p:grpSpPr>
          <a:xfrm>
            <a:off x="558924" y="1772816"/>
            <a:ext cx="8782050" cy="1472902"/>
            <a:chOff x="558924" y="1772816"/>
            <a:chExt cx="8782050" cy="1472902"/>
          </a:xfrm>
        </p:grpSpPr>
        <p:sp>
          <p:nvSpPr>
            <p:cNvPr id="4188" name="Google Shape;4188;p231"/>
            <p:cNvSpPr/>
            <p:nvPr/>
          </p:nvSpPr>
          <p:spPr>
            <a:xfrm>
              <a:off x="558924" y="1772816"/>
              <a:ext cx="8782050" cy="14729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89" name="Google Shape;4189;p231"/>
            <p:cNvPicPr preferRelativeResize="0"/>
            <p:nvPr/>
          </p:nvPicPr>
          <p:blipFill rotWithShape="1">
            <a:blip r:embed="rId3">
              <a:alphaModFix/>
            </a:blip>
            <a:srcRect b="0" l="1361" r="20748" t="0"/>
            <a:stretch/>
          </p:blipFill>
          <p:spPr>
            <a:xfrm>
              <a:off x="580388" y="1800922"/>
              <a:ext cx="8760586" cy="1436685"/>
            </a:xfrm>
            <a:prstGeom prst="rect">
              <a:avLst/>
            </a:prstGeom>
            <a:noFill/>
            <a:ln>
              <a:noFill/>
            </a:ln>
          </p:spPr>
        </p:pic>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grpSp>
        <p:nvGrpSpPr>
          <p:cNvPr id="4195" name="Google Shape;4195;p232"/>
          <p:cNvGrpSpPr/>
          <p:nvPr/>
        </p:nvGrpSpPr>
        <p:grpSpPr>
          <a:xfrm>
            <a:off x="450000" y="450000"/>
            <a:ext cx="9018000" cy="276999"/>
            <a:chOff x="450000" y="450000"/>
            <a:chExt cx="9018000" cy="276999"/>
          </a:xfrm>
        </p:grpSpPr>
        <p:sp>
          <p:nvSpPr>
            <p:cNvPr id="4196" name="Google Shape;4196;p2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197" name="Google Shape;4197;p2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198" name="Google Shape;4198;p232"/>
          <p:cNvGrpSpPr/>
          <p:nvPr/>
        </p:nvGrpSpPr>
        <p:grpSpPr>
          <a:xfrm>
            <a:off x="558924" y="4465989"/>
            <a:ext cx="8782050" cy="889782"/>
            <a:chOff x="557644" y="5085181"/>
            <a:chExt cx="8782050" cy="889782"/>
          </a:xfrm>
        </p:grpSpPr>
        <p:sp>
          <p:nvSpPr>
            <p:cNvPr id="4199" name="Google Shape;4199;p232"/>
            <p:cNvSpPr/>
            <p:nvPr/>
          </p:nvSpPr>
          <p:spPr>
            <a:xfrm>
              <a:off x="557644" y="5085181"/>
              <a:ext cx="8782050" cy="88978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00" name="Google Shape;4200;p23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01" name="Google Shape;4201;p23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87</a:t>
              </a:r>
              <a:endParaRPr b="1" sz="1300">
                <a:solidFill>
                  <a:srgbClr val="262626"/>
                </a:solidFill>
                <a:latin typeface="Arial"/>
                <a:ea typeface="Arial"/>
                <a:cs typeface="Arial"/>
                <a:sym typeface="Arial"/>
              </a:endParaRPr>
            </a:p>
          </p:txBody>
        </p:sp>
        <p:sp>
          <p:nvSpPr>
            <p:cNvPr id="4202" name="Google Shape;4202;p232"/>
            <p:cNvSpPr txBox="1"/>
            <p:nvPr/>
          </p:nvSpPr>
          <p:spPr>
            <a:xfrm>
              <a:off x="1021818" y="5492086"/>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Chọn và thành phần từ hai hoặc nhiều hàng và cột của df (điểm số “music” và “phys_tra” của “honggildong” và “hongeedong”)</a:t>
              </a:r>
              <a:endParaRPr/>
            </a:p>
          </p:txBody>
        </p:sp>
      </p:grpSp>
      <p:grpSp>
        <p:nvGrpSpPr>
          <p:cNvPr id="4203" name="Google Shape;4203;p232"/>
          <p:cNvGrpSpPr/>
          <p:nvPr/>
        </p:nvGrpSpPr>
        <p:grpSpPr>
          <a:xfrm>
            <a:off x="558924" y="1772815"/>
            <a:ext cx="8782051" cy="2613901"/>
            <a:chOff x="558924" y="1772815"/>
            <a:chExt cx="8782051" cy="2613901"/>
          </a:xfrm>
        </p:grpSpPr>
        <p:sp>
          <p:nvSpPr>
            <p:cNvPr id="4204" name="Google Shape;4204;p232"/>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05" name="Google Shape;4205;p232"/>
            <p:cNvPicPr preferRelativeResize="0"/>
            <p:nvPr/>
          </p:nvPicPr>
          <p:blipFill rotWithShape="1">
            <a:blip r:embed="rId4">
              <a:alphaModFix/>
            </a:blip>
            <a:srcRect b="0" l="2124" r="19397" t="0"/>
            <a:stretch/>
          </p:blipFill>
          <p:spPr>
            <a:xfrm>
              <a:off x="670531" y="1820807"/>
              <a:ext cx="8670444" cy="2540290"/>
            </a:xfrm>
            <a:prstGeom prst="rect">
              <a:avLst/>
            </a:prstGeom>
            <a:noFill/>
            <a:ln>
              <a:noFill/>
            </a:ln>
          </p:spPr>
        </p:pic>
      </p:grpSp>
      <p:sp>
        <p:nvSpPr>
          <p:cNvPr id="4206" name="Google Shape;4206;p23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grpSp>
        <p:nvGrpSpPr>
          <p:cNvPr id="4212" name="Google Shape;4212;p233"/>
          <p:cNvGrpSpPr/>
          <p:nvPr/>
        </p:nvGrpSpPr>
        <p:grpSpPr>
          <a:xfrm>
            <a:off x="450000" y="450000"/>
            <a:ext cx="9018000" cy="276999"/>
            <a:chOff x="450000" y="450000"/>
            <a:chExt cx="9018000" cy="276999"/>
          </a:xfrm>
        </p:grpSpPr>
        <p:sp>
          <p:nvSpPr>
            <p:cNvPr id="4213" name="Google Shape;4213;p2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14" name="Google Shape;4214;p2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15" name="Google Shape;4215;p233"/>
          <p:cNvGrpSpPr/>
          <p:nvPr/>
        </p:nvGrpSpPr>
        <p:grpSpPr>
          <a:xfrm>
            <a:off x="558924" y="1772815"/>
            <a:ext cx="8782051" cy="2613901"/>
            <a:chOff x="558924" y="1772815"/>
            <a:chExt cx="8782051" cy="2613901"/>
          </a:xfrm>
        </p:grpSpPr>
        <p:sp>
          <p:nvSpPr>
            <p:cNvPr id="4216" name="Google Shape;4216;p233"/>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17" name="Google Shape;4217;p233"/>
            <p:cNvPicPr preferRelativeResize="0"/>
            <p:nvPr/>
          </p:nvPicPr>
          <p:blipFill rotWithShape="1">
            <a:blip r:embed="rId3">
              <a:alphaModFix/>
            </a:blip>
            <a:srcRect b="0" l="1571" r="18335" t="4220"/>
            <a:stretch/>
          </p:blipFill>
          <p:spPr>
            <a:xfrm>
              <a:off x="643813" y="1884783"/>
              <a:ext cx="8697162" cy="2398982"/>
            </a:xfrm>
            <a:prstGeom prst="rect">
              <a:avLst/>
            </a:prstGeom>
            <a:noFill/>
            <a:ln>
              <a:noFill/>
            </a:ln>
          </p:spPr>
        </p:pic>
      </p:grpSp>
      <p:sp>
        <p:nvSpPr>
          <p:cNvPr id="4218" name="Google Shape;4218;p23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grpSp>
        <p:nvGrpSpPr>
          <p:cNvPr id="4224" name="Google Shape;4224;p234"/>
          <p:cNvGrpSpPr/>
          <p:nvPr/>
        </p:nvGrpSpPr>
        <p:grpSpPr>
          <a:xfrm>
            <a:off x="450000" y="450000"/>
            <a:ext cx="9018000" cy="276999"/>
            <a:chOff x="450000" y="450000"/>
            <a:chExt cx="9018000" cy="276999"/>
          </a:xfrm>
        </p:grpSpPr>
        <p:sp>
          <p:nvSpPr>
            <p:cNvPr id="4225" name="Google Shape;4225;p2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26" name="Google Shape;4226;p2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27" name="Google Shape;4227;p234"/>
          <p:cNvGrpSpPr/>
          <p:nvPr/>
        </p:nvGrpSpPr>
        <p:grpSpPr>
          <a:xfrm>
            <a:off x="558924" y="1772815"/>
            <a:ext cx="8782050" cy="2613901"/>
            <a:chOff x="558924" y="1772815"/>
            <a:chExt cx="8782050" cy="2613901"/>
          </a:xfrm>
        </p:grpSpPr>
        <p:sp>
          <p:nvSpPr>
            <p:cNvPr id="4228" name="Google Shape;4228;p234"/>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29" name="Google Shape;4229;p234"/>
            <p:cNvPicPr preferRelativeResize="0"/>
            <p:nvPr/>
          </p:nvPicPr>
          <p:blipFill rotWithShape="1">
            <a:blip r:embed="rId3">
              <a:alphaModFix/>
            </a:blip>
            <a:srcRect b="0" l="1382" r="19843" t="0"/>
            <a:stretch/>
          </p:blipFill>
          <p:spPr>
            <a:xfrm>
              <a:off x="625151" y="1799830"/>
              <a:ext cx="8715823" cy="2568224"/>
            </a:xfrm>
            <a:prstGeom prst="rect">
              <a:avLst/>
            </a:prstGeom>
            <a:noFill/>
            <a:ln>
              <a:noFill/>
            </a:ln>
          </p:spPr>
        </p:pic>
      </p:grpSp>
      <p:sp>
        <p:nvSpPr>
          <p:cNvPr id="4230" name="Google Shape;4230;p23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grpSp>
        <p:nvGrpSpPr>
          <p:cNvPr id="4236" name="Google Shape;4236;p235"/>
          <p:cNvGrpSpPr/>
          <p:nvPr/>
        </p:nvGrpSpPr>
        <p:grpSpPr>
          <a:xfrm>
            <a:off x="450000" y="450000"/>
            <a:ext cx="9018000" cy="276999"/>
            <a:chOff x="450000" y="450000"/>
            <a:chExt cx="9018000" cy="276999"/>
          </a:xfrm>
        </p:grpSpPr>
        <p:sp>
          <p:nvSpPr>
            <p:cNvPr id="4237" name="Google Shape;4237;p2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38" name="Google Shape;4238;p2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39" name="Google Shape;4239;p235"/>
          <p:cNvGrpSpPr/>
          <p:nvPr/>
        </p:nvGrpSpPr>
        <p:grpSpPr>
          <a:xfrm>
            <a:off x="558924" y="1772815"/>
            <a:ext cx="8782050" cy="2613901"/>
            <a:chOff x="558924" y="1772815"/>
            <a:chExt cx="8782050" cy="2613901"/>
          </a:xfrm>
        </p:grpSpPr>
        <p:sp>
          <p:nvSpPr>
            <p:cNvPr id="4240" name="Google Shape;4240;p235"/>
            <p:cNvSpPr/>
            <p:nvPr/>
          </p:nvSpPr>
          <p:spPr>
            <a:xfrm>
              <a:off x="558924" y="1772815"/>
              <a:ext cx="8782050" cy="26139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41" name="Google Shape;4241;p235"/>
            <p:cNvPicPr preferRelativeResize="0"/>
            <p:nvPr/>
          </p:nvPicPr>
          <p:blipFill rotWithShape="1">
            <a:blip r:embed="rId3">
              <a:alphaModFix/>
            </a:blip>
            <a:srcRect b="5181" l="1854" r="18270" t="0"/>
            <a:stretch/>
          </p:blipFill>
          <p:spPr>
            <a:xfrm>
              <a:off x="662473" y="1849174"/>
              <a:ext cx="8678501" cy="2443921"/>
            </a:xfrm>
            <a:prstGeom prst="rect">
              <a:avLst/>
            </a:prstGeom>
            <a:noFill/>
            <a:ln>
              <a:noFill/>
            </a:ln>
          </p:spPr>
        </p:pic>
      </p:grpSp>
      <p:sp>
        <p:nvSpPr>
          <p:cNvPr id="4242" name="Google Shape;4242;p23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định chỉ số</a:t>
            </a:r>
            <a:endParaRPr sz="1400">
              <a:solidFill>
                <a:schemeClr val="dk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7" name="Shape 4247"/>
        <p:cNvGrpSpPr/>
        <p:nvPr/>
      </p:nvGrpSpPr>
      <p:grpSpPr>
        <a:xfrm>
          <a:off x="0" y="0"/>
          <a:ext cx="0" cy="0"/>
          <a:chOff x="0" y="0"/>
          <a:chExt cx="0" cy="0"/>
        </a:xfrm>
      </p:grpSpPr>
      <p:grpSp>
        <p:nvGrpSpPr>
          <p:cNvPr id="4248" name="Google Shape;4248;p236"/>
          <p:cNvGrpSpPr/>
          <p:nvPr/>
        </p:nvGrpSpPr>
        <p:grpSpPr>
          <a:xfrm>
            <a:off x="450000" y="450000"/>
            <a:ext cx="9018000" cy="276999"/>
            <a:chOff x="450000" y="450000"/>
            <a:chExt cx="9018000" cy="276999"/>
          </a:xfrm>
        </p:grpSpPr>
        <p:sp>
          <p:nvSpPr>
            <p:cNvPr id="4249" name="Google Shape;4249;p2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50" name="Google Shape;4250;p2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51" name="Google Shape;4251;p236"/>
          <p:cNvGrpSpPr/>
          <p:nvPr/>
        </p:nvGrpSpPr>
        <p:grpSpPr>
          <a:xfrm>
            <a:off x="558924" y="4753137"/>
            <a:ext cx="8782050" cy="711454"/>
            <a:chOff x="557644" y="5085181"/>
            <a:chExt cx="8782050" cy="711454"/>
          </a:xfrm>
        </p:grpSpPr>
        <p:sp>
          <p:nvSpPr>
            <p:cNvPr id="4252" name="Google Shape;4252;p236"/>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53" name="Google Shape;4253;p23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54" name="Google Shape;4254;p23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94</a:t>
              </a:r>
              <a:endParaRPr b="1" sz="1300">
                <a:solidFill>
                  <a:srgbClr val="262626"/>
                </a:solidFill>
                <a:latin typeface="Arial"/>
                <a:ea typeface="Arial"/>
                <a:cs typeface="Arial"/>
                <a:sym typeface="Arial"/>
              </a:endParaRPr>
            </a:p>
          </p:txBody>
        </p:sp>
        <p:sp>
          <p:nvSpPr>
            <p:cNvPr id="4255" name="Google Shape;4255;p23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cột điểm "kor" vào DataFrame df. Giá trị của dữ liệu là 80.</a:t>
              </a:r>
              <a:endParaRPr/>
            </a:p>
          </p:txBody>
        </p:sp>
      </p:grpSp>
      <p:grpSp>
        <p:nvGrpSpPr>
          <p:cNvPr id="4256" name="Google Shape;4256;p236"/>
          <p:cNvGrpSpPr/>
          <p:nvPr/>
        </p:nvGrpSpPr>
        <p:grpSpPr>
          <a:xfrm>
            <a:off x="558924" y="1772815"/>
            <a:ext cx="8782050" cy="2876823"/>
            <a:chOff x="558924" y="1772815"/>
            <a:chExt cx="8782050" cy="2876823"/>
          </a:xfrm>
        </p:grpSpPr>
        <p:sp>
          <p:nvSpPr>
            <p:cNvPr id="4257" name="Google Shape;4257;p236"/>
            <p:cNvSpPr/>
            <p:nvPr/>
          </p:nvSpPr>
          <p:spPr>
            <a:xfrm>
              <a:off x="558924" y="1772815"/>
              <a:ext cx="8782050" cy="28768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58" name="Google Shape;4258;p236"/>
            <p:cNvPicPr preferRelativeResize="0"/>
            <p:nvPr/>
          </p:nvPicPr>
          <p:blipFill rotWithShape="1">
            <a:blip r:embed="rId4">
              <a:alphaModFix/>
            </a:blip>
            <a:srcRect b="0" l="1664" r="16102" t="0"/>
            <a:stretch/>
          </p:blipFill>
          <p:spPr>
            <a:xfrm>
              <a:off x="638855" y="1831275"/>
              <a:ext cx="8702119" cy="2749853"/>
            </a:xfrm>
            <a:prstGeom prst="rect">
              <a:avLst/>
            </a:prstGeom>
            <a:noFill/>
            <a:ln>
              <a:noFill/>
            </a:ln>
          </p:spPr>
        </p:pic>
      </p:grpSp>
      <p:sp>
        <p:nvSpPr>
          <p:cNvPr id="4259" name="Google Shape;4259;p23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cột</a:t>
            </a:r>
            <a:endParaRPr sz="1400">
              <a:solidFill>
                <a:schemeClr val="dk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grpSp>
        <p:nvGrpSpPr>
          <p:cNvPr id="4265" name="Google Shape;4265;p237"/>
          <p:cNvGrpSpPr/>
          <p:nvPr/>
        </p:nvGrpSpPr>
        <p:grpSpPr>
          <a:xfrm>
            <a:off x="450000" y="450000"/>
            <a:ext cx="9018000" cy="276999"/>
            <a:chOff x="450000" y="450000"/>
            <a:chExt cx="9018000" cy="276999"/>
          </a:xfrm>
        </p:grpSpPr>
        <p:sp>
          <p:nvSpPr>
            <p:cNvPr id="4266" name="Google Shape;4266;p2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67" name="Google Shape;4267;p2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68" name="Google Shape;4268;p237"/>
          <p:cNvGrpSpPr/>
          <p:nvPr/>
        </p:nvGrpSpPr>
        <p:grpSpPr>
          <a:xfrm>
            <a:off x="558924" y="1772815"/>
            <a:ext cx="8782050" cy="2448273"/>
            <a:chOff x="558924" y="1772815"/>
            <a:chExt cx="8782050" cy="2448273"/>
          </a:xfrm>
        </p:grpSpPr>
        <p:sp>
          <p:nvSpPr>
            <p:cNvPr id="4269" name="Google Shape;4269;p237"/>
            <p:cNvSpPr/>
            <p:nvPr/>
          </p:nvSpPr>
          <p:spPr>
            <a:xfrm>
              <a:off x="558924" y="1772815"/>
              <a:ext cx="8782050" cy="24482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70" name="Google Shape;4270;p237"/>
            <p:cNvPicPr preferRelativeResize="0"/>
            <p:nvPr/>
          </p:nvPicPr>
          <p:blipFill rotWithShape="1">
            <a:blip r:embed="rId3">
              <a:alphaModFix/>
            </a:blip>
            <a:srcRect b="0" l="1948" r="14288" t="0"/>
            <a:stretch/>
          </p:blipFill>
          <p:spPr>
            <a:xfrm>
              <a:off x="625148" y="1817676"/>
              <a:ext cx="8715825" cy="2331404"/>
            </a:xfrm>
            <a:prstGeom prst="rect">
              <a:avLst/>
            </a:prstGeom>
            <a:noFill/>
            <a:ln>
              <a:noFill/>
            </a:ln>
          </p:spPr>
        </p:pic>
      </p:grpSp>
      <p:sp>
        <p:nvSpPr>
          <p:cNvPr id="4271" name="Google Shape;4271;p23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grpSp>
        <p:nvGrpSpPr>
          <p:cNvPr id="4277" name="Google Shape;4277;p238"/>
          <p:cNvGrpSpPr/>
          <p:nvPr/>
        </p:nvGrpSpPr>
        <p:grpSpPr>
          <a:xfrm>
            <a:off x="450000" y="450000"/>
            <a:ext cx="9018000" cy="276999"/>
            <a:chOff x="450000" y="450000"/>
            <a:chExt cx="9018000" cy="276999"/>
          </a:xfrm>
        </p:grpSpPr>
        <p:sp>
          <p:nvSpPr>
            <p:cNvPr id="4278" name="Google Shape;4278;p2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79" name="Google Shape;4279;p2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80" name="Google Shape;4280;p238"/>
          <p:cNvGrpSpPr/>
          <p:nvPr/>
        </p:nvGrpSpPr>
        <p:grpSpPr>
          <a:xfrm>
            <a:off x="561850" y="5085184"/>
            <a:ext cx="8782050" cy="711454"/>
            <a:chOff x="557644" y="5085181"/>
            <a:chExt cx="8782050" cy="711454"/>
          </a:xfrm>
        </p:grpSpPr>
        <p:sp>
          <p:nvSpPr>
            <p:cNvPr id="4281" name="Google Shape;4281;p238"/>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82" name="Google Shape;4282;p23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283" name="Google Shape;4283;p23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97</a:t>
              </a:r>
              <a:endParaRPr b="1" sz="1300">
                <a:solidFill>
                  <a:srgbClr val="262626"/>
                </a:solidFill>
                <a:latin typeface="Arial"/>
                <a:ea typeface="Arial"/>
                <a:cs typeface="Arial"/>
                <a:sym typeface="Arial"/>
              </a:endParaRPr>
            </a:p>
          </p:txBody>
        </p:sp>
        <p:sp>
          <p:nvSpPr>
            <p:cNvPr id="4284" name="Google Shape;4284;p23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một hàng mới-- nhập cùng một giá trị phần tử.</a:t>
              </a:r>
              <a:endParaRPr/>
            </a:p>
          </p:txBody>
        </p:sp>
      </p:grpSp>
      <p:grpSp>
        <p:nvGrpSpPr>
          <p:cNvPr id="4285" name="Google Shape;4285;p238"/>
          <p:cNvGrpSpPr/>
          <p:nvPr/>
        </p:nvGrpSpPr>
        <p:grpSpPr>
          <a:xfrm>
            <a:off x="558924" y="1772815"/>
            <a:ext cx="8782050" cy="3207875"/>
            <a:chOff x="558924" y="1772815"/>
            <a:chExt cx="8782050" cy="3207875"/>
          </a:xfrm>
        </p:grpSpPr>
        <p:sp>
          <p:nvSpPr>
            <p:cNvPr id="4286" name="Google Shape;4286;p238"/>
            <p:cNvSpPr/>
            <p:nvPr/>
          </p:nvSpPr>
          <p:spPr>
            <a:xfrm>
              <a:off x="558924" y="1772815"/>
              <a:ext cx="8782050" cy="32078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87" name="Google Shape;4287;p238"/>
            <p:cNvPicPr preferRelativeResize="0"/>
            <p:nvPr/>
          </p:nvPicPr>
          <p:blipFill rotWithShape="1">
            <a:blip r:embed="rId4">
              <a:alphaModFix/>
            </a:blip>
            <a:srcRect b="0" l="1759" r="14290" t="0"/>
            <a:stretch/>
          </p:blipFill>
          <p:spPr>
            <a:xfrm>
              <a:off x="653142" y="1811514"/>
              <a:ext cx="8687832" cy="3051748"/>
            </a:xfrm>
            <a:prstGeom prst="rect">
              <a:avLst/>
            </a:prstGeom>
            <a:noFill/>
            <a:ln>
              <a:noFill/>
            </a:ln>
          </p:spPr>
        </p:pic>
      </p:grpSp>
      <p:sp>
        <p:nvSpPr>
          <p:cNvPr id="4288" name="Google Shape;4288;p23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24"/>
          <p:cNvGrpSpPr/>
          <p:nvPr/>
        </p:nvGrpSpPr>
        <p:grpSpPr>
          <a:xfrm>
            <a:off x="450000" y="450000"/>
            <a:ext cx="9018000" cy="276999"/>
            <a:chOff x="450000" y="450000"/>
            <a:chExt cx="9018000" cy="276999"/>
          </a:xfrm>
        </p:grpSpPr>
        <p:sp>
          <p:nvSpPr>
            <p:cNvPr id="790" name="Google Shape;790;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791" name="Google Shape;79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92" name="Google Shape;792;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NumPy là gì?</a:t>
            </a:r>
            <a:endParaRPr b="1" sz="2400">
              <a:solidFill>
                <a:srgbClr val="0C0C0C"/>
              </a:solidFill>
              <a:latin typeface="Arial"/>
              <a:ea typeface="Arial"/>
              <a:cs typeface="Arial"/>
              <a:sym typeface="Arial"/>
            </a:endParaRPr>
          </a:p>
        </p:txBody>
      </p:sp>
      <p:sp>
        <p:nvSpPr>
          <p:cNvPr id="793" name="Google Shape;793;p24"/>
          <p:cNvSpPr/>
          <p:nvPr/>
        </p:nvSpPr>
        <p:spPr>
          <a:xfrm>
            <a:off x="702940" y="2160659"/>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là một Thư viện Python cung cấp các đối tượng mảng đa chiều, các đối tượng dẫn xuất khác nhau (ma trận, v.v.) và một loạt các thường trình để thao tác nhanh trên mảng.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hỗ trợ các phép biến đổi Fourier rời rạc, đại số tuyến tính cơ bản, các phép toán thống kê cơ bản và mô phỏng ngẫu nhiên,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tượng ndarray là cốt lõi của gói NumPy. Nó xử lý các mảng n chiều của các kiểu dữ liệu đồng nhất.</a:t>
            </a:r>
            <a:endParaRPr sz="1300">
              <a:solidFill>
                <a:srgbClr val="262626"/>
              </a:solidFill>
              <a:latin typeface="Arial"/>
              <a:ea typeface="Arial"/>
              <a:cs typeface="Arial"/>
              <a:sym typeface="Arial"/>
            </a:endParaRPr>
          </a:p>
        </p:txBody>
      </p:sp>
      <p:sp>
        <p:nvSpPr>
          <p:cNvPr id="794" name="Google Shape;794;p24"/>
          <p:cNvSpPr/>
          <p:nvPr/>
        </p:nvSpPr>
        <p:spPr>
          <a:xfrm>
            <a:off x="580388" y="184482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NumPy là viết tắt của Numerical Python, là gói cơ bản cho Khoa học dữ liệu.</a:t>
            </a:r>
            <a:endParaRPr sz="1400">
              <a:solidFill>
                <a:schemeClr val="dk1"/>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grpSp>
        <p:nvGrpSpPr>
          <p:cNvPr id="4294" name="Google Shape;4294;p239"/>
          <p:cNvGrpSpPr/>
          <p:nvPr/>
        </p:nvGrpSpPr>
        <p:grpSpPr>
          <a:xfrm>
            <a:off x="450000" y="450000"/>
            <a:ext cx="9018000" cy="276999"/>
            <a:chOff x="450000" y="450000"/>
            <a:chExt cx="9018000" cy="276999"/>
          </a:xfrm>
        </p:grpSpPr>
        <p:sp>
          <p:nvSpPr>
            <p:cNvPr id="4295" name="Google Shape;4295;p2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296" name="Google Shape;4296;p2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297" name="Google Shape;4297;p239"/>
          <p:cNvGrpSpPr/>
          <p:nvPr/>
        </p:nvGrpSpPr>
        <p:grpSpPr>
          <a:xfrm>
            <a:off x="561850" y="4995924"/>
            <a:ext cx="8782050" cy="711454"/>
            <a:chOff x="557644" y="5085181"/>
            <a:chExt cx="8782050" cy="711454"/>
          </a:xfrm>
        </p:grpSpPr>
        <p:sp>
          <p:nvSpPr>
            <p:cNvPr id="4298" name="Google Shape;4298;p23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299" name="Google Shape;4299;p23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00" name="Google Shape;4300;p23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99</a:t>
              </a:r>
              <a:endParaRPr b="1" sz="1300">
                <a:solidFill>
                  <a:srgbClr val="262626"/>
                </a:solidFill>
                <a:latin typeface="Arial"/>
                <a:ea typeface="Arial"/>
                <a:cs typeface="Arial"/>
                <a:sym typeface="Arial"/>
              </a:endParaRPr>
            </a:p>
          </p:txBody>
        </p:sp>
        <p:sp>
          <p:nvSpPr>
            <p:cNvPr id="4301" name="Google Shape;4301;p23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một hàng mới– nhập một mảng các giá trị phần tử.</a:t>
              </a:r>
              <a:endParaRPr/>
            </a:p>
          </p:txBody>
        </p:sp>
      </p:grpSp>
      <p:grpSp>
        <p:nvGrpSpPr>
          <p:cNvPr id="4302" name="Google Shape;4302;p239"/>
          <p:cNvGrpSpPr/>
          <p:nvPr/>
        </p:nvGrpSpPr>
        <p:grpSpPr>
          <a:xfrm>
            <a:off x="558924" y="1772816"/>
            <a:ext cx="8782050" cy="3144242"/>
            <a:chOff x="558924" y="1772816"/>
            <a:chExt cx="8782050" cy="3144242"/>
          </a:xfrm>
        </p:grpSpPr>
        <p:sp>
          <p:nvSpPr>
            <p:cNvPr id="4303" name="Google Shape;4303;p239"/>
            <p:cNvSpPr/>
            <p:nvPr/>
          </p:nvSpPr>
          <p:spPr>
            <a:xfrm>
              <a:off x="558924" y="1772816"/>
              <a:ext cx="8782050" cy="31442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04" name="Google Shape;4304;p239"/>
            <p:cNvPicPr preferRelativeResize="0"/>
            <p:nvPr/>
          </p:nvPicPr>
          <p:blipFill rotWithShape="1">
            <a:blip r:embed="rId4">
              <a:alphaModFix/>
            </a:blip>
            <a:srcRect b="0" l="1287" r="15810" t="0"/>
            <a:stretch/>
          </p:blipFill>
          <p:spPr>
            <a:xfrm>
              <a:off x="671804" y="1812416"/>
              <a:ext cx="8669170" cy="3039502"/>
            </a:xfrm>
            <a:prstGeom prst="rect">
              <a:avLst/>
            </a:prstGeom>
            <a:noFill/>
            <a:ln>
              <a:noFill/>
            </a:ln>
          </p:spPr>
        </p:pic>
      </p:grpSp>
      <p:sp>
        <p:nvSpPr>
          <p:cNvPr id="4305" name="Google Shape;4305;p23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grpSp>
        <p:nvGrpSpPr>
          <p:cNvPr id="4311" name="Google Shape;4311;p240"/>
          <p:cNvGrpSpPr/>
          <p:nvPr/>
        </p:nvGrpSpPr>
        <p:grpSpPr>
          <a:xfrm>
            <a:off x="450000" y="450000"/>
            <a:ext cx="9018000" cy="276999"/>
            <a:chOff x="450000" y="450000"/>
            <a:chExt cx="9018000" cy="276999"/>
          </a:xfrm>
        </p:grpSpPr>
        <p:sp>
          <p:nvSpPr>
            <p:cNvPr id="4312" name="Google Shape;4312;p2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13" name="Google Shape;4313;p2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314" name="Google Shape;4314;p240"/>
          <p:cNvGrpSpPr/>
          <p:nvPr/>
        </p:nvGrpSpPr>
        <p:grpSpPr>
          <a:xfrm>
            <a:off x="558924" y="1772816"/>
            <a:ext cx="8782050" cy="1584176"/>
            <a:chOff x="558924" y="1772816"/>
            <a:chExt cx="8782050" cy="1584176"/>
          </a:xfrm>
        </p:grpSpPr>
        <p:sp>
          <p:nvSpPr>
            <p:cNvPr id="4315" name="Google Shape;4315;p240"/>
            <p:cNvSpPr/>
            <p:nvPr/>
          </p:nvSpPr>
          <p:spPr>
            <a:xfrm>
              <a:off x="558924" y="1772816"/>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16" name="Google Shape;4316;p240"/>
            <p:cNvPicPr preferRelativeResize="0"/>
            <p:nvPr/>
          </p:nvPicPr>
          <p:blipFill rotWithShape="1">
            <a:blip r:embed="rId3">
              <a:alphaModFix/>
            </a:blip>
            <a:srcRect b="0" l="1288" r="21774" t="5580"/>
            <a:stretch/>
          </p:blipFill>
          <p:spPr>
            <a:xfrm>
              <a:off x="662473" y="1894115"/>
              <a:ext cx="8678501" cy="1360477"/>
            </a:xfrm>
            <a:prstGeom prst="rect">
              <a:avLst/>
            </a:prstGeom>
            <a:noFill/>
            <a:ln>
              <a:noFill/>
            </a:ln>
          </p:spPr>
        </p:pic>
      </p:grpSp>
      <p:sp>
        <p:nvSpPr>
          <p:cNvPr id="4317" name="Google Shape;4317;p24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grpSp>
        <p:nvGrpSpPr>
          <p:cNvPr id="4323" name="Google Shape;4323;p241"/>
          <p:cNvGrpSpPr/>
          <p:nvPr/>
        </p:nvGrpSpPr>
        <p:grpSpPr>
          <a:xfrm>
            <a:off x="450000" y="450000"/>
            <a:ext cx="9018000" cy="276999"/>
            <a:chOff x="450000" y="450000"/>
            <a:chExt cx="9018000" cy="276999"/>
          </a:xfrm>
        </p:grpSpPr>
        <p:sp>
          <p:nvSpPr>
            <p:cNvPr id="4324" name="Google Shape;4324;p2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25" name="Google Shape;4325;p2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326" name="Google Shape;4326;p241"/>
          <p:cNvGrpSpPr/>
          <p:nvPr/>
        </p:nvGrpSpPr>
        <p:grpSpPr>
          <a:xfrm>
            <a:off x="558924" y="1988840"/>
            <a:ext cx="8782050" cy="4326191"/>
            <a:chOff x="558924" y="2055137"/>
            <a:chExt cx="8782050" cy="4326191"/>
          </a:xfrm>
        </p:grpSpPr>
        <p:sp>
          <p:nvSpPr>
            <p:cNvPr id="4327" name="Google Shape;4327;p241"/>
            <p:cNvSpPr/>
            <p:nvPr/>
          </p:nvSpPr>
          <p:spPr>
            <a:xfrm>
              <a:off x="558924" y="2055137"/>
              <a:ext cx="8782050" cy="43261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28" name="Google Shape;4328;p241"/>
            <p:cNvPicPr preferRelativeResize="0"/>
            <p:nvPr/>
          </p:nvPicPr>
          <p:blipFill rotWithShape="1">
            <a:blip r:embed="rId3">
              <a:alphaModFix/>
            </a:blip>
            <a:srcRect b="0" l="0" r="0" t="0"/>
            <a:stretch/>
          </p:blipFill>
          <p:spPr>
            <a:xfrm>
              <a:off x="711201" y="2101962"/>
              <a:ext cx="8272659" cy="4202752"/>
            </a:xfrm>
            <a:prstGeom prst="rect">
              <a:avLst/>
            </a:prstGeom>
            <a:noFill/>
            <a:ln>
              <a:noFill/>
            </a:ln>
          </p:spPr>
        </p:pic>
      </p:grpSp>
      <p:grpSp>
        <p:nvGrpSpPr>
          <p:cNvPr id="4329" name="Google Shape;4329;p241"/>
          <p:cNvGrpSpPr/>
          <p:nvPr/>
        </p:nvGrpSpPr>
        <p:grpSpPr>
          <a:xfrm>
            <a:off x="580388" y="1413381"/>
            <a:ext cx="8887612" cy="581295"/>
            <a:chOff x="580388" y="1413381"/>
            <a:chExt cx="8887612" cy="581295"/>
          </a:xfrm>
        </p:grpSpPr>
        <p:sp>
          <p:nvSpPr>
            <p:cNvPr id="4330" name="Google Shape;4330;p24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
          <p:nvSpPr>
            <p:cNvPr id="4331" name="Google Shape;4331;p241"/>
            <p:cNvSpPr/>
            <p:nvPr/>
          </p:nvSpPr>
          <p:spPr>
            <a:xfrm>
              <a:off x="711201" y="164921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help(df.reset_index)</a:t>
              </a:r>
              <a:endParaRPr/>
            </a:p>
          </p:txBody>
        </p:sp>
      </p:gr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grpSp>
        <p:nvGrpSpPr>
          <p:cNvPr id="4337" name="Google Shape;4337;p242"/>
          <p:cNvGrpSpPr/>
          <p:nvPr/>
        </p:nvGrpSpPr>
        <p:grpSpPr>
          <a:xfrm>
            <a:off x="450000" y="450000"/>
            <a:ext cx="9018000" cy="276999"/>
            <a:chOff x="450000" y="450000"/>
            <a:chExt cx="9018000" cy="276999"/>
          </a:xfrm>
        </p:grpSpPr>
        <p:sp>
          <p:nvSpPr>
            <p:cNvPr id="4338" name="Google Shape;4338;p2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39" name="Google Shape;4339;p2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340" name="Google Shape;4340;p242"/>
          <p:cNvGrpSpPr/>
          <p:nvPr/>
        </p:nvGrpSpPr>
        <p:grpSpPr>
          <a:xfrm>
            <a:off x="558924" y="1772816"/>
            <a:ext cx="8782050" cy="2814023"/>
            <a:chOff x="558924" y="1772816"/>
            <a:chExt cx="8782050" cy="2814023"/>
          </a:xfrm>
        </p:grpSpPr>
        <p:sp>
          <p:nvSpPr>
            <p:cNvPr id="4341" name="Google Shape;4341;p242"/>
            <p:cNvSpPr/>
            <p:nvPr/>
          </p:nvSpPr>
          <p:spPr>
            <a:xfrm>
              <a:off x="558924" y="1772816"/>
              <a:ext cx="8782050" cy="28140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42" name="Google Shape;4342;p242"/>
            <p:cNvPicPr preferRelativeResize="0"/>
            <p:nvPr/>
          </p:nvPicPr>
          <p:blipFill rotWithShape="1">
            <a:blip r:embed="rId3">
              <a:alphaModFix/>
            </a:blip>
            <a:srcRect b="0" l="1193" r="16110" t="0"/>
            <a:stretch/>
          </p:blipFill>
          <p:spPr>
            <a:xfrm>
              <a:off x="662473" y="1832402"/>
              <a:ext cx="8678501" cy="2658056"/>
            </a:xfrm>
            <a:prstGeom prst="rect">
              <a:avLst/>
            </a:prstGeom>
            <a:noFill/>
            <a:ln>
              <a:noFill/>
            </a:ln>
          </p:spPr>
        </p:pic>
      </p:grpSp>
      <p:sp>
        <p:nvSpPr>
          <p:cNvPr id="4343" name="Google Shape;4343;p24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8" name="Shape 4348"/>
        <p:cNvGrpSpPr/>
        <p:nvPr/>
      </p:nvGrpSpPr>
      <p:grpSpPr>
        <a:xfrm>
          <a:off x="0" y="0"/>
          <a:ext cx="0" cy="0"/>
          <a:chOff x="0" y="0"/>
          <a:chExt cx="0" cy="0"/>
        </a:xfrm>
      </p:grpSpPr>
      <p:grpSp>
        <p:nvGrpSpPr>
          <p:cNvPr id="4349" name="Google Shape;4349;p243"/>
          <p:cNvGrpSpPr/>
          <p:nvPr/>
        </p:nvGrpSpPr>
        <p:grpSpPr>
          <a:xfrm>
            <a:off x="450000" y="450000"/>
            <a:ext cx="9018000" cy="276999"/>
            <a:chOff x="450000" y="450000"/>
            <a:chExt cx="9018000" cy="276999"/>
          </a:xfrm>
        </p:grpSpPr>
        <p:sp>
          <p:nvSpPr>
            <p:cNvPr id="4350" name="Google Shape;4350;p2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51" name="Google Shape;4351;p2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352" name="Google Shape;4352;p243"/>
          <p:cNvGrpSpPr/>
          <p:nvPr/>
        </p:nvGrpSpPr>
        <p:grpSpPr>
          <a:xfrm>
            <a:off x="561850" y="4950499"/>
            <a:ext cx="8782050" cy="711454"/>
            <a:chOff x="557644" y="5085181"/>
            <a:chExt cx="8782050" cy="711454"/>
          </a:xfrm>
        </p:grpSpPr>
        <p:sp>
          <p:nvSpPr>
            <p:cNvPr id="4353" name="Google Shape;4353;p243"/>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54" name="Google Shape;4354;p24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55" name="Google Shape;4355;p24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109</a:t>
              </a:r>
              <a:endParaRPr b="1" sz="1300">
                <a:solidFill>
                  <a:srgbClr val="262626"/>
                </a:solidFill>
                <a:latin typeface="Arial"/>
                <a:ea typeface="Arial"/>
                <a:cs typeface="Arial"/>
                <a:sym typeface="Arial"/>
              </a:endParaRPr>
            </a:p>
          </p:txBody>
        </p:sp>
        <p:sp>
          <p:nvSpPr>
            <p:cNvPr id="4356" name="Google Shape;4356;p24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Khi chỉ mục được đặt theo cách này, hãy chú ý khi thêm hàng.</a:t>
              </a:r>
              <a:endParaRPr sz="1300">
                <a:solidFill>
                  <a:srgbClr val="262626"/>
                </a:solidFill>
                <a:latin typeface="Arial"/>
                <a:ea typeface="Arial"/>
                <a:cs typeface="Arial"/>
                <a:sym typeface="Arial"/>
              </a:endParaRPr>
            </a:p>
          </p:txBody>
        </p:sp>
      </p:grpSp>
      <p:grpSp>
        <p:nvGrpSpPr>
          <p:cNvPr id="4357" name="Google Shape;4357;p243"/>
          <p:cNvGrpSpPr/>
          <p:nvPr/>
        </p:nvGrpSpPr>
        <p:grpSpPr>
          <a:xfrm>
            <a:off x="558924" y="1413381"/>
            <a:ext cx="8909076" cy="3438537"/>
            <a:chOff x="558924" y="1413381"/>
            <a:chExt cx="8909076" cy="3438537"/>
          </a:xfrm>
        </p:grpSpPr>
        <p:sp>
          <p:nvSpPr>
            <p:cNvPr id="4358" name="Google Shape;4358;p243"/>
            <p:cNvSpPr/>
            <p:nvPr/>
          </p:nvSpPr>
          <p:spPr>
            <a:xfrm>
              <a:off x="558924" y="1772816"/>
              <a:ext cx="8782050" cy="30791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59" name="Google Shape;4359;p243"/>
            <p:cNvPicPr preferRelativeResize="0"/>
            <p:nvPr/>
          </p:nvPicPr>
          <p:blipFill rotWithShape="1">
            <a:blip r:embed="rId4">
              <a:alphaModFix/>
            </a:blip>
            <a:srcRect b="0" l="1288" r="14288" t="1136"/>
            <a:stretch/>
          </p:blipFill>
          <p:spPr>
            <a:xfrm>
              <a:off x="653142" y="1838130"/>
              <a:ext cx="8687832" cy="3007659"/>
            </a:xfrm>
            <a:prstGeom prst="rect">
              <a:avLst/>
            </a:prstGeom>
            <a:noFill/>
            <a:ln>
              <a:noFill/>
            </a:ln>
          </p:spPr>
        </p:pic>
        <p:sp>
          <p:nvSpPr>
            <p:cNvPr id="4360" name="Google Shape;4360;p243"/>
            <p:cNvSpPr/>
            <p:nvPr/>
          </p:nvSpPr>
          <p:spPr>
            <a:xfrm>
              <a:off x="1643100" y="2388638"/>
              <a:ext cx="5177577" cy="17363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1" name="Google Shape;4361;p24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Thêm một hàng</a:t>
              </a:r>
              <a:endParaRPr sz="1400">
                <a:solidFill>
                  <a:schemeClr val="dk1"/>
                </a:solidFill>
                <a:latin typeface="Arial"/>
                <a:ea typeface="Arial"/>
                <a:cs typeface="Arial"/>
                <a:sym typeface="Arial"/>
              </a:endParaRPr>
            </a:p>
          </p:txBody>
        </p:sp>
      </p:gr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grpSp>
        <p:nvGrpSpPr>
          <p:cNvPr id="4367" name="Google Shape;4367;p244"/>
          <p:cNvGrpSpPr/>
          <p:nvPr/>
        </p:nvGrpSpPr>
        <p:grpSpPr>
          <a:xfrm>
            <a:off x="450000" y="450000"/>
            <a:ext cx="9018000" cy="276999"/>
            <a:chOff x="450000" y="450000"/>
            <a:chExt cx="9018000" cy="276999"/>
          </a:xfrm>
        </p:grpSpPr>
        <p:sp>
          <p:nvSpPr>
            <p:cNvPr id="4368" name="Google Shape;4368;p2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69" name="Google Shape;4369;p2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4370" name="Google Shape;4370;p244"/>
          <p:cNvSpPr/>
          <p:nvPr/>
        </p:nvSpPr>
        <p:spPr>
          <a:xfrm>
            <a:off x="1783060" y="2475781"/>
            <a:ext cx="5040560" cy="16113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71" name="Google Shape;4371;p244"/>
          <p:cNvGrpSpPr/>
          <p:nvPr/>
        </p:nvGrpSpPr>
        <p:grpSpPr>
          <a:xfrm>
            <a:off x="558924" y="1772816"/>
            <a:ext cx="8782050" cy="4077478"/>
            <a:chOff x="558924" y="1772816"/>
            <a:chExt cx="8782050" cy="4077478"/>
          </a:xfrm>
        </p:grpSpPr>
        <p:sp>
          <p:nvSpPr>
            <p:cNvPr id="4372" name="Google Shape;4372;p244"/>
            <p:cNvSpPr/>
            <p:nvPr/>
          </p:nvSpPr>
          <p:spPr>
            <a:xfrm>
              <a:off x="558924" y="1772816"/>
              <a:ext cx="8782050" cy="40774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73" name="Google Shape;4373;p244"/>
            <p:cNvPicPr preferRelativeResize="0"/>
            <p:nvPr/>
          </p:nvPicPr>
          <p:blipFill rotWithShape="1">
            <a:blip r:embed="rId3">
              <a:alphaModFix/>
            </a:blip>
            <a:srcRect b="0" l="913" r="15807" t="0"/>
            <a:stretch/>
          </p:blipFill>
          <p:spPr>
            <a:xfrm>
              <a:off x="653143" y="1842187"/>
              <a:ext cx="8687831" cy="3891069"/>
            </a:xfrm>
            <a:prstGeom prst="rect">
              <a:avLst/>
            </a:prstGeom>
            <a:noFill/>
            <a:ln>
              <a:noFill/>
            </a:ln>
          </p:spPr>
        </p:pic>
      </p:grpSp>
      <p:sp>
        <p:nvSpPr>
          <p:cNvPr id="4374" name="Google Shape;4374;p24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9" name="Shape 4379"/>
        <p:cNvGrpSpPr/>
        <p:nvPr/>
      </p:nvGrpSpPr>
      <p:grpSpPr>
        <a:xfrm>
          <a:off x="0" y="0"/>
          <a:ext cx="0" cy="0"/>
          <a:chOff x="0" y="0"/>
          <a:chExt cx="0" cy="0"/>
        </a:xfrm>
      </p:grpSpPr>
      <p:grpSp>
        <p:nvGrpSpPr>
          <p:cNvPr id="4380" name="Google Shape;4380;p245"/>
          <p:cNvGrpSpPr/>
          <p:nvPr/>
        </p:nvGrpSpPr>
        <p:grpSpPr>
          <a:xfrm>
            <a:off x="450000" y="450000"/>
            <a:ext cx="9018000" cy="276999"/>
            <a:chOff x="450000" y="450000"/>
            <a:chExt cx="9018000" cy="276999"/>
          </a:xfrm>
        </p:grpSpPr>
        <p:sp>
          <p:nvSpPr>
            <p:cNvPr id="4381" name="Google Shape;4381;p2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382" name="Google Shape;4382;p2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383" name="Google Shape;4383;p245"/>
          <p:cNvGrpSpPr/>
          <p:nvPr/>
        </p:nvGrpSpPr>
        <p:grpSpPr>
          <a:xfrm>
            <a:off x="561850" y="4749792"/>
            <a:ext cx="8782050" cy="711454"/>
            <a:chOff x="557644" y="5085181"/>
            <a:chExt cx="8782050" cy="711454"/>
          </a:xfrm>
        </p:grpSpPr>
        <p:sp>
          <p:nvSpPr>
            <p:cNvPr id="4384" name="Google Shape;4384;p245"/>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385" name="Google Shape;4385;p24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386" name="Google Shape;4386;p24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113</a:t>
              </a:r>
              <a:endParaRPr b="1" sz="1300">
                <a:solidFill>
                  <a:srgbClr val="262626"/>
                </a:solidFill>
                <a:latin typeface="Arial"/>
                <a:ea typeface="Arial"/>
                <a:cs typeface="Arial"/>
                <a:sym typeface="Arial"/>
              </a:endParaRPr>
            </a:p>
          </p:txBody>
        </p:sp>
        <p:sp>
          <p:nvSpPr>
            <p:cNvPr id="4387" name="Google Shape;4387;p24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cột “tên” làm chỉ mục mới và phản ánh các thay đổi đối với đối tượng df.</a:t>
              </a:r>
              <a:endParaRPr sz="1300">
                <a:solidFill>
                  <a:srgbClr val="262626"/>
                </a:solidFill>
                <a:latin typeface="Arial"/>
                <a:ea typeface="Arial"/>
                <a:cs typeface="Arial"/>
                <a:sym typeface="Arial"/>
              </a:endParaRPr>
            </a:p>
          </p:txBody>
        </p:sp>
      </p:grpSp>
      <p:grpSp>
        <p:nvGrpSpPr>
          <p:cNvPr id="4388" name="Google Shape;4388;p245"/>
          <p:cNvGrpSpPr/>
          <p:nvPr/>
        </p:nvGrpSpPr>
        <p:grpSpPr>
          <a:xfrm>
            <a:off x="558924" y="1772817"/>
            <a:ext cx="8782050" cy="2880320"/>
            <a:chOff x="558924" y="1772817"/>
            <a:chExt cx="8782050" cy="2880320"/>
          </a:xfrm>
        </p:grpSpPr>
        <p:sp>
          <p:nvSpPr>
            <p:cNvPr id="4389" name="Google Shape;4389;p245"/>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90" name="Google Shape;4390;p245"/>
            <p:cNvPicPr preferRelativeResize="0"/>
            <p:nvPr/>
          </p:nvPicPr>
          <p:blipFill rotWithShape="1">
            <a:blip r:embed="rId4">
              <a:alphaModFix/>
            </a:blip>
            <a:srcRect b="0" l="1288" r="17597" t="0"/>
            <a:stretch/>
          </p:blipFill>
          <p:spPr>
            <a:xfrm>
              <a:off x="678042" y="1804863"/>
              <a:ext cx="8662932" cy="2806455"/>
            </a:xfrm>
            <a:prstGeom prst="rect">
              <a:avLst/>
            </a:prstGeom>
            <a:noFill/>
            <a:ln>
              <a:noFill/>
            </a:ln>
          </p:spPr>
        </p:pic>
      </p:grpSp>
      <p:sp>
        <p:nvSpPr>
          <p:cNvPr id="4391" name="Google Shape;4391;p24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6" name="Shape 4396"/>
        <p:cNvGrpSpPr/>
        <p:nvPr/>
      </p:nvGrpSpPr>
      <p:grpSpPr>
        <a:xfrm>
          <a:off x="0" y="0"/>
          <a:ext cx="0" cy="0"/>
          <a:chOff x="0" y="0"/>
          <a:chExt cx="0" cy="0"/>
        </a:xfrm>
      </p:grpSpPr>
      <p:sp>
        <p:nvSpPr>
          <p:cNvPr id="4397" name="Google Shape;4397;p246"/>
          <p:cNvSpPr/>
          <p:nvPr/>
        </p:nvSpPr>
        <p:spPr>
          <a:xfrm>
            <a:off x="558924" y="1772817"/>
            <a:ext cx="8782050" cy="28085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98" name="Google Shape;4398;p246"/>
          <p:cNvGrpSpPr/>
          <p:nvPr/>
        </p:nvGrpSpPr>
        <p:grpSpPr>
          <a:xfrm>
            <a:off x="450000" y="450000"/>
            <a:ext cx="9018000" cy="276999"/>
            <a:chOff x="450000" y="450000"/>
            <a:chExt cx="9018000" cy="276999"/>
          </a:xfrm>
        </p:grpSpPr>
        <p:sp>
          <p:nvSpPr>
            <p:cNvPr id="4399" name="Google Shape;4399;p2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00" name="Google Shape;4400;p2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01" name="Google Shape;4401;p246"/>
          <p:cNvGrpSpPr/>
          <p:nvPr/>
        </p:nvGrpSpPr>
        <p:grpSpPr>
          <a:xfrm>
            <a:off x="561850" y="4681129"/>
            <a:ext cx="8782050" cy="901215"/>
            <a:chOff x="557644" y="5085180"/>
            <a:chExt cx="8782050" cy="901215"/>
          </a:xfrm>
        </p:grpSpPr>
        <p:sp>
          <p:nvSpPr>
            <p:cNvPr id="4402" name="Google Shape;4402;p246"/>
            <p:cNvSpPr/>
            <p:nvPr/>
          </p:nvSpPr>
          <p:spPr>
            <a:xfrm>
              <a:off x="557644" y="5085180"/>
              <a:ext cx="8782050" cy="9012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03" name="Google Shape;4403;p24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404" name="Google Shape;4404;p24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115</a:t>
              </a:r>
              <a:endParaRPr b="1" sz="1300">
                <a:solidFill>
                  <a:srgbClr val="262626"/>
                </a:solidFill>
                <a:latin typeface="Arial"/>
                <a:ea typeface="Arial"/>
                <a:cs typeface="Arial"/>
                <a:sym typeface="Arial"/>
              </a:endParaRPr>
            </a:p>
          </p:txBody>
        </p:sp>
        <p:sp>
          <p:nvSpPr>
            <p:cNvPr id="4405" name="Google Shape;4405;p246"/>
            <p:cNvSpPr txBox="1"/>
            <p:nvPr/>
          </p:nvSpPr>
          <p:spPr>
            <a:xfrm>
              <a:off x="1021818" y="5492086"/>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Phương pháp thay đổi một thành phần cụ thể cho DataFrame df: Có nhiều phương pháp khác nhau để thay đổi điểm “phy” của “stu1”.</a:t>
              </a:r>
              <a:endParaRPr sz="1300">
                <a:solidFill>
                  <a:srgbClr val="262626"/>
                </a:solidFill>
                <a:latin typeface="Arial"/>
                <a:ea typeface="Arial"/>
                <a:cs typeface="Arial"/>
                <a:sym typeface="Arial"/>
              </a:endParaRPr>
            </a:p>
          </p:txBody>
        </p:sp>
      </p:grpSp>
      <p:pic>
        <p:nvPicPr>
          <p:cNvPr id="4406" name="Google Shape;4406;p246"/>
          <p:cNvPicPr preferRelativeResize="0"/>
          <p:nvPr/>
        </p:nvPicPr>
        <p:blipFill rotWithShape="1">
          <a:blip r:embed="rId4">
            <a:alphaModFix/>
          </a:blip>
          <a:srcRect b="0" l="1100" r="15267" t="0"/>
          <a:stretch/>
        </p:blipFill>
        <p:spPr>
          <a:xfrm>
            <a:off x="653142" y="1908793"/>
            <a:ext cx="8687832" cy="2706989"/>
          </a:xfrm>
          <a:prstGeom prst="rect">
            <a:avLst/>
          </a:prstGeom>
          <a:noFill/>
          <a:ln>
            <a:noFill/>
          </a:ln>
        </p:spPr>
      </p:pic>
      <p:sp>
        <p:nvSpPr>
          <p:cNvPr id="4407" name="Google Shape;4407;p246"/>
          <p:cNvSpPr/>
          <p:nvPr/>
        </p:nvSpPr>
        <p:spPr>
          <a:xfrm>
            <a:off x="580388" y="1474419"/>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2" name="Shape 4412"/>
        <p:cNvGrpSpPr/>
        <p:nvPr/>
      </p:nvGrpSpPr>
      <p:grpSpPr>
        <a:xfrm>
          <a:off x="0" y="0"/>
          <a:ext cx="0" cy="0"/>
          <a:chOff x="0" y="0"/>
          <a:chExt cx="0" cy="0"/>
        </a:xfrm>
      </p:grpSpPr>
      <p:grpSp>
        <p:nvGrpSpPr>
          <p:cNvPr id="4413" name="Google Shape;4413;p247"/>
          <p:cNvGrpSpPr/>
          <p:nvPr/>
        </p:nvGrpSpPr>
        <p:grpSpPr>
          <a:xfrm>
            <a:off x="450000" y="450000"/>
            <a:ext cx="9018000" cy="276999"/>
            <a:chOff x="450000" y="450000"/>
            <a:chExt cx="9018000" cy="276999"/>
          </a:xfrm>
        </p:grpSpPr>
        <p:sp>
          <p:nvSpPr>
            <p:cNvPr id="4414" name="Google Shape;4414;p2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15" name="Google Shape;4415;p2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16" name="Google Shape;4416;p247"/>
          <p:cNvGrpSpPr/>
          <p:nvPr/>
        </p:nvGrpSpPr>
        <p:grpSpPr>
          <a:xfrm>
            <a:off x="558924" y="1772817"/>
            <a:ext cx="8782050" cy="2880320"/>
            <a:chOff x="558924" y="1772817"/>
            <a:chExt cx="8782050" cy="2880320"/>
          </a:xfrm>
        </p:grpSpPr>
        <p:sp>
          <p:nvSpPr>
            <p:cNvPr id="4417" name="Google Shape;4417;p247"/>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18" name="Google Shape;4418;p247"/>
            <p:cNvPicPr preferRelativeResize="0"/>
            <p:nvPr/>
          </p:nvPicPr>
          <p:blipFill rotWithShape="1">
            <a:blip r:embed="rId3">
              <a:alphaModFix/>
            </a:blip>
            <a:srcRect b="0" l="1382" r="16749" t="0"/>
            <a:stretch/>
          </p:blipFill>
          <p:spPr>
            <a:xfrm>
              <a:off x="681135" y="1819160"/>
              <a:ext cx="8659839" cy="2818154"/>
            </a:xfrm>
            <a:prstGeom prst="rect">
              <a:avLst/>
            </a:prstGeom>
            <a:noFill/>
            <a:ln>
              <a:noFill/>
            </a:ln>
          </p:spPr>
        </p:pic>
      </p:grpSp>
      <p:sp>
        <p:nvSpPr>
          <p:cNvPr id="4419" name="Google Shape;4419;p24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4" name="Shape 4424"/>
        <p:cNvGrpSpPr/>
        <p:nvPr/>
      </p:nvGrpSpPr>
      <p:grpSpPr>
        <a:xfrm>
          <a:off x="0" y="0"/>
          <a:ext cx="0" cy="0"/>
          <a:chOff x="0" y="0"/>
          <a:chExt cx="0" cy="0"/>
        </a:xfrm>
      </p:grpSpPr>
      <p:grpSp>
        <p:nvGrpSpPr>
          <p:cNvPr id="4425" name="Google Shape;4425;p248"/>
          <p:cNvGrpSpPr/>
          <p:nvPr/>
        </p:nvGrpSpPr>
        <p:grpSpPr>
          <a:xfrm>
            <a:off x="450000" y="450000"/>
            <a:ext cx="9018000" cy="276999"/>
            <a:chOff x="450000" y="450000"/>
            <a:chExt cx="9018000" cy="276999"/>
          </a:xfrm>
        </p:grpSpPr>
        <p:sp>
          <p:nvSpPr>
            <p:cNvPr id="4426" name="Google Shape;4426;p2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27" name="Google Shape;4427;p2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28" name="Google Shape;4428;p248"/>
          <p:cNvGrpSpPr/>
          <p:nvPr/>
        </p:nvGrpSpPr>
        <p:grpSpPr>
          <a:xfrm>
            <a:off x="558924" y="1772817"/>
            <a:ext cx="8782051" cy="2880320"/>
            <a:chOff x="558924" y="1772817"/>
            <a:chExt cx="8782051" cy="2880320"/>
          </a:xfrm>
        </p:grpSpPr>
        <p:sp>
          <p:nvSpPr>
            <p:cNvPr id="4429" name="Google Shape;4429;p248"/>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30" name="Google Shape;4430;p248"/>
            <p:cNvPicPr preferRelativeResize="0"/>
            <p:nvPr/>
          </p:nvPicPr>
          <p:blipFill rotWithShape="1">
            <a:blip r:embed="rId3">
              <a:alphaModFix/>
            </a:blip>
            <a:srcRect b="0" l="941" r="16641" t="0"/>
            <a:stretch/>
          </p:blipFill>
          <p:spPr>
            <a:xfrm>
              <a:off x="634481" y="1834153"/>
              <a:ext cx="8706494" cy="2768198"/>
            </a:xfrm>
            <a:prstGeom prst="rect">
              <a:avLst/>
            </a:prstGeom>
            <a:noFill/>
            <a:ln>
              <a:noFill/>
            </a:ln>
          </p:spPr>
        </p:pic>
      </p:grpSp>
      <p:sp>
        <p:nvSpPr>
          <p:cNvPr id="4431" name="Google Shape;4431;p24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grpSp>
        <p:nvGrpSpPr>
          <p:cNvPr id="800" name="Google Shape;800;p25"/>
          <p:cNvGrpSpPr/>
          <p:nvPr/>
        </p:nvGrpSpPr>
        <p:grpSpPr>
          <a:xfrm>
            <a:off x="450000" y="450000"/>
            <a:ext cx="9018000" cy="276999"/>
            <a:chOff x="450000" y="450000"/>
            <a:chExt cx="9018000" cy="276999"/>
          </a:xfrm>
        </p:grpSpPr>
        <p:sp>
          <p:nvSpPr>
            <p:cNvPr id="801" name="Google Shape;801;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802" name="Google Shape;802;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03" name="Google Shape;803;p25"/>
          <p:cNvSpPr/>
          <p:nvPr/>
        </p:nvSpPr>
        <p:spPr>
          <a:xfrm>
            <a:off x="702940" y="1916832"/>
            <a:ext cx="8632825" cy="36643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mảng NumPy có kích thước cố định khi được tạo trái ngược với Danh sách Python (có thể phát triển linh hoạt).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sự thay đổi về kích thước của ndarray sẽ tạo ra một mảng mới và xóa mảng gốc.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phần tử của mảng NumPy đều là các kiểu dữ liệu đồng nhất, do đó chúng duy trì cùng kích thước trong bộ nhớ.</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danh sách cho phép các mảng có kích thước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mảng NumPy tính toán toán học nâng cao và các loại hoạt động khác trên số lượng lớn dữ liệu một cách dễ dàng.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các hoạt động như vậy được thực hiện hiệu quả hơn và ít mã hơn so với khi được thực hiện với các trình tự dựng sẵn của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Ngày càng có nhiều gói khoa học và toán học dựa trên Python sử dụng mảng NumPy. Chúng thường hỗ trợ đầu vào chuỗi Python, nhưng chúng chuyển đổi đầu vào đó thành mảng NumPy trước khi xử lý và chúng thường xuất ra mảng NumPy.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cách khác, sẽ không đủ nếu chỉ dựa vào các trình tự tích hợp sẵn của Python để sử dụng phần mềm khoa học/toán học dựa trên Python ngày nay một cách hiệu quả. Người ta cũng cần có kiến thức về mảng NumPy để tăng hiệu quả.</a:t>
            </a:r>
            <a:endParaRPr sz="1300">
              <a:solidFill>
                <a:srgbClr val="262626"/>
              </a:solidFill>
              <a:latin typeface="Arial"/>
              <a:ea typeface="Arial"/>
              <a:cs typeface="Arial"/>
              <a:sym typeface="Arial"/>
            </a:endParaRPr>
          </a:p>
        </p:txBody>
      </p:sp>
      <p:sp>
        <p:nvSpPr>
          <p:cNvPr id="804" name="Google Shape;804;p2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biệt sự khác nhau giữa mảng NumPy và chuỗi Python tiêu chuẩn (Danh sách, Bộ dữ liệu, Từ điển, Bộ).</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6" name="Shape 4436"/>
        <p:cNvGrpSpPr/>
        <p:nvPr/>
      </p:nvGrpSpPr>
      <p:grpSpPr>
        <a:xfrm>
          <a:off x="0" y="0"/>
          <a:ext cx="0" cy="0"/>
          <a:chOff x="0" y="0"/>
          <a:chExt cx="0" cy="0"/>
        </a:xfrm>
      </p:grpSpPr>
      <p:grpSp>
        <p:nvGrpSpPr>
          <p:cNvPr id="4437" name="Google Shape;4437;p249"/>
          <p:cNvGrpSpPr/>
          <p:nvPr/>
        </p:nvGrpSpPr>
        <p:grpSpPr>
          <a:xfrm>
            <a:off x="450000" y="450000"/>
            <a:ext cx="9018000" cy="276999"/>
            <a:chOff x="450000" y="450000"/>
            <a:chExt cx="9018000" cy="276999"/>
          </a:xfrm>
        </p:grpSpPr>
        <p:sp>
          <p:nvSpPr>
            <p:cNvPr id="4438" name="Google Shape;4438;p2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39" name="Google Shape;4439;p2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40" name="Google Shape;4440;p249"/>
          <p:cNvGrpSpPr/>
          <p:nvPr/>
        </p:nvGrpSpPr>
        <p:grpSpPr>
          <a:xfrm>
            <a:off x="561850" y="4762468"/>
            <a:ext cx="8782050" cy="711454"/>
            <a:chOff x="557644" y="5085181"/>
            <a:chExt cx="8782050" cy="711454"/>
          </a:xfrm>
        </p:grpSpPr>
        <p:sp>
          <p:nvSpPr>
            <p:cNvPr id="4441" name="Google Shape;4441;p24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42" name="Google Shape;4442;p24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443" name="Google Shape;4443;p24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121</a:t>
              </a:r>
              <a:endParaRPr b="1" sz="1300">
                <a:solidFill>
                  <a:srgbClr val="262626"/>
                </a:solidFill>
                <a:latin typeface="Arial"/>
                <a:ea typeface="Arial"/>
                <a:cs typeface="Arial"/>
                <a:sym typeface="Arial"/>
              </a:endParaRPr>
            </a:p>
          </p:txBody>
        </p:sp>
        <p:sp>
          <p:nvSpPr>
            <p:cNvPr id="4444" name="Google Shape;4444;p24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Một phương pháp để thay đổi một số thành phần của stu1 df: điểm “mus” và “phy” của “stu1”.</a:t>
              </a:r>
              <a:endParaRPr sz="1300">
                <a:solidFill>
                  <a:srgbClr val="262626"/>
                </a:solidFill>
                <a:latin typeface="Arial"/>
                <a:ea typeface="Arial"/>
                <a:cs typeface="Arial"/>
                <a:sym typeface="Arial"/>
              </a:endParaRPr>
            </a:p>
          </p:txBody>
        </p:sp>
      </p:grpSp>
      <p:grpSp>
        <p:nvGrpSpPr>
          <p:cNvPr id="4445" name="Google Shape;4445;p249"/>
          <p:cNvGrpSpPr/>
          <p:nvPr/>
        </p:nvGrpSpPr>
        <p:grpSpPr>
          <a:xfrm>
            <a:off x="558924" y="1772817"/>
            <a:ext cx="8782050" cy="2880320"/>
            <a:chOff x="558924" y="1772817"/>
            <a:chExt cx="8782050" cy="2880320"/>
          </a:xfrm>
        </p:grpSpPr>
        <p:sp>
          <p:nvSpPr>
            <p:cNvPr id="4446" name="Google Shape;4446;p249"/>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47" name="Google Shape;4447;p249"/>
            <p:cNvPicPr preferRelativeResize="0"/>
            <p:nvPr/>
          </p:nvPicPr>
          <p:blipFill rotWithShape="1">
            <a:blip r:embed="rId4">
              <a:alphaModFix/>
            </a:blip>
            <a:srcRect b="0" l="1383" r="17415" t="0"/>
            <a:stretch/>
          </p:blipFill>
          <p:spPr>
            <a:xfrm>
              <a:off x="674947" y="1824080"/>
              <a:ext cx="8666027" cy="2796570"/>
            </a:xfrm>
            <a:prstGeom prst="rect">
              <a:avLst/>
            </a:prstGeom>
            <a:noFill/>
            <a:ln>
              <a:noFill/>
            </a:ln>
          </p:spPr>
        </p:pic>
      </p:grpSp>
      <p:sp>
        <p:nvSpPr>
          <p:cNvPr id="4448" name="Google Shape;4448;p24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3" name="Shape 4453"/>
        <p:cNvGrpSpPr/>
        <p:nvPr/>
      </p:nvGrpSpPr>
      <p:grpSpPr>
        <a:xfrm>
          <a:off x="0" y="0"/>
          <a:ext cx="0" cy="0"/>
          <a:chOff x="0" y="0"/>
          <a:chExt cx="0" cy="0"/>
        </a:xfrm>
      </p:grpSpPr>
      <p:grpSp>
        <p:nvGrpSpPr>
          <p:cNvPr id="4454" name="Google Shape;4454;p250"/>
          <p:cNvGrpSpPr/>
          <p:nvPr/>
        </p:nvGrpSpPr>
        <p:grpSpPr>
          <a:xfrm>
            <a:off x="450000" y="450000"/>
            <a:ext cx="9018000" cy="276999"/>
            <a:chOff x="450000" y="450000"/>
            <a:chExt cx="9018000" cy="276999"/>
          </a:xfrm>
        </p:grpSpPr>
        <p:sp>
          <p:nvSpPr>
            <p:cNvPr id="4455" name="Google Shape;4455;p2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56" name="Google Shape;4456;p2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57" name="Google Shape;4457;p250"/>
          <p:cNvGrpSpPr/>
          <p:nvPr/>
        </p:nvGrpSpPr>
        <p:grpSpPr>
          <a:xfrm>
            <a:off x="558924" y="1772817"/>
            <a:ext cx="8782050" cy="2880320"/>
            <a:chOff x="558924" y="1772817"/>
            <a:chExt cx="8782050" cy="2880320"/>
          </a:xfrm>
        </p:grpSpPr>
        <p:sp>
          <p:nvSpPr>
            <p:cNvPr id="4458" name="Google Shape;4458;p250"/>
            <p:cNvSpPr/>
            <p:nvPr/>
          </p:nvSpPr>
          <p:spPr>
            <a:xfrm>
              <a:off x="558924" y="1772817"/>
              <a:ext cx="8782050" cy="28803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59" name="Google Shape;4459;p250"/>
            <p:cNvPicPr preferRelativeResize="0"/>
            <p:nvPr/>
          </p:nvPicPr>
          <p:blipFill rotWithShape="1">
            <a:blip r:embed="rId3">
              <a:alphaModFix/>
            </a:blip>
            <a:srcRect b="0" l="1153" r="16703" t="2711"/>
            <a:stretch/>
          </p:blipFill>
          <p:spPr>
            <a:xfrm>
              <a:off x="653141" y="1875452"/>
              <a:ext cx="8687833" cy="2733885"/>
            </a:xfrm>
            <a:prstGeom prst="rect">
              <a:avLst/>
            </a:prstGeom>
            <a:noFill/>
            <a:ln>
              <a:noFill/>
            </a:ln>
          </p:spPr>
        </p:pic>
      </p:grpSp>
      <p:sp>
        <p:nvSpPr>
          <p:cNvPr id="4460" name="Google Shape;4460;p25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đổi phần tử DataFrame</a:t>
            </a:r>
            <a:endParaRPr sz="1400">
              <a:solidFill>
                <a:schemeClr val="dk1"/>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grpSp>
        <p:nvGrpSpPr>
          <p:cNvPr id="4466" name="Google Shape;4466;p251"/>
          <p:cNvGrpSpPr/>
          <p:nvPr/>
        </p:nvGrpSpPr>
        <p:grpSpPr>
          <a:xfrm>
            <a:off x="450000" y="450000"/>
            <a:ext cx="9018000" cy="276999"/>
            <a:chOff x="450000" y="450000"/>
            <a:chExt cx="9018000" cy="276999"/>
          </a:xfrm>
        </p:grpSpPr>
        <p:sp>
          <p:nvSpPr>
            <p:cNvPr id="4467" name="Google Shape;4467;p2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68" name="Google Shape;4468;p2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69" name="Google Shape;4469;p251"/>
          <p:cNvGrpSpPr/>
          <p:nvPr/>
        </p:nvGrpSpPr>
        <p:grpSpPr>
          <a:xfrm>
            <a:off x="558924" y="1772817"/>
            <a:ext cx="8782051" cy="2547256"/>
            <a:chOff x="558924" y="1772817"/>
            <a:chExt cx="8782051" cy="2547256"/>
          </a:xfrm>
        </p:grpSpPr>
        <p:sp>
          <p:nvSpPr>
            <p:cNvPr id="4470" name="Google Shape;4470;p251"/>
            <p:cNvSpPr/>
            <p:nvPr/>
          </p:nvSpPr>
          <p:spPr>
            <a:xfrm>
              <a:off x="558924" y="1772817"/>
              <a:ext cx="8782050" cy="2547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71" name="Google Shape;4471;p251"/>
            <p:cNvPicPr preferRelativeResize="0"/>
            <p:nvPr/>
          </p:nvPicPr>
          <p:blipFill rotWithShape="1">
            <a:blip r:embed="rId3">
              <a:alphaModFix/>
            </a:blip>
            <a:srcRect b="0" l="1052" r="16836" t="0"/>
            <a:stretch/>
          </p:blipFill>
          <p:spPr>
            <a:xfrm>
              <a:off x="653143" y="1860848"/>
              <a:ext cx="8687832" cy="2394177"/>
            </a:xfrm>
            <a:prstGeom prst="rect">
              <a:avLst/>
            </a:prstGeom>
            <a:noFill/>
            <a:ln>
              <a:noFill/>
            </a:ln>
          </p:spPr>
        </p:pic>
      </p:grpSp>
      <p:sp>
        <p:nvSpPr>
          <p:cNvPr id="4472" name="Google Shape;4472;p25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7" name="Shape 4477"/>
        <p:cNvGrpSpPr/>
        <p:nvPr/>
      </p:nvGrpSpPr>
      <p:grpSpPr>
        <a:xfrm>
          <a:off x="0" y="0"/>
          <a:ext cx="0" cy="0"/>
          <a:chOff x="0" y="0"/>
          <a:chExt cx="0" cy="0"/>
        </a:xfrm>
      </p:grpSpPr>
      <p:grpSp>
        <p:nvGrpSpPr>
          <p:cNvPr id="4478" name="Google Shape;4478;p252"/>
          <p:cNvGrpSpPr/>
          <p:nvPr/>
        </p:nvGrpSpPr>
        <p:grpSpPr>
          <a:xfrm>
            <a:off x="450000" y="450000"/>
            <a:ext cx="9018000" cy="276999"/>
            <a:chOff x="450000" y="450000"/>
            <a:chExt cx="9018000" cy="276999"/>
          </a:xfrm>
        </p:grpSpPr>
        <p:sp>
          <p:nvSpPr>
            <p:cNvPr id="4479" name="Google Shape;4479;p2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80" name="Google Shape;4480;p2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81" name="Google Shape;4481;p252"/>
          <p:cNvGrpSpPr/>
          <p:nvPr/>
        </p:nvGrpSpPr>
        <p:grpSpPr>
          <a:xfrm>
            <a:off x="561850" y="5093810"/>
            <a:ext cx="8782050" cy="711454"/>
            <a:chOff x="557644" y="5085181"/>
            <a:chExt cx="8782050" cy="711454"/>
          </a:xfrm>
        </p:grpSpPr>
        <p:sp>
          <p:nvSpPr>
            <p:cNvPr id="4482" name="Google Shape;4482;p252"/>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483" name="Google Shape;4483;p25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484" name="Google Shape;4484;p25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127</a:t>
              </a:r>
              <a:endParaRPr b="1" sz="1300">
                <a:solidFill>
                  <a:srgbClr val="262626"/>
                </a:solidFill>
                <a:latin typeface="Arial"/>
                <a:ea typeface="Arial"/>
                <a:cs typeface="Arial"/>
                <a:sym typeface="Arial"/>
              </a:endParaRPr>
            </a:p>
          </p:txBody>
        </p:sp>
        <p:sp>
          <p:nvSpPr>
            <p:cNvPr id="4485" name="Google Shape;4485;p25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DataFrame df (sử dụng phương thức).</a:t>
              </a:r>
              <a:endParaRPr sz="1300">
                <a:solidFill>
                  <a:srgbClr val="262626"/>
                </a:solidFill>
                <a:latin typeface="Arial"/>
                <a:ea typeface="Arial"/>
                <a:cs typeface="Arial"/>
                <a:sym typeface="Arial"/>
              </a:endParaRPr>
            </a:p>
          </p:txBody>
        </p:sp>
      </p:grpSp>
      <p:grpSp>
        <p:nvGrpSpPr>
          <p:cNvPr id="4486" name="Google Shape;4486;p252"/>
          <p:cNvGrpSpPr/>
          <p:nvPr/>
        </p:nvGrpSpPr>
        <p:grpSpPr>
          <a:xfrm>
            <a:off x="558924" y="1772817"/>
            <a:ext cx="8782050" cy="3216499"/>
            <a:chOff x="558924" y="1772817"/>
            <a:chExt cx="8782050" cy="3216499"/>
          </a:xfrm>
        </p:grpSpPr>
        <p:sp>
          <p:nvSpPr>
            <p:cNvPr id="4487" name="Google Shape;4487;p252"/>
            <p:cNvSpPr/>
            <p:nvPr/>
          </p:nvSpPr>
          <p:spPr>
            <a:xfrm>
              <a:off x="558924" y="1772817"/>
              <a:ext cx="8782050" cy="32164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88" name="Google Shape;4488;p252"/>
            <p:cNvPicPr preferRelativeResize="0"/>
            <p:nvPr/>
          </p:nvPicPr>
          <p:blipFill rotWithShape="1">
            <a:blip r:embed="rId4">
              <a:alphaModFix/>
            </a:blip>
            <a:srcRect b="0" l="1006" r="16259" t="0"/>
            <a:stretch/>
          </p:blipFill>
          <p:spPr>
            <a:xfrm>
              <a:off x="653141" y="1831853"/>
              <a:ext cx="8687833" cy="3081322"/>
            </a:xfrm>
            <a:prstGeom prst="rect">
              <a:avLst/>
            </a:prstGeom>
            <a:noFill/>
            <a:ln>
              <a:noFill/>
            </a:ln>
          </p:spPr>
        </p:pic>
      </p:grpSp>
      <p:sp>
        <p:nvSpPr>
          <p:cNvPr id="4489" name="Google Shape;4489;p25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4" name="Shape 4494"/>
        <p:cNvGrpSpPr/>
        <p:nvPr/>
      </p:nvGrpSpPr>
      <p:grpSpPr>
        <a:xfrm>
          <a:off x="0" y="0"/>
          <a:ext cx="0" cy="0"/>
          <a:chOff x="0" y="0"/>
          <a:chExt cx="0" cy="0"/>
        </a:xfrm>
      </p:grpSpPr>
      <p:grpSp>
        <p:nvGrpSpPr>
          <p:cNvPr id="4495" name="Google Shape;4495;p253"/>
          <p:cNvGrpSpPr/>
          <p:nvPr/>
        </p:nvGrpSpPr>
        <p:grpSpPr>
          <a:xfrm>
            <a:off x="450000" y="450000"/>
            <a:ext cx="9018000" cy="276999"/>
            <a:chOff x="450000" y="450000"/>
            <a:chExt cx="9018000" cy="276999"/>
          </a:xfrm>
        </p:grpSpPr>
        <p:sp>
          <p:nvSpPr>
            <p:cNvPr id="4496" name="Google Shape;4496;p2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497" name="Google Shape;4497;p2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498" name="Google Shape;4498;p253"/>
          <p:cNvGrpSpPr/>
          <p:nvPr/>
        </p:nvGrpSpPr>
        <p:grpSpPr>
          <a:xfrm>
            <a:off x="561850" y="4471091"/>
            <a:ext cx="8782050" cy="711454"/>
            <a:chOff x="557644" y="5085181"/>
            <a:chExt cx="8782050" cy="711454"/>
          </a:xfrm>
        </p:grpSpPr>
        <p:sp>
          <p:nvSpPr>
            <p:cNvPr id="4499" name="Google Shape;4499;p253"/>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00" name="Google Shape;4500;p25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01" name="Google Shape;4501;p25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129</a:t>
              </a:r>
              <a:endParaRPr b="1" sz="1300">
                <a:solidFill>
                  <a:srgbClr val="262626"/>
                </a:solidFill>
                <a:latin typeface="Arial"/>
                <a:ea typeface="Arial"/>
                <a:cs typeface="Arial"/>
                <a:sym typeface="Arial"/>
              </a:endParaRPr>
            </a:p>
          </p:txBody>
        </p:sp>
        <p:sp>
          <p:nvSpPr>
            <p:cNvPr id="4502" name="Google Shape;4502;p25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lại DataFrame df (sử dụng thuộc tính lớp).</a:t>
              </a:r>
              <a:endParaRPr/>
            </a:p>
          </p:txBody>
        </p:sp>
      </p:grpSp>
      <p:grpSp>
        <p:nvGrpSpPr>
          <p:cNvPr id="4503" name="Google Shape;4503;p253"/>
          <p:cNvGrpSpPr/>
          <p:nvPr/>
        </p:nvGrpSpPr>
        <p:grpSpPr>
          <a:xfrm>
            <a:off x="558924" y="1772817"/>
            <a:ext cx="8782050" cy="2592287"/>
            <a:chOff x="558924" y="1772817"/>
            <a:chExt cx="8782050" cy="2592287"/>
          </a:xfrm>
        </p:grpSpPr>
        <p:sp>
          <p:nvSpPr>
            <p:cNvPr id="4504" name="Google Shape;4504;p253"/>
            <p:cNvSpPr/>
            <p:nvPr/>
          </p:nvSpPr>
          <p:spPr>
            <a:xfrm>
              <a:off x="558924" y="1772817"/>
              <a:ext cx="8782050" cy="25922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05" name="Google Shape;4505;p253"/>
            <p:cNvPicPr preferRelativeResize="0"/>
            <p:nvPr/>
          </p:nvPicPr>
          <p:blipFill rotWithShape="1">
            <a:blip r:embed="rId4">
              <a:alphaModFix/>
            </a:blip>
            <a:srcRect b="0" l="1288" r="17944" t="0"/>
            <a:stretch/>
          </p:blipFill>
          <p:spPr>
            <a:xfrm>
              <a:off x="671804" y="1827137"/>
              <a:ext cx="8669170" cy="2483605"/>
            </a:xfrm>
            <a:prstGeom prst="rect">
              <a:avLst/>
            </a:prstGeom>
            <a:noFill/>
            <a:ln>
              <a:noFill/>
            </a:ln>
          </p:spPr>
        </p:pic>
      </p:grpSp>
      <p:sp>
        <p:nvSpPr>
          <p:cNvPr id="4506" name="Google Shape;4506;p25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1" name="Shape 4511"/>
        <p:cNvGrpSpPr/>
        <p:nvPr/>
      </p:nvGrpSpPr>
      <p:grpSpPr>
        <a:xfrm>
          <a:off x="0" y="0"/>
          <a:ext cx="0" cy="0"/>
          <a:chOff x="0" y="0"/>
          <a:chExt cx="0" cy="0"/>
        </a:xfrm>
      </p:grpSpPr>
      <p:sp>
        <p:nvSpPr>
          <p:cNvPr id="4512" name="Google Shape;4512;p254"/>
          <p:cNvSpPr/>
          <p:nvPr/>
        </p:nvSpPr>
        <p:spPr>
          <a:xfrm>
            <a:off x="558924" y="2026979"/>
            <a:ext cx="8782050" cy="36003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13" name="Google Shape;4513;p254"/>
          <p:cNvGrpSpPr/>
          <p:nvPr/>
        </p:nvGrpSpPr>
        <p:grpSpPr>
          <a:xfrm>
            <a:off x="450000" y="450000"/>
            <a:ext cx="9018000" cy="276999"/>
            <a:chOff x="450000" y="450000"/>
            <a:chExt cx="9018000" cy="276999"/>
          </a:xfrm>
        </p:grpSpPr>
        <p:sp>
          <p:nvSpPr>
            <p:cNvPr id="4514" name="Google Shape;4514;p2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15" name="Google Shape;4515;p2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516" name="Google Shape;4516;p254"/>
          <p:cNvGrpSpPr/>
          <p:nvPr/>
        </p:nvGrpSpPr>
        <p:grpSpPr>
          <a:xfrm>
            <a:off x="561850" y="5710335"/>
            <a:ext cx="8782050" cy="634482"/>
            <a:chOff x="557644" y="5125642"/>
            <a:chExt cx="8782050" cy="634482"/>
          </a:xfrm>
        </p:grpSpPr>
        <p:sp>
          <p:nvSpPr>
            <p:cNvPr id="4517" name="Google Shape;4517;p254"/>
            <p:cNvSpPr/>
            <p:nvPr/>
          </p:nvSpPr>
          <p:spPr>
            <a:xfrm>
              <a:off x="557644" y="5125642"/>
              <a:ext cx="8782050" cy="63448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18" name="Google Shape;4518;p254"/>
            <p:cNvPicPr preferRelativeResize="0"/>
            <p:nvPr/>
          </p:nvPicPr>
          <p:blipFill rotWithShape="1">
            <a:blip r:embed="rId3">
              <a:alphaModFix/>
            </a:blip>
            <a:srcRect b="-5938" l="13871" r="14480" t="-7084"/>
            <a:stretch/>
          </p:blipFill>
          <p:spPr>
            <a:xfrm>
              <a:off x="662397" y="5222415"/>
              <a:ext cx="295715" cy="236991"/>
            </a:xfrm>
            <a:prstGeom prst="rect">
              <a:avLst/>
            </a:prstGeom>
            <a:noFill/>
            <a:ln>
              <a:noFill/>
            </a:ln>
          </p:spPr>
        </p:pic>
        <p:sp>
          <p:nvSpPr>
            <p:cNvPr id="4519" name="Google Shape;4519;p254"/>
            <p:cNvSpPr txBox="1"/>
            <p:nvPr/>
          </p:nvSpPr>
          <p:spPr>
            <a:xfrm>
              <a:off x="921178" y="519968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132</a:t>
              </a:r>
              <a:endParaRPr b="1" sz="1300">
                <a:solidFill>
                  <a:srgbClr val="262626"/>
                </a:solidFill>
                <a:latin typeface="Arial"/>
                <a:ea typeface="Arial"/>
                <a:cs typeface="Arial"/>
                <a:sym typeface="Arial"/>
              </a:endParaRPr>
            </a:p>
          </p:txBody>
        </p:sp>
        <p:sp>
          <p:nvSpPr>
            <p:cNvPr id="4520" name="Google Shape;4520;p25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Một cột cụ thể được đặt làm chỉ mục hàng của DataFrame.</a:t>
              </a:r>
              <a:endParaRPr sz="1300">
                <a:solidFill>
                  <a:srgbClr val="262626"/>
                </a:solidFill>
                <a:latin typeface="Arial"/>
                <a:ea typeface="Arial"/>
                <a:cs typeface="Arial"/>
                <a:sym typeface="Arial"/>
              </a:endParaRPr>
            </a:p>
          </p:txBody>
        </p:sp>
      </p:grpSp>
      <p:sp>
        <p:nvSpPr>
          <p:cNvPr id="4521" name="Google Shape;4521;p254"/>
          <p:cNvSpPr/>
          <p:nvPr/>
        </p:nvSpPr>
        <p:spPr>
          <a:xfrm>
            <a:off x="711201" y="166612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chỉ mục</a:t>
            </a:r>
            <a:endParaRPr sz="1300">
              <a:solidFill>
                <a:srgbClr val="262626"/>
              </a:solidFill>
              <a:latin typeface="Arial"/>
              <a:ea typeface="Arial"/>
              <a:cs typeface="Arial"/>
              <a:sym typeface="Arial"/>
            </a:endParaRPr>
          </a:p>
        </p:txBody>
      </p:sp>
      <p:pic>
        <p:nvPicPr>
          <p:cNvPr id="4522" name="Google Shape;4522;p254"/>
          <p:cNvPicPr preferRelativeResize="0"/>
          <p:nvPr/>
        </p:nvPicPr>
        <p:blipFill rotWithShape="1">
          <a:blip r:embed="rId4">
            <a:alphaModFix/>
          </a:blip>
          <a:srcRect b="0" l="0" r="5402" t="0"/>
          <a:stretch/>
        </p:blipFill>
        <p:spPr>
          <a:xfrm>
            <a:off x="645886" y="2111293"/>
            <a:ext cx="8695087" cy="3401572"/>
          </a:xfrm>
          <a:prstGeom prst="rect">
            <a:avLst/>
          </a:prstGeom>
          <a:noFill/>
          <a:ln>
            <a:noFill/>
          </a:ln>
        </p:spPr>
      </p:pic>
      <p:sp>
        <p:nvSpPr>
          <p:cNvPr id="4523" name="Google Shape;4523;p25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8" name="Shape 4528"/>
        <p:cNvGrpSpPr/>
        <p:nvPr/>
      </p:nvGrpSpPr>
      <p:grpSpPr>
        <a:xfrm>
          <a:off x="0" y="0"/>
          <a:ext cx="0" cy="0"/>
          <a:chOff x="0" y="0"/>
          <a:chExt cx="0" cy="0"/>
        </a:xfrm>
      </p:grpSpPr>
      <p:grpSp>
        <p:nvGrpSpPr>
          <p:cNvPr id="4529" name="Google Shape;4529;p255"/>
          <p:cNvGrpSpPr/>
          <p:nvPr/>
        </p:nvGrpSpPr>
        <p:grpSpPr>
          <a:xfrm>
            <a:off x="450000" y="450000"/>
            <a:ext cx="9018000" cy="276999"/>
            <a:chOff x="450000" y="450000"/>
            <a:chExt cx="9018000" cy="276999"/>
          </a:xfrm>
        </p:grpSpPr>
        <p:sp>
          <p:nvSpPr>
            <p:cNvPr id="4530" name="Google Shape;4530;p2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31" name="Google Shape;4531;p2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532" name="Google Shape;4532;p255"/>
          <p:cNvGrpSpPr/>
          <p:nvPr/>
        </p:nvGrpSpPr>
        <p:grpSpPr>
          <a:xfrm>
            <a:off x="558924" y="1772817"/>
            <a:ext cx="8782050" cy="3004456"/>
            <a:chOff x="558924" y="1772817"/>
            <a:chExt cx="8782050" cy="3004456"/>
          </a:xfrm>
        </p:grpSpPr>
        <p:sp>
          <p:nvSpPr>
            <p:cNvPr id="4533" name="Google Shape;4533;p255"/>
            <p:cNvSpPr/>
            <p:nvPr/>
          </p:nvSpPr>
          <p:spPr>
            <a:xfrm>
              <a:off x="558924" y="1772817"/>
              <a:ext cx="8782050" cy="30044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34" name="Google Shape;4534;p255"/>
            <p:cNvPicPr preferRelativeResize="0"/>
            <p:nvPr/>
          </p:nvPicPr>
          <p:blipFill rotWithShape="1">
            <a:blip r:embed="rId3">
              <a:alphaModFix/>
            </a:blip>
            <a:srcRect b="0" l="1100" r="18624" t="0"/>
            <a:stretch/>
          </p:blipFill>
          <p:spPr>
            <a:xfrm>
              <a:off x="662472" y="1837154"/>
              <a:ext cx="8678502" cy="2880319"/>
            </a:xfrm>
            <a:prstGeom prst="rect">
              <a:avLst/>
            </a:prstGeom>
            <a:noFill/>
            <a:ln>
              <a:noFill/>
            </a:ln>
          </p:spPr>
        </p:pic>
      </p:grpSp>
      <p:sp>
        <p:nvSpPr>
          <p:cNvPr id="4535" name="Google Shape;4535;p25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0" name="Shape 4540"/>
        <p:cNvGrpSpPr/>
        <p:nvPr/>
      </p:nvGrpSpPr>
      <p:grpSpPr>
        <a:xfrm>
          <a:off x="0" y="0"/>
          <a:ext cx="0" cy="0"/>
          <a:chOff x="0" y="0"/>
          <a:chExt cx="0" cy="0"/>
        </a:xfrm>
      </p:grpSpPr>
      <p:grpSp>
        <p:nvGrpSpPr>
          <p:cNvPr id="4541" name="Google Shape;4541;p256"/>
          <p:cNvGrpSpPr/>
          <p:nvPr/>
        </p:nvGrpSpPr>
        <p:grpSpPr>
          <a:xfrm>
            <a:off x="450000" y="450000"/>
            <a:ext cx="9018000" cy="276999"/>
            <a:chOff x="450000" y="450000"/>
            <a:chExt cx="9018000" cy="276999"/>
          </a:xfrm>
        </p:grpSpPr>
        <p:sp>
          <p:nvSpPr>
            <p:cNvPr id="4542" name="Google Shape;4542;p2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43" name="Google Shape;4543;p2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544" name="Google Shape;4544;p256"/>
          <p:cNvGrpSpPr/>
          <p:nvPr/>
        </p:nvGrpSpPr>
        <p:grpSpPr>
          <a:xfrm>
            <a:off x="561850" y="4762468"/>
            <a:ext cx="8782050" cy="711454"/>
            <a:chOff x="557644" y="5085181"/>
            <a:chExt cx="8782050" cy="711454"/>
          </a:xfrm>
        </p:grpSpPr>
        <p:sp>
          <p:nvSpPr>
            <p:cNvPr id="4545" name="Google Shape;4545;p256"/>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46" name="Google Shape;4546;p25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47" name="Google Shape;4547;p25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136</a:t>
              </a:r>
              <a:endParaRPr b="1" sz="1300">
                <a:solidFill>
                  <a:srgbClr val="262626"/>
                </a:solidFill>
                <a:latin typeface="Arial"/>
                <a:ea typeface="Arial"/>
                <a:cs typeface="Arial"/>
                <a:sym typeface="Arial"/>
              </a:endParaRPr>
            </a:p>
          </p:txBody>
        </p:sp>
        <p:sp>
          <p:nvSpPr>
            <p:cNvPr id="4548" name="Google Shape;4548;p25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Đa chỉ số.</a:t>
              </a:r>
              <a:endParaRPr/>
            </a:p>
          </p:txBody>
        </p:sp>
      </p:grpSp>
      <p:grpSp>
        <p:nvGrpSpPr>
          <p:cNvPr id="4549" name="Google Shape;4549;p256"/>
          <p:cNvGrpSpPr/>
          <p:nvPr/>
        </p:nvGrpSpPr>
        <p:grpSpPr>
          <a:xfrm>
            <a:off x="558924" y="1772818"/>
            <a:ext cx="8782050" cy="2880318"/>
            <a:chOff x="558924" y="1772818"/>
            <a:chExt cx="8782050" cy="2880318"/>
          </a:xfrm>
        </p:grpSpPr>
        <p:sp>
          <p:nvSpPr>
            <p:cNvPr id="4550" name="Google Shape;4550;p256"/>
            <p:cNvSpPr/>
            <p:nvPr/>
          </p:nvSpPr>
          <p:spPr>
            <a:xfrm>
              <a:off x="558924" y="1772818"/>
              <a:ext cx="8782050" cy="28803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51" name="Google Shape;4551;p256"/>
            <p:cNvPicPr preferRelativeResize="0"/>
            <p:nvPr/>
          </p:nvPicPr>
          <p:blipFill rotWithShape="1">
            <a:blip r:embed="rId4">
              <a:alphaModFix/>
            </a:blip>
            <a:srcRect b="0" l="1043" r="17191" t="0"/>
            <a:stretch/>
          </p:blipFill>
          <p:spPr>
            <a:xfrm>
              <a:off x="662471" y="1828440"/>
              <a:ext cx="8678503" cy="2773548"/>
            </a:xfrm>
            <a:prstGeom prst="rect">
              <a:avLst/>
            </a:prstGeom>
            <a:noFill/>
            <a:ln>
              <a:noFill/>
            </a:ln>
          </p:spPr>
        </p:pic>
      </p:grpSp>
      <p:sp>
        <p:nvSpPr>
          <p:cNvPr id="4552" name="Google Shape;4552;p25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7" name="Shape 4557"/>
        <p:cNvGrpSpPr/>
        <p:nvPr/>
      </p:nvGrpSpPr>
      <p:grpSpPr>
        <a:xfrm>
          <a:off x="0" y="0"/>
          <a:ext cx="0" cy="0"/>
          <a:chOff x="0" y="0"/>
          <a:chExt cx="0" cy="0"/>
        </a:xfrm>
      </p:grpSpPr>
      <p:grpSp>
        <p:nvGrpSpPr>
          <p:cNvPr id="4558" name="Google Shape;4558;p257"/>
          <p:cNvGrpSpPr/>
          <p:nvPr/>
        </p:nvGrpSpPr>
        <p:grpSpPr>
          <a:xfrm>
            <a:off x="450000" y="450000"/>
            <a:ext cx="9018000" cy="276999"/>
            <a:chOff x="450000" y="450000"/>
            <a:chExt cx="9018000" cy="276999"/>
          </a:xfrm>
        </p:grpSpPr>
        <p:sp>
          <p:nvSpPr>
            <p:cNvPr id="4559" name="Google Shape;4559;p2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60" name="Google Shape;4560;p2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4561" name="Google Shape;4561;p257"/>
          <p:cNvSpPr/>
          <p:nvPr/>
        </p:nvSpPr>
        <p:spPr>
          <a:xfrm>
            <a:off x="711201" y="166612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Index</a:t>
            </a:r>
            <a:endParaRPr/>
          </a:p>
        </p:txBody>
      </p:sp>
      <p:pic>
        <p:nvPicPr>
          <p:cNvPr descr="Byte - Free electronics icons" id="4562" name="Google Shape;4562;p257"/>
          <p:cNvPicPr preferRelativeResize="0"/>
          <p:nvPr/>
        </p:nvPicPr>
        <p:blipFill rotWithShape="1">
          <a:blip r:embed="rId3">
            <a:alphaModFix/>
          </a:blip>
          <a:srcRect b="-5938" l="13871" r="14480" t="-7084"/>
          <a:stretch/>
        </p:blipFill>
        <p:spPr>
          <a:xfrm>
            <a:off x="668837" y="3549618"/>
            <a:ext cx="295715" cy="236991"/>
          </a:xfrm>
          <a:prstGeom prst="rect">
            <a:avLst/>
          </a:prstGeom>
          <a:noFill/>
          <a:ln>
            <a:noFill/>
          </a:ln>
        </p:spPr>
      </p:pic>
      <p:sp>
        <p:nvSpPr>
          <p:cNvPr id="4563" name="Google Shape;4563;p257"/>
          <p:cNvSpPr txBox="1"/>
          <p:nvPr/>
        </p:nvSpPr>
        <p:spPr>
          <a:xfrm>
            <a:off x="927618" y="352688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138-2</a:t>
            </a:r>
            <a:endParaRPr b="1" sz="1300">
              <a:solidFill>
                <a:srgbClr val="262626"/>
              </a:solidFill>
              <a:latin typeface="Arial"/>
              <a:ea typeface="Arial"/>
              <a:cs typeface="Arial"/>
              <a:sym typeface="Arial"/>
            </a:endParaRPr>
          </a:p>
        </p:txBody>
      </p:sp>
      <p:sp>
        <p:nvSpPr>
          <p:cNvPr id="4564" name="Google Shape;4564;p257"/>
          <p:cNvSpPr txBox="1"/>
          <p:nvPr/>
        </p:nvSpPr>
        <p:spPr>
          <a:xfrm>
            <a:off x="1028258" y="38617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từ điển thành DataFrame. Chỉ định chỉ mục là [r0, r1, r2].</a:t>
            </a:r>
            <a:endParaRPr/>
          </a:p>
        </p:txBody>
      </p:sp>
      <p:grpSp>
        <p:nvGrpSpPr>
          <p:cNvPr id="4565" name="Google Shape;4565;p257"/>
          <p:cNvGrpSpPr/>
          <p:nvPr/>
        </p:nvGrpSpPr>
        <p:grpSpPr>
          <a:xfrm>
            <a:off x="561850" y="2960153"/>
            <a:ext cx="8782200" cy="1223100"/>
            <a:chOff x="557644" y="5085181"/>
            <a:chExt cx="8782200" cy="1223100"/>
          </a:xfrm>
        </p:grpSpPr>
        <p:sp>
          <p:nvSpPr>
            <p:cNvPr id="4566" name="Google Shape;4566;p257"/>
            <p:cNvSpPr/>
            <p:nvPr/>
          </p:nvSpPr>
          <p:spPr>
            <a:xfrm>
              <a:off x="557644" y="5085181"/>
              <a:ext cx="8782200" cy="12231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67" name="Google Shape;4567;p257"/>
            <p:cNvPicPr preferRelativeResize="0"/>
            <p:nvPr/>
          </p:nvPicPr>
          <p:blipFill rotWithShape="1">
            <a:blip r:embed="rId3">
              <a:alphaModFix/>
            </a:blip>
            <a:srcRect b="-5933" l="13871" r="14480" t="-7086"/>
            <a:stretch/>
          </p:blipFill>
          <p:spPr>
            <a:xfrm>
              <a:off x="662397" y="5179924"/>
              <a:ext cx="295715" cy="236991"/>
            </a:xfrm>
            <a:prstGeom prst="rect">
              <a:avLst/>
            </a:prstGeom>
            <a:noFill/>
            <a:ln>
              <a:noFill/>
            </a:ln>
          </p:spPr>
        </p:pic>
        <p:sp>
          <p:nvSpPr>
            <p:cNvPr id="4568" name="Google Shape;4568;p257"/>
            <p:cNvSpPr txBox="1"/>
            <p:nvPr/>
          </p:nvSpPr>
          <p:spPr>
            <a:xfrm>
              <a:off x="921178" y="5157192"/>
              <a:ext cx="2659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138-1</a:t>
              </a:r>
              <a:endParaRPr b="1" sz="1300">
                <a:solidFill>
                  <a:srgbClr val="262626"/>
                </a:solidFill>
                <a:latin typeface="Arial"/>
                <a:ea typeface="Arial"/>
                <a:cs typeface="Arial"/>
                <a:sym typeface="Arial"/>
              </a:endParaRPr>
            </a:p>
          </p:txBody>
        </p:sp>
        <p:sp>
          <p:nvSpPr>
            <p:cNvPr id="4569" name="Google Shape;4569;p257"/>
            <p:cNvSpPr txBox="1"/>
            <p:nvPr/>
          </p:nvSpPr>
          <p:spPr>
            <a:xfrm>
              <a:off x="1021818" y="5492086"/>
              <a:ext cx="8281200" cy="200100"/>
            </a:xfrm>
            <a:prstGeom prst="rect">
              <a:avLst/>
            </a:prstGeom>
            <a:noFill/>
            <a:ln>
              <a:noFill/>
            </a:ln>
          </p:spPr>
          <p:txBody>
            <a:bodyPr anchorCtr="0" anchor="t" bIns="0" lIns="0" spcFirstLastPara="1" rIns="0" wrap="square" tIns="0">
              <a:spAutoFit/>
            </a:bodyPr>
            <a:lstStyle/>
            <a:p>
              <a:pPr indent="-182562" lvl="0" marL="182562"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Định nghĩa của từ điển</a:t>
              </a:r>
              <a:endParaRPr sz="1300">
                <a:solidFill>
                  <a:srgbClr val="262626"/>
                </a:solidFill>
                <a:latin typeface="Arial"/>
                <a:ea typeface="Arial"/>
                <a:cs typeface="Arial"/>
                <a:sym typeface="Arial"/>
              </a:endParaRPr>
            </a:p>
          </p:txBody>
        </p:sp>
      </p:grpSp>
      <p:grpSp>
        <p:nvGrpSpPr>
          <p:cNvPr id="4570" name="Google Shape;4570;p257"/>
          <p:cNvGrpSpPr/>
          <p:nvPr/>
        </p:nvGrpSpPr>
        <p:grpSpPr>
          <a:xfrm>
            <a:off x="558924" y="2026979"/>
            <a:ext cx="8782051" cy="846937"/>
            <a:chOff x="558924" y="2026979"/>
            <a:chExt cx="8782051" cy="846937"/>
          </a:xfrm>
        </p:grpSpPr>
        <p:sp>
          <p:nvSpPr>
            <p:cNvPr id="4571" name="Google Shape;4571;p257"/>
            <p:cNvSpPr/>
            <p:nvPr/>
          </p:nvSpPr>
          <p:spPr>
            <a:xfrm>
              <a:off x="558924" y="2026979"/>
              <a:ext cx="8782050" cy="8469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72" name="Google Shape;4572;p257"/>
            <p:cNvPicPr preferRelativeResize="0"/>
            <p:nvPr/>
          </p:nvPicPr>
          <p:blipFill rotWithShape="1">
            <a:blip r:embed="rId4">
              <a:alphaModFix/>
            </a:blip>
            <a:srcRect b="0" l="0" r="23747" t="0"/>
            <a:stretch/>
          </p:blipFill>
          <p:spPr>
            <a:xfrm>
              <a:off x="571243" y="2086812"/>
              <a:ext cx="8769732" cy="629612"/>
            </a:xfrm>
            <a:prstGeom prst="rect">
              <a:avLst/>
            </a:prstGeom>
            <a:noFill/>
            <a:ln>
              <a:noFill/>
            </a:ln>
          </p:spPr>
        </p:pic>
      </p:grpSp>
      <p:sp>
        <p:nvSpPr>
          <p:cNvPr id="4573" name="Google Shape;4573;p25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grpSp>
        <p:nvGrpSpPr>
          <p:cNvPr id="4579" name="Google Shape;4579;p258"/>
          <p:cNvGrpSpPr/>
          <p:nvPr/>
        </p:nvGrpSpPr>
        <p:grpSpPr>
          <a:xfrm>
            <a:off x="450000" y="450000"/>
            <a:ext cx="9018000" cy="276999"/>
            <a:chOff x="450000" y="450000"/>
            <a:chExt cx="9018000" cy="276999"/>
          </a:xfrm>
        </p:grpSpPr>
        <p:sp>
          <p:nvSpPr>
            <p:cNvPr id="4580" name="Google Shape;4580;p2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81" name="Google Shape;4581;p2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582" name="Google Shape;4582;p258"/>
          <p:cNvGrpSpPr/>
          <p:nvPr/>
        </p:nvGrpSpPr>
        <p:grpSpPr>
          <a:xfrm>
            <a:off x="561850" y="4869160"/>
            <a:ext cx="8782050" cy="711454"/>
            <a:chOff x="557644" y="5085181"/>
            <a:chExt cx="8782050" cy="711454"/>
          </a:xfrm>
        </p:grpSpPr>
        <p:sp>
          <p:nvSpPr>
            <p:cNvPr id="4583" name="Google Shape;4583;p258"/>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584" name="Google Shape;4584;p25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585" name="Google Shape;4585;p25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139</a:t>
              </a:r>
              <a:endParaRPr b="1" sz="1300">
                <a:solidFill>
                  <a:srgbClr val="262626"/>
                </a:solidFill>
                <a:latin typeface="Arial"/>
                <a:ea typeface="Arial"/>
                <a:cs typeface="Arial"/>
                <a:sym typeface="Arial"/>
              </a:endParaRPr>
            </a:p>
          </p:txBody>
        </p:sp>
        <p:sp>
          <p:nvSpPr>
            <p:cNvPr id="4586" name="Google Shape;4586;p25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lại chỉ mục thành [r0, r1, r2, r3, r4].</a:t>
              </a:r>
              <a:endParaRPr sz="1300">
                <a:solidFill>
                  <a:srgbClr val="262626"/>
                </a:solidFill>
                <a:latin typeface="Arial"/>
                <a:ea typeface="Arial"/>
                <a:cs typeface="Arial"/>
                <a:sym typeface="Arial"/>
              </a:endParaRPr>
            </a:p>
          </p:txBody>
        </p:sp>
      </p:grpSp>
      <p:grpSp>
        <p:nvGrpSpPr>
          <p:cNvPr id="4587" name="Google Shape;4587;p258"/>
          <p:cNvGrpSpPr/>
          <p:nvPr/>
        </p:nvGrpSpPr>
        <p:grpSpPr>
          <a:xfrm>
            <a:off x="558924" y="1849018"/>
            <a:ext cx="8782050" cy="3013280"/>
            <a:chOff x="558924" y="1772818"/>
            <a:chExt cx="8782050" cy="3013280"/>
          </a:xfrm>
        </p:grpSpPr>
        <p:sp>
          <p:nvSpPr>
            <p:cNvPr id="4588" name="Google Shape;4588;p258"/>
            <p:cNvSpPr/>
            <p:nvPr/>
          </p:nvSpPr>
          <p:spPr>
            <a:xfrm>
              <a:off x="558924" y="1772818"/>
              <a:ext cx="8782050" cy="30132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89" name="Google Shape;4589;p258"/>
            <p:cNvPicPr preferRelativeResize="0"/>
            <p:nvPr/>
          </p:nvPicPr>
          <p:blipFill rotWithShape="1">
            <a:blip r:embed="rId4">
              <a:alphaModFix/>
            </a:blip>
            <a:srcRect b="0" l="0" r="14758" t="0"/>
            <a:stretch/>
          </p:blipFill>
          <p:spPr>
            <a:xfrm>
              <a:off x="618877" y="1830884"/>
              <a:ext cx="8722097" cy="2853083"/>
            </a:xfrm>
            <a:prstGeom prst="rect">
              <a:avLst/>
            </a:prstGeom>
            <a:noFill/>
            <a:ln>
              <a:noFill/>
            </a:ln>
          </p:spPr>
        </p:pic>
      </p:grpSp>
      <p:sp>
        <p:nvSpPr>
          <p:cNvPr id="4590" name="Google Shape;4590;p25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26"/>
          <p:cNvGrpSpPr/>
          <p:nvPr/>
        </p:nvGrpSpPr>
        <p:grpSpPr>
          <a:xfrm>
            <a:off x="450000" y="450000"/>
            <a:ext cx="9018000" cy="276999"/>
            <a:chOff x="450000" y="450000"/>
            <a:chExt cx="9018000" cy="276999"/>
          </a:xfrm>
        </p:grpSpPr>
        <p:sp>
          <p:nvSpPr>
            <p:cNvPr id="811" name="Google Shape;811;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812" name="Google Shape;812;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13" name="Google Shape;813;p26"/>
          <p:cNvSpPr/>
          <p:nvPr/>
        </p:nvSpPr>
        <p:spPr>
          <a:xfrm>
            <a:off x="702940" y="1700808"/>
            <a:ext cx="8632825" cy="285897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đây, chúng ta đã biết rằng Python không hỗ trợ trực tiếp mảng nhưng cho phép sắp xếp cấu trúc dữ liệu thông qua thư viện NumPy.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khái niệm sắp xếp được học trong các ngôn ngữ lập trình tiêu chuẩn không quá khác biệt trong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lập trình, giảm vòng lặp là phương pháp để tăng hiệu suất.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vòng lặp trong tính toán quy mô lớn yêu cầu tính toán trên mỗi lần lặp lại, gây ra hiệu suất kém.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mảng NumPy cho phép nhiều hoạt động xử lý dữ liệu thông qua hoạt động mảng ngắn gọn trái ngược với các vòng lặp.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sử dụng điện toán mảng để loại bỏ vòng lặp một cách rõ ràng được gọi là Véc tơ hóa và các phép toán cho các mảng được véc tơ hóa thường nhanh hơn từ hai đến ba lần, nếu không muốn nói là gấp mười hoặc thậm chí hàng trăm lần so với các phép toán Python thuần túy. Broadcasting, một phương pháp khác mà chúng ta sẽ học sau, là một phép toán véc tơ rất mạnh.</a:t>
            </a:r>
            <a:endParaRPr sz="1300">
              <a:solidFill>
                <a:srgbClr val="262626"/>
              </a:solidFill>
              <a:latin typeface="Arial"/>
              <a:ea typeface="Arial"/>
              <a:cs typeface="Arial"/>
              <a:sym typeface="Arial"/>
            </a:endParaRPr>
          </a:p>
        </p:txBody>
      </p:sp>
      <p:sp>
        <p:nvSpPr>
          <p:cNvPr id="814" name="Google Shape;814;p2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Tại sao nên sử dụng mảng NumPy? (1/3)</a:t>
            </a:r>
            <a:endParaRPr sz="1400">
              <a:solidFill>
                <a:schemeClr val="dk1"/>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grpSp>
        <p:nvGrpSpPr>
          <p:cNvPr id="4596" name="Google Shape;4596;p259"/>
          <p:cNvGrpSpPr/>
          <p:nvPr/>
        </p:nvGrpSpPr>
        <p:grpSpPr>
          <a:xfrm>
            <a:off x="450000" y="450000"/>
            <a:ext cx="9018000" cy="276999"/>
            <a:chOff x="450000" y="450000"/>
            <a:chExt cx="9018000" cy="276999"/>
          </a:xfrm>
        </p:grpSpPr>
        <p:sp>
          <p:nvSpPr>
            <p:cNvPr id="4597" name="Google Shape;4597;p2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598" name="Google Shape;4598;p2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599" name="Google Shape;4599;p259"/>
          <p:cNvGrpSpPr/>
          <p:nvPr/>
        </p:nvGrpSpPr>
        <p:grpSpPr>
          <a:xfrm>
            <a:off x="561850" y="5220574"/>
            <a:ext cx="8782050" cy="711454"/>
            <a:chOff x="557644" y="5085181"/>
            <a:chExt cx="8782050" cy="711454"/>
          </a:xfrm>
        </p:grpSpPr>
        <p:sp>
          <p:nvSpPr>
            <p:cNvPr id="4600" name="Google Shape;4600;p259"/>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01" name="Google Shape;4601;p25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02" name="Google Shape;4602;p25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140</a:t>
              </a:r>
              <a:endParaRPr b="1" sz="1300">
                <a:solidFill>
                  <a:srgbClr val="262626"/>
                </a:solidFill>
                <a:latin typeface="Arial"/>
                <a:ea typeface="Arial"/>
                <a:cs typeface="Arial"/>
                <a:sym typeface="Arial"/>
              </a:endParaRPr>
            </a:p>
          </p:txBody>
        </p:sp>
        <p:sp>
          <p:nvSpPr>
            <p:cNvPr id="4603" name="Google Shape;4603;p25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Điền vào giá trị NaN được tạo bởi reindex bằng số 0.</a:t>
              </a:r>
              <a:endParaRPr sz="1300">
                <a:solidFill>
                  <a:srgbClr val="262626"/>
                </a:solidFill>
                <a:latin typeface="Arial"/>
                <a:ea typeface="Arial"/>
                <a:cs typeface="Arial"/>
                <a:sym typeface="Arial"/>
              </a:endParaRPr>
            </a:p>
          </p:txBody>
        </p:sp>
      </p:grpSp>
      <p:grpSp>
        <p:nvGrpSpPr>
          <p:cNvPr id="4604" name="Google Shape;4604;p259"/>
          <p:cNvGrpSpPr/>
          <p:nvPr/>
        </p:nvGrpSpPr>
        <p:grpSpPr>
          <a:xfrm>
            <a:off x="558924" y="1772818"/>
            <a:ext cx="8782050" cy="3368525"/>
            <a:chOff x="558924" y="1772818"/>
            <a:chExt cx="8782050" cy="3368525"/>
          </a:xfrm>
        </p:grpSpPr>
        <p:sp>
          <p:nvSpPr>
            <p:cNvPr id="4605" name="Google Shape;4605;p259"/>
            <p:cNvSpPr/>
            <p:nvPr/>
          </p:nvSpPr>
          <p:spPr>
            <a:xfrm>
              <a:off x="558924" y="1772818"/>
              <a:ext cx="8782050" cy="33685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06" name="Google Shape;4606;p259"/>
            <p:cNvPicPr preferRelativeResize="0"/>
            <p:nvPr/>
          </p:nvPicPr>
          <p:blipFill rotWithShape="1">
            <a:blip r:embed="rId4">
              <a:alphaModFix/>
            </a:blip>
            <a:srcRect b="0" l="0" r="15872" t="0"/>
            <a:stretch/>
          </p:blipFill>
          <p:spPr>
            <a:xfrm>
              <a:off x="618877" y="1836881"/>
              <a:ext cx="8722097" cy="3238972"/>
            </a:xfrm>
            <a:prstGeom prst="rect">
              <a:avLst/>
            </a:prstGeom>
            <a:noFill/>
            <a:ln>
              <a:noFill/>
            </a:ln>
          </p:spPr>
        </p:pic>
      </p:grpSp>
      <p:sp>
        <p:nvSpPr>
          <p:cNvPr id="4607" name="Google Shape;4607;p25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2" name="Shape 4612"/>
        <p:cNvGrpSpPr/>
        <p:nvPr/>
      </p:nvGrpSpPr>
      <p:grpSpPr>
        <a:xfrm>
          <a:off x="0" y="0"/>
          <a:ext cx="0" cy="0"/>
          <a:chOff x="0" y="0"/>
          <a:chExt cx="0" cy="0"/>
        </a:xfrm>
      </p:grpSpPr>
      <p:grpSp>
        <p:nvGrpSpPr>
          <p:cNvPr id="4613" name="Google Shape;4613;p260"/>
          <p:cNvGrpSpPr/>
          <p:nvPr/>
        </p:nvGrpSpPr>
        <p:grpSpPr>
          <a:xfrm>
            <a:off x="450000" y="450000"/>
            <a:ext cx="9018000" cy="276999"/>
            <a:chOff x="450000" y="450000"/>
            <a:chExt cx="9018000" cy="276999"/>
          </a:xfrm>
        </p:grpSpPr>
        <p:sp>
          <p:nvSpPr>
            <p:cNvPr id="4614" name="Google Shape;4614;p2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615" name="Google Shape;4615;p2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616" name="Google Shape;4616;p260"/>
          <p:cNvGrpSpPr/>
          <p:nvPr/>
        </p:nvGrpSpPr>
        <p:grpSpPr>
          <a:xfrm>
            <a:off x="561850" y="4399788"/>
            <a:ext cx="8782050" cy="1198206"/>
            <a:chOff x="561850" y="4542990"/>
            <a:chExt cx="8782050" cy="1198206"/>
          </a:xfrm>
        </p:grpSpPr>
        <p:grpSp>
          <p:nvGrpSpPr>
            <p:cNvPr id="4617" name="Google Shape;4617;p260"/>
            <p:cNvGrpSpPr/>
            <p:nvPr/>
          </p:nvGrpSpPr>
          <p:grpSpPr>
            <a:xfrm>
              <a:off x="561850" y="4542990"/>
              <a:ext cx="8782050" cy="1198206"/>
              <a:chOff x="557644" y="5085181"/>
              <a:chExt cx="8782050" cy="1198206"/>
            </a:xfrm>
          </p:grpSpPr>
          <p:sp>
            <p:nvSpPr>
              <p:cNvPr id="4618" name="Google Shape;4618;p260"/>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19" name="Google Shape;4619;p26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20" name="Google Shape;4620;p26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142-1</a:t>
                </a:r>
                <a:endParaRPr b="1" sz="1300">
                  <a:solidFill>
                    <a:srgbClr val="262626"/>
                  </a:solidFill>
                  <a:latin typeface="Arial"/>
                  <a:ea typeface="Arial"/>
                  <a:cs typeface="Arial"/>
                  <a:sym typeface="Arial"/>
                </a:endParaRPr>
              </a:p>
            </p:txBody>
          </p:sp>
          <p:sp>
            <p:nvSpPr>
              <p:cNvPr id="4621" name="Google Shape;4621;p26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Định nghĩa của từ điển.</a:t>
                </a:r>
                <a:endParaRPr/>
              </a:p>
            </p:txBody>
          </p:sp>
        </p:grpSp>
        <p:pic>
          <p:nvPicPr>
            <p:cNvPr descr="Byte - Free electronics icons" id="4622" name="Google Shape;4622;p260"/>
            <p:cNvPicPr preferRelativeResize="0"/>
            <p:nvPr/>
          </p:nvPicPr>
          <p:blipFill rotWithShape="1">
            <a:blip r:embed="rId3">
              <a:alphaModFix/>
            </a:blip>
            <a:srcRect b="-5938" l="13871" r="14480" t="-7084"/>
            <a:stretch/>
          </p:blipFill>
          <p:spPr>
            <a:xfrm>
              <a:off x="668837" y="5167664"/>
              <a:ext cx="295715" cy="236991"/>
            </a:xfrm>
            <a:prstGeom prst="rect">
              <a:avLst/>
            </a:prstGeom>
            <a:noFill/>
            <a:ln>
              <a:noFill/>
            </a:ln>
          </p:spPr>
        </p:pic>
        <p:sp>
          <p:nvSpPr>
            <p:cNvPr id="4623" name="Google Shape;4623;p260"/>
            <p:cNvSpPr txBox="1"/>
            <p:nvPr/>
          </p:nvSpPr>
          <p:spPr>
            <a:xfrm>
              <a:off x="927618" y="514493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142-2</a:t>
              </a:r>
              <a:endParaRPr b="1" sz="1300">
                <a:solidFill>
                  <a:srgbClr val="262626"/>
                </a:solidFill>
                <a:latin typeface="Arial"/>
                <a:ea typeface="Arial"/>
                <a:cs typeface="Arial"/>
                <a:sym typeface="Arial"/>
              </a:endParaRPr>
            </a:p>
          </p:txBody>
        </p:sp>
        <p:sp>
          <p:nvSpPr>
            <p:cNvPr id="4624" name="Google Shape;4624;p260"/>
            <p:cNvSpPr txBox="1"/>
            <p:nvPr/>
          </p:nvSpPr>
          <p:spPr>
            <a:xfrm>
              <a:off x="1028258" y="547982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từ điển thành DataFrame. Chỉ định chỉ mục là [r0, r1, r2].</a:t>
              </a:r>
              <a:endParaRPr/>
            </a:p>
          </p:txBody>
        </p:sp>
      </p:grpSp>
      <p:grpSp>
        <p:nvGrpSpPr>
          <p:cNvPr id="4625" name="Google Shape;4625;p260"/>
          <p:cNvGrpSpPr/>
          <p:nvPr/>
        </p:nvGrpSpPr>
        <p:grpSpPr>
          <a:xfrm>
            <a:off x="558924" y="1772816"/>
            <a:ext cx="8782050" cy="2532629"/>
            <a:chOff x="558924" y="1772816"/>
            <a:chExt cx="8782050" cy="2532629"/>
          </a:xfrm>
        </p:grpSpPr>
        <p:sp>
          <p:nvSpPr>
            <p:cNvPr id="4626" name="Google Shape;4626;p260"/>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27" name="Google Shape;4627;p260"/>
            <p:cNvPicPr preferRelativeResize="0"/>
            <p:nvPr/>
          </p:nvPicPr>
          <p:blipFill rotWithShape="1">
            <a:blip r:embed="rId4">
              <a:alphaModFix/>
            </a:blip>
            <a:srcRect b="0" l="0" r="16912" t="0"/>
            <a:stretch/>
          </p:blipFill>
          <p:spPr>
            <a:xfrm>
              <a:off x="617895" y="1838553"/>
              <a:ext cx="8723079" cy="2367896"/>
            </a:xfrm>
            <a:prstGeom prst="rect">
              <a:avLst/>
            </a:prstGeom>
            <a:noFill/>
            <a:ln>
              <a:noFill/>
            </a:ln>
          </p:spPr>
        </p:pic>
      </p:grpSp>
      <p:sp>
        <p:nvSpPr>
          <p:cNvPr id="4628" name="Google Shape;4628;p26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3" name="Shape 4633"/>
        <p:cNvGrpSpPr/>
        <p:nvPr/>
      </p:nvGrpSpPr>
      <p:grpSpPr>
        <a:xfrm>
          <a:off x="0" y="0"/>
          <a:ext cx="0" cy="0"/>
          <a:chOff x="0" y="0"/>
          <a:chExt cx="0" cy="0"/>
        </a:xfrm>
      </p:grpSpPr>
      <p:grpSp>
        <p:nvGrpSpPr>
          <p:cNvPr id="4634" name="Google Shape;4634;p261"/>
          <p:cNvGrpSpPr/>
          <p:nvPr/>
        </p:nvGrpSpPr>
        <p:grpSpPr>
          <a:xfrm>
            <a:off x="450000" y="450000"/>
            <a:ext cx="9018000" cy="276999"/>
            <a:chOff x="450000" y="450000"/>
            <a:chExt cx="9018000" cy="276999"/>
          </a:xfrm>
        </p:grpSpPr>
        <p:sp>
          <p:nvSpPr>
            <p:cNvPr id="4635" name="Google Shape;4635;p2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636" name="Google Shape;4636;p2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637" name="Google Shape;4637;p261"/>
          <p:cNvGrpSpPr/>
          <p:nvPr/>
        </p:nvGrpSpPr>
        <p:grpSpPr>
          <a:xfrm>
            <a:off x="561850" y="4401018"/>
            <a:ext cx="8782050" cy="711454"/>
            <a:chOff x="557644" y="5085181"/>
            <a:chExt cx="8782050" cy="711454"/>
          </a:xfrm>
        </p:grpSpPr>
        <p:sp>
          <p:nvSpPr>
            <p:cNvPr id="4638" name="Google Shape;4638;p261"/>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39" name="Google Shape;4639;p26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40" name="Google Shape;4640;p26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143</a:t>
              </a:r>
              <a:endParaRPr b="1" sz="1300">
                <a:solidFill>
                  <a:srgbClr val="262626"/>
                </a:solidFill>
                <a:latin typeface="Arial"/>
                <a:ea typeface="Arial"/>
                <a:cs typeface="Arial"/>
                <a:sym typeface="Arial"/>
              </a:endParaRPr>
            </a:p>
          </p:txBody>
        </p:sp>
        <p:sp>
          <p:nvSpPr>
            <p:cNvPr id="4641" name="Google Shape;4641;p26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Đặt lại chỉ mục hàng thành số nguyên.</a:t>
              </a:r>
              <a:endParaRPr/>
            </a:p>
          </p:txBody>
        </p:sp>
      </p:grpSp>
      <p:grpSp>
        <p:nvGrpSpPr>
          <p:cNvPr id="4642" name="Google Shape;4642;p261"/>
          <p:cNvGrpSpPr/>
          <p:nvPr/>
        </p:nvGrpSpPr>
        <p:grpSpPr>
          <a:xfrm>
            <a:off x="558924" y="1772819"/>
            <a:ext cx="8782050" cy="2530566"/>
            <a:chOff x="558924" y="1772819"/>
            <a:chExt cx="8782050" cy="2530566"/>
          </a:xfrm>
        </p:grpSpPr>
        <p:sp>
          <p:nvSpPr>
            <p:cNvPr id="4643" name="Google Shape;4643;p261"/>
            <p:cNvSpPr/>
            <p:nvPr/>
          </p:nvSpPr>
          <p:spPr>
            <a:xfrm>
              <a:off x="558924" y="1772819"/>
              <a:ext cx="8782050" cy="25305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44" name="Google Shape;4644;p261"/>
            <p:cNvPicPr preferRelativeResize="0"/>
            <p:nvPr/>
          </p:nvPicPr>
          <p:blipFill rotWithShape="1">
            <a:blip r:embed="rId4">
              <a:alphaModFix/>
            </a:blip>
            <a:srcRect b="0" l="0" r="16578" t="0"/>
            <a:stretch/>
          </p:blipFill>
          <p:spPr>
            <a:xfrm>
              <a:off x="637537" y="1847338"/>
              <a:ext cx="8703437" cy="2360767"/>
            </a:xfrm>
            <a:prstGeom prst="rect">
              <a:avLst/>
            </a:prstGeom>
            <a:noFill/>
            <a:ln>
              <a:noFill/>
            </a:ln>
          </p:spPr>
        </p:pic>
      </p:grpSp>
      <p:sp>
        <p:nvSpPr>
          <p:cNvPr id="4645" name="Google Shape;4645;p26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grpSp>
        <p:nvGrpSpPr>
          <p:cNvPr id="4651" name="Google Shape;4651;p262"/>
          <p:cNvGrpSpPr/>
          <p:nvPr/>
        </p:nvGrpSpPr>
        <p:grpSpPr>
          <a:xfrm>
            <a:off x="450000" y="450000"/>
            <a:ext cx="9018000" cy="276999"/>
            <a:chOff x="450000" y="450000"/>
            <a:chExt cx="9018000" cy="276999"/>
          </a:xfrm>
        </p:grpSpPr>
        <p:sp>
          <p:nvSpPr>
            <p:cNvPr id="4652" name="Google Shape;4652;p2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653" name="Google Shape;4653;p2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654" name="Google Shape;4654;p262"/>
          <p:cNvGrpSpPr/>
          <p:nvPr/>
        </p:nvGrpSpPr>
        <p:grpSpPr>
          <a:xfrm>
            <a:off x="561850" y="4399679"/>
            <a:ext cx="8782050" cy="1198206"/>
            <a:chOff x="561850" y="4390348"/>
            <a:chExt cx="8782050" cy="1198206"/>
          </a:xfrm>
        </p:grpSpPr>
        <p:grpSp>
          <p:nvGrpSpPr>
            <p:cNvPr id="4655" name="Google Shape;4655;p262"/>
            <p:cNvGrpSpPr/>
            <p:nvPr/>
          </p:nvGrpSpPr>
          <p:grpSpPr>
            <a:xfrm>
              <a:off x="561850" y="4390348"/>
              <a:ext cx="8782050" cy="1198206"/>
              <a:chOff x="557644" y="5085181"/>
              <a:chExt cx="8782050" cy="1198206"/>
            </a:xfrm>
          </p:grpSpPr>
          <p:sp>
            <p:nvSpPr>
              <p:cNvPr id="4656" name="Google Shape;4656;p262"/>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57" name="Google Shape;4657;p26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58" name="Google Shape;4658;p26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145-1</a:t>
                </a:r>
                <a:endParaRPr b="1" sz="1300">
                  <a:solidFill>
                    <a:srgbClr val="262626"/>
                  </a:solidFill>
                  <a:latin typeface="Arial"/>
                  <a:ea typeface="Arial"/>
                  <a:cs typeface="Arial"/>
                  <a:sym typeface="Arial"/>
                </a:endParaRPr>
              </a:p>
            </p:txBody>
          </p:sp>
          <p:sp>
            <p:nvSpPr>
              <p:cNvPr id="4659" name="Google Shape;4659;p26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Định nghĩa của từ điển.</a:t>
                </a:r>
                <a:endParaRPr/>
              </a:p>
            </p:txBody>
          </p:sp>
        </p:grpSp>
        <p:pic>
          <p:nvPicPr>
            <p:cNvPr descr="Byte - Free electronics icons" id="4660" name="Google Shape;4660;p262"/>
            <p:cNvPicPr preferRelativeResize="0"/>
            <p:nvPr/>
          </p:nvPicPr>
          <p:blipFill rotWithShape="1">
            <a:blip r:embed="rId3">
              <a:alphaModFix/>
            </a:blip>
            <a:srcRect b="-5938" l="13871" r="14480" t="-7084"/>
            <a:stretch/>
          </p:blipFill>
          <p:spPr>
            <a:xfrm>
              <a:off x="668837" y="5015022"/>
              <a:ext cx="295715" cy="236991"/>
            </a:xfrm>
            <a:prstGeom prst="rect">
              <a:avLst/>
            </a:prstGeom>
            <a:noFill/>
            <a:ln>
              <a:noFill/>
            </a:ln>
          </p:spPr>
        </p:pic>
        <p:sp>
          <p:nvSpPr>
            <p:cNvPr id="4661" name="Google Shape;4661;p262"/>
            <p:cNvSpPr txBox="1"/>
            <p:nvPr/>
          </p:nvSpPr>
          <p:spPr>
            <a:xfrm>
              <a:off x="927618" y="4992290"/>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145-2</a:t>
              </a:r>
              <a:endParaRPr b="1" sz="1300">
                <a:solidFill>
                  <a:srgbClr val="262626"/>
                </a:solidFill>
                <a:latin typeface="Arial"/>
                <a:ea typeface="Arial"/>
                <a:cs typeface="Arial"/>
                <a:sym typeface="Arial"/>
              </a:endParaRPr>
            </a:p>
          </p:txBody>
        </p:sp>
        <p:sp>
          <p:nvSpPr>
            <p:cNvPr id="4662" name="Google Shape;4662;p262"/>
            <p:cNvSpPr txBox="1"/>
            <p:nvPr/>
          </p:nvSpPr>
          <p:spPr>
            <a:xfrm>
              <a:off x="1028258" y="532718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từ điển thành DataFrame. Chỉ định chỉ mục là [r0, r1, r2].</a:t>
              </a:r>
              <a:endParaRPr/>
            </a:p>
          </p:txBody>
        </p:sp>
      </p:grpSp>
      <p:grpSp>
        <p:nvGrpSpPr>
          <p:cNvPr id="4663" name="Google Shape;4663;p262"/>
          <p:cNvGrpSpPr/>
          <p:nvPr/>
        </p:nvGrpSpPr>
        <p:grpSpPr>
          <a:xfrm>
            <a:off x="558924" y="1772816"/>
            <a:ext cx="8782051" cy="2532629"/>
            <a:chOff x="558924" y="1772816"/>
            <a:chExt cx="8782051" cy="2532629"/>
          </a:xfrm>
        </p:grpSpPr>
        <p:sp>
          <p:nvSpPr>
            <p:cNvPr id="4664" name="Google Shape;4664;p262"/>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65" name="Google Shape;4665;p262"/>
            <p:cNvPicPr preferRelativeResize="0"/>
            <p:nvPr/>
          </p:nvPicPr>
          <p:blipFill rotWithShape="1">
            <a:blip r:embed="rId4">
              <a:alphaModFix/>
            </a:blip>
            <a:srcRect b="0" l="0" r="17373" t="0"/>
            <a:stretch/>
          </p:blipFill>
          <p:spPr>
            <a:xfrm>
              <a:off x="634577" y="1832857"/>
              <a:ext cx="8706398" cy="2391958"/>
            </a:xfrm>
            <a:prstGeom prst="rect">
              <a:avLst/>
            </a:prstGeom>
            <a:noFill/>
            <a:ln>
              <a:noFill/>
            </a:ln>
          </p:spPr>
        </p:pic>
      </p:grpSp>
      <p:sp>
        <p:nvSpPr>
          <p:cNvPr id="4666" name="Google Shape;4666;p26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1" name="Shape 4671"/>
        <p:cNvGrpSpPr/>
        <p:nvPr/>
      </p:nvGrpSpPr>
      <p:grpSpPr>
        <a:xfrm>
          <a:off x="0" y="0"/>
          <a:ext cx="0" cy="0"/>
          <a:chOff x="0" y="0"/>
          <a:chExt cx="0" cy="0"/>
        </a:xfrm>
      </p:grpSpPr>
      <p:grpSp>
        <p:nvGrpSpPr>
          <p:cNvPr id="4672" name="Google Shape;4672;p263"/>
          <p:cNvGrpSpPr/>
          <p:nvPr/>
        </p:nvGrpSpPr>
        <p:grpSpPr>
          <a:xfrm>
            <a:off x="450000" y="450000"/>
            <a:ext cx="9018000" cy="276999"/>
            <a:chOff x="450000" y="450000"/>
            <a:chExt cx="9018000" cy="276999"/>
          </a:xfrm>
        </p:grpSpPr>
        <p:sp>
          <p:nvSpPr>
            <p:cNvPr id="4673" name="Google Shape;4673;p2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674" name="Google Shape;4674;p2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675" name="Google Shape;4675;p263"/>
          <p:cNvGrpSpPr/>
          <p:nvPr/>
        </p:nvGrpSpPr>
        <p:grpSpPr>
          <a:xfrm>
            <a:off x="561850" y="4149080"/>
            <a:ext cx="8782050" cy="711454"/>
            <a:chOff x="557644" y="5085181"/>
            <a:chExt cx="8782050" cy="711454"/>
          </a:xfrm>
        </p:grpSpPr>
        <p:sp>
          <p:nvSpPr>
            <p:cNvPr id="4676" name="Google Shape;4676;p263"/>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77" name="Google Shape;4677;p26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78" name="Google Shape;4678;p26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146</a:t>
              </a:r>
              <a:endParaRPr b="1" sz="1300">
                <a:solidFill>
                  <a:srgbClr val="262626"/>
                </a:solidFill>
                <a:latin typeface="Arial"/>
                <a:ea typeface="Arial"/>
                <a:cs typeface="Arial"/>
                <a:sym typeface="Arial"/>
              </a:endParaRPr>
            </a:p>
          </p:txBody>
        </p:sp>
        <p:sp>
          <p:nvSpPr>
            <p:cNvPr id="4679" name="Google Shape;4679;p26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Sắp xếp các chỉ mục hàng theo thứ tự giảm dần.</a:t>
              </a:r>
              <a:endParaRPr/>
            </a:p>
          </p:txBody>
        </p:sp>
      </p:grpSp>
      <p:grpSp>
        <p:nvGrpSpPr>
          <p:cNvPr id="4680" name="Google Shape;4680;p263"/>
          <p:cNvGrpSpPr/>
          <p:nvPr/>
        </p:nvGrpSpPr>
        <p:grpSpPr>
          <a:xfrm>
            <a:off x="558924" y="1772819"/>
            <a:ext cx="8782050" cy="2301828"/>
            <a:chOff x="558924" y="1772819"/>
            <a:chExt cx="8782050" cy="2301828"/>
          </a:xfrm>
        </p:grpSpPr>
        <p:sp>
          <p:nvSpPr>
            <p:cNvPr id="4681" name="Google Shape;4681;p263"/>
            <p:cNvSpPr/>
            <p:nvPr/>
          </p:nvSpPr>
          <p:spPr>
            <a:xfrm>
              <a:off x="558924" y="1772819"/>
              <a:ext cx="8782050" cy="23018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82" name="Google Shape;4682;p263"/>
            <p:cNvPicPr preferRelativeResize="0"/>
            <p:nvPr/>
          </p:nvPicPr>
          <p:blipFill rotWithShape="1">
            <a:blip r:embed="rId4">
              <a:alphaModFix/>
            </a:blip>
            <a:srcRect b="0" l="0" r="19389" t="0"/>
            <a:stretch/>
          </p:blipFill>
          <p:spPr>
            <a:xfrm>
              <a:off x="637538" y="1847863"/>
              <a:ext cx="8703436" cy="2198791"/>
            </a:xfrm>
            <a:prstGeom prst="rect">
              <a:avLst/>
            </a:prstGeom>
            <a:noFill/>
            <a:ln>
              <a:noFill/>
            </a:ln>
          </p:spPr>
        </p:pic>
      </p:grpSp>
      <p:sp>
        <p:nvSpPr>
          <p:cNvPr id="4683" name="Google Shape;4683;p26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8" name="Shape 4688"/>
        <p:cNvGrpSpPr/>
        <p:nvPr/>
      </p:nvGrpSpPr>
      <p:grpSpPr>
        <a:xfrm>
          <a:off x="0" y="0"/>
          <a:ext cx="0" cy="0"/>
          <a:chOff x="0" y="0"/>
          <a:chExt cx="0" cy="0"/>
        </a:xfrm>
      </p:grpSpPr>
      <p:grpSp>
        <p:nvGrpSpPr>
          <p:cNvPr id="4689" name="Google Shape;4689;p264"/>
          <p:cNvGrpSpPr/>
          <p:nvPr/>
        </p:nvGrpSpPr>
        <p:grpSpPr>
          <a:xfrm>
            <a:off x="450000" y="450000"/>
            <a:ext cx="9018000" cy="276999"/>
            <a:chOff x="450000" y="450000"/>
            <a:chExt cx="9018000" cy="276999"/>
          </a:xfrm>
        </p:grpSpPr>
        <p:sp>
          <p:nvSpPr>
            <p:cNvPr id="4690" name="Google Shape;4690;p2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691" name="Google Shape;4691;p2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692" name="Google Shape;4692;p264"/>
          <p:cNvGrpSpPr/>
          <p:nvPr/>
        </p:nvGrpSpPr>
        <p:grpSpPr>
          <a:xfrm>
            <a:off x="561850" y="4390348"/>
            <a:ext cx="8782050" cy="1198206"/>
            <a:chOff x="557644" y="5085181"/>
            <a:chExt cx="8782050" cy="1198206"/>
          </a:xfrm>
        </p:grpSpPr>
        <p:sp>
          <p:nvSpPr>
            <p:cNvPr id="4693" name="Google Shape;4693;p264"/>
            <p:cNvSpPr/>
            <p:nvPr/>
          </p:nvSpPr>
          <p:spPr>
            <a:xfrm>
              <a:off x="557644" y="5085181"/>
              <a:ext cx="8782050" cy="11982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694" name="Google Shape;4694;p26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695" name="Google Shape;4695;p26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147-1</a:t>
              </a:r>
              <a:endParaRPr b="1" sz="1300">
                <a:solidFill>
                  <a:srgbClr val="262626"/>
                </a:solidFill>
                <a:latin typeface="Arial"/>
                <a:ea typeface="Arial"/>
                <a:cs typeface="Arial"/>
                <a:sym typeface="Arial"/>
              </a:endParaRPr>
            </a:p>
          </p:txBody>
        </p:sp>
        <p:sp>
          <p:nvSpPr>
            <p:cNvPr id="4696" name="Google Shape;4696;p26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Định nghĩa của từ điển.</a:t>
              </a:r>
              <a:endParaRPr/>
            </a:p>
          </p:txBody>
        </p:sp>
      </p:grpSp>
      <p:pic>
        <p:nvPicPr>
          <p:cNvPr descr="Byte - Free electronics icons" id="4697" name="Google Shape;4697;p264"/>
          <p:cNvPicPr preferRelativeResize="0"/>
          <p:nvPr/>
        </p:nvPicPr>
        <p:blipFill rotWithShape="1">
          <a:blip r:embed="rId3">
            <a:alphaModFix/>
          </a:blip>
          <a:srcRect b="-5938" l="13871" r="14480" t="-7084"/>
          <a:stretch/>
        </p:blipFill>
        <p:spPr>
          <a:xfrm>
            <a:off x="668837" y="5015022"/>
            <a:ext cx="295715" cy="236991"/>
          </a:xfrm>
          <a:prstGeom prst="rect">
            <a:avLst/>
          </a:prstGeom>
          <a:noFill/>
          <a:ln>
            <a:noFill/>
          </a:ln>
        </p:spPr>
      </p:pic>
      <p:sp>
        <p:nvSpPr>
          <p:cNvPr id="4698" name="Google Shape;4698;p264"/>
          <p:cNvSpPr txBox="1"/>
          <p:nvPr/>
        </p:nvSpPr>
        <p:spPr>
          <a:xfrm>
            <a:off x="927618" y="4992290"/>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147-2</a:t>
            </a:r>
            <a:endParaRPr b="1" sz="1300">
              <a:solidFill>
                <a:srgbClr val="262626"/>
              </a:solidFill>
              <a:latin typeface="Arial"/>
              <a:ea typeface="Arial"/>
              <a:cs typeface="Arial"/>
              <a:sym typeface="Arial"/>
            </a:endParaRPr>
          </a:p>
        </p:txBody>
      </p:sp>
      <p:sp>
        <p:nvSpPr>
          <p:cNvPr id="4699" name="Google Shape;4699;p264"/>
          <p:cNvSpPr txBox="1"/>
          <p:nvPr/>
        </p:nvSpPr>
        <p:spPr>
          <a:xfrm>
            <a:off x="1028258" y="532718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từ điển thành DataFrame. Chỉ định chỉ mục là [r0, r1, r2].</a:t>
            </a:r>
            <a:endParaRPr/>
          </a:p>
        </p:txBody>
      </p:sp>
      <p:grpSp>
        <p:nvGrpSpPr>
          <p:cNvPr id="4700" name="Google Shape;4700;p264"/>
          <p:cNvGrpSpPr/>
          <p:nvPr/>
        </p:nvGrpSpPr>
        <p:grpSpPr>
          <a:xfrm>
            <a:off x="558924" y="1772816"/>
            <a:ext cx="8782050" cy="2532629"/>
            <a:chOff x="558924" y="1772816"/>
            <a:chExt cx="8782050" cy="2532629"/>
          </a:xfrm>
        </p:grpSpPr>
        <p:sp>
          <p:nvSpPr>
            <p:cNvPr id="4701" name="Google Shape;4701;p264"/>
            <p:cNvSpPr/>
            <p:nvPr/>
          </p:nvSpPr>
          <p:spPr>
            <a:xfrm>
              <a:off x="558924" y="1772816"/>
              <a:ext cx="8782050" cy="25326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02" name="Google Shape;4702;p264"/>
            <p:cNvPicPr preferRelativeResize="0"/>
            <p:nvPr/>
          </p:nvPicPr>
          <p:blipFill rotWithShape="1">
            <a:blip r:embed="rId4">
              <a:alphaModFix/>
            </a:blip>
            <a:srcRect b="0" l="0" r="17965" t="0"/>
            <a:stretch/>
          </p:blipFill>
          <p:spPr>
            <a:xfrm>
              <a:off x="643444" y="1825778"/>
              <a:ext cx="8697530" cy="2399037"/>
            </a:xfrm>
            <a:prstGeom prst="rect">
              <a:avLst/>
            </a:prstGeom>
            <a:noFill/>
            <a:ln>
              <a:noFill/>
            </a:ln>
          </p:spPr>
        </p:pic>
      </p:grpSp>
      <p:sp>
        <p:nvSpPr>
          <p:cNvPr id="4703" name="Google Shape;4703;p26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grpSp>
        <p:nvGrpSpPr>
          <p:cNvPr id="4709" name="Google Shape;4709;p265"/>
          <p:cNvGrpSpPr/>
          <p:nvPr/>
        </p:nvGrpSpPr>
        <p:grpSpPr>
          <a:xfrm>
            <a:off x="450000" y="450000"/>
            <a:ext cx="9018000" cy="276999"/>
            <a:chOff x="450000" y="450000"/>
            <a:chExt cx="9018000" cy="276999"/>
          </a:xfrm>
        </p:grpSpPr>
        <p:sp>
          <p:nvSpPr>
            <p:cNvPr id="4710" name="Google Shape;4710;p2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711" name="Google Shape;4711;p2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712" name="Google Shape;4712;p265"/>
          <p:cNvGrpSpPr/>
          <p:nvPr/>
        </p:nvGrpSpPr>
        <p:grpSpPr>
          <a:xfrm>
            <a:off x="561850" y="3509634"/>
            <a:ext cx="8782050" cy="711454"/>
            <a:chOff x="557644" y="5085181"/>
            <a:chExt cx="8782050" cy="711454"/>
          </a:xfrm>
        </p:grpSpPr>
        <p:sp>
          <p:nvSpPr>
            <p:cNvPr id="4713" name="Google Shape;4713;p265"/>
            <p:cNvSpPr/>
            <p:nvPr/>
          </p:nvSpPr>
          <p:spPr>
            <a:xfrm>
              <a:off x="557644" y="5085181"/>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14" name="Google Shape;4714;p26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15" name="Google Shape;4715;p26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148</a:t>
              </a:r>
              <a:endParaRPr b="1" sz="1300">
                <a:solidFill>
                  <a:srgbClr val="262626"/>
                </a:solidFill>
                <a:latin typeface="Arial"/>
                <a:ea typeface="Arial"/>
                <a:cs typeface="Arial"/>
                <a:sym typeface="Arial"/>
              </a:endParaRPr>
            </a:p>
          </p:txBody>
        </p:sp>
        <p:sp>
          <p:nvSpPr>
            <p:cNvPr id="4716" name="Google Shape;4716;p26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Sắp xếp theo thứ tự giảm dần dựa vào cột c1.</a:t>
              </a:r>
              <a:endParaRPr/>
            </a:p>
          </p:txBody>
        </p:sp>
      </p:grpSp>
      <p:grpSp>
        <p:nvGrpSpPr>
          <p:cNvPr id="4717" name="Google Shape;4717;p265"/>
          <p:cNvGrpSpPr/>
          <p:nvPr/>
        </p:nvGrpSpPr>
        <p:grpSpPr>
          <a:xfrm>
            <a:off x="558924" y="1772819"/>
            <a:ext cx="8782051" cy="1656181"/>
            <a:chOff x="558924" y="1772819"/>
            <a:chExt cx="8782051" cy="1656181"/>
          </a:xfrm>
        </p:grpSpPr>
        <p:sp>
          <p:nvSpPr>
            <p:cNvPr id="4718" name="Google Shape;4718;p265"/>
            <p:cNvSpPr/>
            <p:nvPr/>
          </p:nvSpPr>
          <p:spPr>
            <a:xfrm>
              <a:off x="558924" y="1772819"/>
              <a:ext cx="8782050" cy="16561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19" name="Google Shape;4719;p265"/>
            <p:cNvPicPr preferRelativeResize="0"/>
            <p:nvPr/>
          </p:nvPicPr>
          <p:blipFill rotWithShape="1">
            <a:blip r:embed="rId4">
              <a:alphaModFix/>
            </a:blip>
            <a:srcRect b="0" l="0" r="22736" t="0"/>
            <a:stretch/>
          </p:blipFill>
          <p:spPr>
            <a:xfrm>
              <a:off x="618877" y="1857662"/>
              <a:ext cx="8722098" cy="1557342"/>
            </a:xfrm>
            <a:prstGeom prst="rect">
              <a:avLst/>
            </a:prstGeom>
            <a:noFill/>
            <a:ln>
              <a:noFill/>
            </a:ln>
          </p:spPr>
        </p:pic>
      </p:grpSp>
      <p:sp>
        <p:nvSpPr>
          <p:cNvPr id="4720" name="Google Shape;4720;p26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DataFrame</a:t>
            </a:r>
            <a:endParaRPr sz="1400">
              <a:solidFill>
                <a:schemeClr val="dk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sp>
        <p:nvSpPr>
          <p:cNvPr id="4726" name="Google Shape;4726;p266"/>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phép toán sê-ri</a:t>
            </a:r>
            <a:endParaRPr sz="2400">
              <a:solidFill>
                <a:srgbClr val="0C0C0C"/>
              </a:solidFill>
              <a:latin typeface="Arial"/>
              <a:ea typeface="Arial"/>
              <a:cs typeface="Arial"/>
              <a:sym typeface="Arial"/>
            </a:endParaRPr>
          </a:p>
        </p:txBody>
      </p:sp>
      <p:grpSp>
        <p:nvGrpSpPr>
          <p:cNvPr id="4727" name="Google Shape;4727;p266"/>
          <p:cNvGrpSpPr/>
          <p:nvPr/>
        </p:nvGrpSpPr>
        <p:grpSpPr>
          <a:xfrm>
            <a:off x="450000" y="450000"/>
            <a:ext cx="9018000" cy="276999"/>
            <a:chOff x="450000" y="450000"/>
            <a:chExt cx="9018000" cy="276999"/>
          </a:xfrm>
        </p:grpSpPr>
        <p:sp>
          <p:nvSpPr>
            <p:cNvPr id="4728" name="Google Shape;4728;p2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729" name="Google Shape;4729;p2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730" name="Google Shape;4730;p266"/>
          <p:cNvGrpSpPr/>
          <p:nvPr/>
        </p:nvGrpSpPr>
        <p:grpSpPr>
          <a:xfrm>
            <a:off x="558923" y="2810502"/>
            <a:ext cx="8782050" cy="1050546"/>
            <a:chOff x="558923" y="3680695"/>
            <a:chExt cx="8782050" cy="1050546"/>
          </a:xfrm>
        </p:grpSpPr>
        <p:sp>
          <p:nvSpPr>
            <p:cNvPr id="4731" name="Google Shape;4731;p266"/>
            <p:cNvSpPr/>
            <p:nvPr/>
          </p:nvSpPr>
          <p:spPr>
            <a:xfrm>
              <a:off x="558923" y="3680695"/>
              <a:ext cx="8782050" cy="10505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32" name="Google Shape;4732;p266"/>
            <p:cNvPicPr preferRelativeResize="0"/>
            <p:nvPr/>
          </p:nvPicPr>
          <p:blipFill rotWithShape="1">
            <a:blip r:embed="rId3">
              <a:alphaModFix/>
            </a:blip>
            <a:srcRect b="0" l="1769" r="19092" t="0"/>
            <a:stretch/>
          </p:blipFill>
          <p:spPr>
            <a:xfrm>
              <a:off x="653142" y="3771701"/>
              <a:ext cx="8687831" cy="881435"/>
            </a:xfrm>
            <a:prstGeom prst="rect">
              <a:avLst/>
            </a:prstGeom>
            <a:noFill/>
            <a:ln>
              <a:noFill/>
            </a:ln>
          </p:spPr>
        </p:pic>
      </p:grpSp>
      <p:grpSp>
        <p:nvGrpSpPr>
          <p:cNvPr id="4733" name="Google Shape;4733;p266"/>
          <p:cNvGrpSpPr/>
          <p:nvPr/>
        </p:nvGrpSpPr>
        <p:grpSpPr>
          <a:xfrm>
            <a:off x="524240" y="1870666"/>
            <a:ext cx="8887612" cy="795209"/>
            <a:chOff x="524240" y="1870666"/>
            <a:chExt cx="8887612" cy="795209"/>
          </a:xfrm>
        </p:grpSpPr>
        <p:sp>
          <p:nvSpPr>
            <p:cNvPr id="4734" name="Google Shape;4734;p266"/>
            <p:cNvSpPr/>
            <p:nvPr/>
          </p:nvSpPr>
          <p:spPr>
            <a:xfrm>
              <a:off x="651633" y="212035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thêm một số vào một đối tượng sê-ri sẽ thêm một số vào từng thành phần riêng lẻ của sê-ri và chuyển đổi kết quả được tính toán thành một đối tượng sê-ri.</a:t>
              </a:r>
              <a:endParaRPr sz="1300">
                <a:solidFill>
                  <a:srgbClr val="262626"/>
                </a:solidFill>
                <a:latin typeface="Arial"/>
                <a:ea typeface="Arial"/>
                <a:cs typeface="Arial"/>
                <a:sym typeface="Arial"/>
              </a:endParaRPr>
            </a:p>
          </p:txBody>
        </p:sp>
        <p:sp>
          <p:nvSpPr>
            <p:cNvPr id="4735" name="Google Shape;4735;p266"/>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Số</a:t>
              </a:r>
              <a:endParaRPr sz="1400">
                <a:solidFill>
                  <a:schemeClr val="dk1"/>
                </a:solidFill>
                <a:latin typeface="Arial"/>
                <a:ea typeface="Arial"/>
                <a:cs typeface="Arial"/>
                <a:sym typeface="Arial"/>
              </a:endParaRPr>
            </a:p>
          </p:txBody>
        </p:sp>
      </p:gr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grpSp>
        <p:nvGrpSpPr>
          <p:cNvPr id="4741" name="Google Shape;4741;p267"/>
          <p:cNvGrpSpPr/>
          <p:nvPr/>
        </p:nvGrpSpPr>
        <p:grpSpPr>
          <a:xfrm>
            <a:off x="450000" y="450000"/>
            <a:ext cx="9018000" cy="276999"/>
            <a:chOff x="450000" y="450000"/>
            <a:chExt cx="9018000" cy="276999"/>
          </a:xfrm>
        </p:grpSpPr>
        <p:sp>
          <p:nvSpPr>
            <p:cNvPr id="4742" name="Google Shape;4742;p2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743" name="Google Shape;4743;p2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744" name="Google Shape;4744;p267"/>
          <p:cNvGrpSpPr/>
          <p:nvPr/>
        </p:nvGrpSpPr>
        <p:grpSpPr>
          <a:xfrm>
            <a:off x="561850" y="5016445"/>
            <a:ext cx="8782050" cy="1232548"/>
            <a:chOff x="561850" y="4589754"/>
            <a:chExt cx="8782050" cy="1232548"/>
          </a:xfrm>
        </p:grpSpPr>
        <p:grpSp>
          <p:nvGrpSpPr>
            <p:cNvPr id="4745" name="Google Shape;4745;p267"/>
            <p:cNvGrpSpPr/>
            <p:nvPr/>
          </p:nvGrpSpPr>
          <p:grpSpPr>
            <a:xfrm>
              <a:off x="561850" y="4589754"/>
              <a:ext cx="8782050" cy="1232548"/>
              <a:chOff x="557644" y="5085181"/>
              <a:chExt cx="8782050" cy="1232548"/>
            </a:xfrm>
          </p:grpSpPr>
          <p:sp>
            <p:nvSpPr>
              <p:cNvPr id="4746" name="Google Shape;4746;p267"/>
              <p:cNvSpPr/>
              <p:nvPr/>
            </p:nvSpPr>
            <p:spPr>
              <a:xfrm>
                <a:off x="557644" y="5085181"/>
                <a:ext cx="8782050" cy="12325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47" name="Google Shape;4747;p26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48" name="Google Shape;4748;p26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sp>
            <p:nvSpPr>
              <p:cNvPr id="4749" name="Google Shape;4749;p26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sê-ri gấu trúc với dữ liệu từ một từ điển.</a:t>
                </a:r>
                <a:endParaRPr/>
              </a:p>
            </p:txBody>
          </p:sp>
        </p:grpSp>
        <p:pic>
          <p:nvPicPr>
            <p:cNvPr descr="Byte - Free electronics icons" id="4750" name="Google Shape;4750;p267"/>
            <p:cNvPicPr preferRelativeResize="0"/>
            <p:nvPr/>
          </p:nvPicPr>
          <p:blipFill rotWithShape="1">
            <a:blip r:embed="rId3">
              <a:alphaModFix/>
            </a:blip>
            <a:srcRect b="-5938" l="13871" r="14480" t="-7084"/>
            <a:stretch/>
          </p:blipFill>
          <p:spPr>
            <a:xfrm>
              <a:off x="660211" y="5221039"/>
              <a:ext cx="295715" cy="236991"/>
            </a:xfrm>
            <a:prstGeom prst="rect">
              <a:avLst/>
            </a:prstGeom>
            <a:noFill/>
            <a:ln>
              <a:noFill/>
            </a:ln>
          </p:spPr>
        </p:pic>
        <p:sp>
          <p:nvSpPr>
            <p:cNvPr id="4751" name="Google Shape;4751;p267"/>
            <p:cNvSpPr txBox="1"/>
            <p:nvPr/>
          </p:nvSpPr>
          <p:spPr>
            <a:xfrm>
              <a:off x="918992" y="519830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sp>
          <p:nvSpPr>
            <p:cNvPr id="4752" name="Google Shape;4752;p267"/>
            <p:cNvSpPr txBox="1"/>
            <p:nvPr/>
          </p:nvSpPr>
          <p:spPr>
            <a:xfrm>
              <a:off x="1019632" y="553320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Chia điểm của học sinh cho 200 mỗi môn học.</a:t>
              </a:r>
              <a:endParaRPr/>
            </a:p>
          </p:txBody>
        </p:sp>
      </p:grpSp>
      <p:grpSp>
        <p:nvGrpSpPr>
          <p:cNvPr id="4753" name="Google Shape;4753;p267"/>
          <p:cNvGrpSpPr/>
          <p:nvPr/>
        </p:nvGrpSpPr>
        <p:grpSpPr>
          <a:xfrm>
            <a:off x="558924" y="2216970"/>
            <a:ext cx="8782050" cy="2700261"/>
            <a:chOff x="558924" y="2235632"/>
            <a:chExt cx="8782050" cy="2700261"/>
          </a:xfrm>
        </p:grpSpPr>
        <p:sp>
          <p:nvSpPr>
            <p:cNvPr id="4754" name="Google Shape;4754;p267"/>
            <p:cNvSpPr/>
            <p:nvPr/>
          </p:nvSpPr>
          <p:spPr>
            <a:xfrm>
              <a:off x="558924" y="2235632"/>
              <a:ext cx="8782050" cy="27002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55" name="Google Shape;4755;p267"/>
            <p:cNvPicPr preferRelativeResize="0"/>
            <p:nvPr/>
          </p:nvPicPr>
          <p:blipFill rotWithShape="1">
            <a:blip r:embed="rId4">
              <a:alphaModFix/>
            </a:blip>
            <a:srcRect b="0" l="1486" r="22473" t="0"/>
            <a:stretch/>
          </p:blipFill>
          <p:spPr>
            <a:xfrm>
              <a:off x="690464" y="2306853"/>
              <a:ext cx="8650510" cy="2574176"/>
            </a:xfrm>
            <a:prstGeom prst="rect">
              <a:avLst/>
            </a:prstGeom>
            <a:noFill/>
            <a:ln>
              <a:noFill/>
            </a:ln>
          </p:spPr>
        </p:pic>
      </p:grpSp>
      <p:grpSp>
        <p:nvGrpSpPr>
          <p:cNvPr id="4756" name="Google Shape;4756;p267"/>
          <p:cNvGrpSpPr/>
          <p:nvPr/>
        </p:nvGrpSpPr>
        <p:grpSpPr>
          <a:xfrm>
            <a:off x="580388" y="1413381"/>
            <a:ext cx="8887612" cy="769091"/>
            <a:chOff x="580388" y="1413381"/>
            <a:chExt cx="8887612" cy="769091"/>
          </a:xfrm>
        </p:grpSpPr>
        <p:sp>
          <p:nvSpPr>
            <p:cNvPr id="4757" name="Google Shape;4757;p267"/>
            <p:cNvSpPr/>
            <p:nvPr/>
          </p:nvSpPr>
          <p:spPr>
            <a:xfrm>
              <a:off x="711201" y="1636956"/>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thêm một số vào một đối tượng sê-ri sẽ thêm một số vào từng thành phần riêng lẻ của sê-ri và chuyển đổi kết quả được tính toán thành một đối tượng sê-ri.</a:t>
              </a:r>
              <a:endParaRPr sz="1300">
                <a:solidFill>
                  <a:srgbClr val="262626"/>
                </a:solidFill>
                <a:latin typeface="Arial"/>
                <a:ea typeface="Arial"/>
                <a:cs typeface="Arial"/>
                <a:sym typeface="Arial"/>
              </a:endParaRPr>
            </a:p>
          </p:txBody>
        </p:sp>
        <p:sp>
          <p:nvSpPr>
            <p:cNvPr id="4758" name="Google Shape;4758;p26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Số</a:t>
              </a:r>
              <a:endParaRPr sz="1400">
                <a:solidFill>
                  <a:schemeClr val="dk1"/>
                </a:solidFill>
                <a:latin typeface="Arial"/>
                <a:ea typeface="Arial"/>
                <a:cs typeface="Arial"/>
                <a:sym typeface="Arial"/>
              </a:endParaRPr>
            </a:p>
          </p:txBody>
        </p:sp>
      </p:gr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3" name="Shape 4763"/>
        <p:cNvGrpSpPr/>
        <p:nvPr/>
      </p:nvGrpSpPr>
      <p:grpSpPr>
        <a:xfrm>
          <a:off x="0" y="0"/>
          <a:ext cx="0" cy="0"/>
          <a:chOff x="0" y="0"/>
          <a:chExt cx="0" cy="0"/>
        </a:xfrm>
      </p:grpSpPr>
      <p:grpSp>
        <p:nvGrpSpPr>
          <p:cNvPr id="4764" name="Google Shape;4764;p268"/>
          <p:cNvGrpSpPr/>
          <p:nvPr/>
        </p:nvGrpSpPr>
        <p:grpSpPr>
          <a:xfrm>
            <a:off x="450000" y="450000"/>
            <a:ext cx="9018000" cy="276999"/>
            <a:chOff x="450000" y="450000"/>
            <a:chExt cx="9018000" cy="276999"/>
          </a:xfrm>
        </p:grpSpPr>
        <p:sp>
          <p:nvSpPr>
            <p:cNvPr id="4765" name="Google Shape;4765;p2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766" name="Google Shape;4766;p2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767" name="Google Shape;4767;p268"/>
          <p:cNvGrpSpPr/>
          <p:nvPr/>
        </p:nvGrpSpPr>
        <p:grpSpPr>
          <a:xfrm>
            <a:off x="561850" y="3758166"/>
            <a:ext cx="8782050" cy="1215510"/>
            <a:chOff x="561850" y="3771788"/>
            <a:chExt cx="8782050" cy="1215510"/>
          </a:xfrm>
        </p:grpSpPr>
        <p:grpSp>
          <p:nvGrpSpPr>
            <p:cNvPr id="4768" name="Google Shape;4768;p268"/>
            <p:cNvGrpSpPr/>
            <p:nvPr/>
          </p:nvGrpSpPr>
          <p:grpSpPr>
            <a:xfrm>
              <a:off x="561850" y="3771788"/>
              <a:ext cx="8782050" cy="1215510"/>
              <a:chOff x="557644" y="5085181"/>
              <a:chExt cx="8782050" cy="1215510"/>
            </a:xfrm>
          </p:grpSpPr>
          <p:sp>
            <p:nvSpPr>
              <p:cNvPr id="4769" name="Google Shape;4769;p268"/>
              <p:cNvSpPr/>
              <p:nvPr/>
            </p:nvSpPr>
            <p:spPr>
              <a:xfrm>
                <a:off x="557644" y="5085181"/>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70" name="Google Shape;4770;p26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71" name="Google Shape;4771;p26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sp>
            <p:nvSpPr>
              <p:cNvPr id="4772" name="Google Shape;4772;p26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sê-ri gấu trúc với dữ liệu từ một từ điển.</a:t>
                </a:r>
                <a:endParaRPr/>
              </a:p>
            </p:txBody>
          </p:sp>
        </p:grpSp>
        <p:pic>
          <p:nvPicPr>
            <p:cNvPr descr="Byte - Free electronics icons" id="4773" name="Google Shape;4773;p268"/>
            <p:cNvPicPr preferRelativeResize="0"/>
            <p:nvPr/>
          </p:nvPicPr>
          <p:blipFill rotWithShape="1">
            <a:blip r:embed="rId3">
              <a:alphaModFix/>
            </a:blip>
            <a:srcRect b="-5938" l="13871" r="14480" t="-7084"/>
            <a:stretch/>
          </p:blipFill>
          <p:spPr>
            <a:xfrm>
              <a:off x="660211" y="4403073"/>
              <a:ext cx="295715" cy="236991"/>
            </a:xfrm>
            <a:prstGeom prst="rect">
              <a:avLst/>
            </a:prstGeom>
            <a:noFill/>
            <a:ln>
              <a:noFill/>
            </a:ln>
          </p:spPr>
        </p:pic>
        <p:sp>
          <p:nvSpPr>
            <p:cNvPr id="4774" name="Google Shape;4774;p268"/>
            <p:cNvSpPr txBox="1"/>
            <p:nvPr/>
          </p:nvSpPr>
          <p:spPr>
            <a:xfrm>
              <a:off x="918992" y="438034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5-4 ~ 5-7</a:t>
              </a:r>
              <a:endParaRPr b="1" sz="1300">
                <a:solidFill>
                  <a:srgbClr val="262626"/>
                </a:solidFill>
                <a:latin typeface="Arial"/>
                <a:ea typeface="Arial"/>
                <a:cs typeface="Arial"/>
                <a:sym typeface="Arial"/>
              </a:endParaRPr>
            </a:p>
          </p:txBody>
        </p:sp>
        <p:sp>
          <p:nvSpPr>
            <p:cNvPr id="4775" name="Google Shape;4775;p268"/>
            <p:cNvSpPr txBox="1"/>
            <p:nvPr/>
          </p:nvSpPr>
          <p:spPr>
            <a:xfrm>
              <a:off x="1019632" y="471523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Thực hiện bốn phép tính số học cơ bản dựa trên điểm số của mỗi học sinh cho mỗi môn học.</a:t>
              </a:r>
              <a:endParaRPr sz="1300">
                <a:solidFill>
                  <a:srgbClr val="262626"/>
                </a:solidFill>
                <a:latin typeface="Arial"/>
                <a:ea typeface="Arial"/>
                <a:cs typeface="Arial"/>
                <a:sym typeface="Arial"/>
              </a:endParaRPr>
            </a:p>
          </p:txBody>
        </p:sp>
      </p:grpSp>
      <p:grpSp>
        <p:nvGrpSpPr>
          <p:cNvPr id="4776" name="Google Shape;4776;p268"/>
          <p:cNvGrpSpPr/>
          <p:nvPr/>
        </p:nvGrpSpPr>
        <p:grpSpPr>
          <a:xfrm>
            <a:off x="580388" y="1413381"/>
            <a:ext cx="8887612" cy="569036"/>
            <a:chOff x="580388" y="1413381"/>
            <a:chExt cx="8887612" cy="569036"/>
          </a:xfrm>
        </p:grpSpPr>
        <p:sp>
          <p:nvSpPr>
            <p:cNvPr id="4777" name="Google Shape;4777;p268"/>
            <p:cNvSpPr/>
            <p:nvPr/>
          </p:nvSpPr>
          <p:spPr>
            <a:xfrm>
              <a:off x="711201" y="163695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tất cả các chỉ số trong chuỗi, các phần tử có cùng chỉ số được tính toán.</a:t>
              </a:r>
              <a:endParaRPr sz="1300">
                <a:solidFill>
                  <a:srgbClr val="262626"/>
                </a:solidFill>
                <a:latin typeface="Arial"/>
                <a:ea typeface="Arial"/>
                <a:cs typeface="Arial"/>
                <a:sym typeface="Arial"/>
              </a:endParaRPr>
            </a:p>
          </p:txBody>
        </p:sp>
        <p:sp>
          <p:nvSpPr>
            <p:cNvPr id="4778" name="Google Shape;4778;p26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Sê-ri</a:t>
              </a:r>
              <a:endParaRPr sz="1400">
                <a:solidFill>
                  <a:schemeClr val="dk1"/>
                </a:solidFill>
                <a:latin typeface="Arial"/>
                <a:ea typeface="Arial"/>
                <a:cs typeface="Arial"/>
                <a:sym typeface="Arial"/>
              </a:endParaRPr>
            </a:p>
          </p:txBody>
        </p:sp>
      </p:grpSp>
      <p:grpSp>
        <p:nvGrpSpPr>
          <p:cNvPr id="4779" name="Google Shape;4779;p268"/>
          <p:cNvGrpSpPr/>
          <p:nvPr/>
        </p:nvGrpSpPr>
        <p:grpSpPr>
          <a:xfrm>
            <a:off x="558924" y="1988840"/>
            <a:ext cx="8782050" cy="1679281"/>
            <a:chOff x="558924" y="2118277"/>
            <a:chExt cx="8782050" cy="1679281"/>
          </a:xfrm>
        </p:grpSpPr>
        <p:sp>
          <p:nvSpPr>
            <p:cNvPr id="4780" name="Google Shape;4780;p268"/>
            <p:cNvSpPr/>
            <p:nvPr/>
          </p:nvSpPr>
          <p:spPr>
            <a:xfrm>
              <a:off x="558924" y="2118277"/>
              <a:ext cx="8782050" cy="16792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81" name="Google Shape;4781;p268"/>
            <p:cNvPicPr preferRelativeResize="0"/>
            <p:nvPr/>
          </p:nvPicPr>
          <p:blipFill rotWithShape="1">
            <a:blip r:embed="rId4">
              <a:alphaModFix/>
            </a:blip>
            <a:srcRect b="0" l="1581" r="21293" t="0"/>
            <a:stretch/>
          </p:blipFill>
          <p:spPr>
            <a:xfrm>
              <a:off x="625152" y="2170837"/>
              <a:ext cx="8715822" cy="1537583"/>
            </a:xfrm>
            <a:prstGeom prst="rect">
              <a:avLst/>
            </a:prstGeom>
            <a:noFill/>
            <a:ln>
              <a:noFill/>
            </a:ln>
          </p:spPr>
        </p:pic>
        <p:sp>
          <p:nvSpPr>
            <p:cNvPr id="4782" name="Google Shape;4782;p268"/>
            <p:cNvSpPr/>
            <p:nvPr/>
          </p:nvSpPr>
          <p:spPr>
            <a:xfrm>
              <a:off x="3599730" y="2321431"/>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kor</a:t>
              </a:r>
              <a:endParaRPr/>
            </a:p>
          </p:txBody>
        </p:sp>
        <p:sp>
          <p:nvSpPr>
            <p:cNvPr id="4783" name="Google Shape;4783;p268"/>
            <p:cNvSpPr/>
            <p:nvPr/>
          </p:nvSpPr>
          <p:spPr>
            <a:xfrm>
              <a:off x="4498993" y="2496024"/>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kor</a:t>
              </a:r>
              <a:endParaRPr/>
            </a:p>
          </p:txBody>
        </p:sp>
        <p:sp>
          <p:nvSpPr>
            <p:cNvPr id="4784" name="Google Shape;4784;p268"/>
            <p:cNvSpPr/>
            <p:nvPr/>
          </p:nvSpPr>
          <p:spPr>
            <a:xfrm>
              <a:off x="4573108" y="2311177"/>
              <a:ext cx="367191" cy="17802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eng</a:t>
              </a:r>
              <a:endParaRPr/>
            </a:p>
          </p:txBody>
        </p:sp>
        <p:sp>
          <p:nvSpPr>
            <p:cNvPr id="4785" name="Google Shape;4785;p268"/>
            <p:cNvSpPr/>
            <p:nvPr/>
          </p:nvSpPr>
          <p:spPr>
            <a:xfrm>
              <a:off x="5399161" y="2478219"/>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eng</a:t>
              </a:r>
              <a:endParaRPr/>
            </a:p>
          </p:txBody>
        </p:sp>
        <p:sp>
          <p:nvSpPr>
            <p:cNvPr id="4786" name="Google Shape;4786;p268"/>
            <p:cNvSpPr/>
            <p:nvPr/>
          </p:nvSpPr>
          <p:spPr>
            <a:xfrm>
              <a:off x="5488061" y="2313119"/>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math</a:t>
              </a:r>
              <a:endParaRPr/>
            </a:p>
          </p:txBody>
        </p:sp>
        <p:sp>
          <p:nvSpPr>
            <p:cNvPr id="4787" name="Google Shape;4787;p268"/>
            <p:cNvSpPr/>
            <p:nvPr/>
          </p:nvSpPr>
          <p:spPr>
            <a:xfrm>
              <a:off x="3584040" y="2494935"/>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math</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pSp>
        <p:nvGrpSpPr>
          <p:cNvPr id="820" name="Google Shape;820;p27"/>
          <p:cNvGrpSpPr/>
          <p:nvPr/>
        </p:nvGrpSpPr>
        <p:grpSpPr>
          <a:xfrm>
            <a:off x="450000" y="450000"/>
            <a:ext cx="9018000" cy="276999"/>
            <a:chOff x="450000" y="450000"/>
            <a:chExt cx="9018000" cy="276999"/>
          </a:xfrm>
        </p:grpSpPr>
        <p:sp>
          <p:nvSpPr>
            <p:cNvPr id="821" name="Google Shape;821;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822" name="Google Shape;822;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23" name="Google Shape;823;p27"/>
          <p:cNvSpPr/>
          <p:nvPr/>
        </p:nvSpPr>
        <p:spPr>
          <a:xfrm>
            <a:off x="702940" y="1700808"/>
            <a:ext cx="8632825" cy="336680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phép toán mảng NumPy sử dụng phép lặp nội bộ được triển khai trong C, nên phép toán này nhanh hơn phép lặp Python và thực hiện phép toán đại số tuyến tính bằng cách sử dụng phép toán véc tơ.</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thao tác véc tơ hóa là một trong các phép biến đổi tuyến tính biến đổi ma trận thành một véc tơ dọc như minh họa bên dưới.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nó hoạt động trong toàn bộ vectơ, nên nó có thể được sử dụng thay cho các vòng lặp for, while, v.v.</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scikit-learning, cách sắp xếp NumPy là cấu trúc dữ liệu cơ bản. Nói cách khác, nên sử dụng cách sắp xếp NumPy làm đầu vào/đầu ra tiêu chuẩn cho máy học.</a:t>
            </a:r>
            <a:endParaRPr sz="1300">
              <a:solidFill>
                <a:srgbClr val="262626"/>
              </a:solidFill>
              <a:latin typeface="Arial"/>
              <a:ea typeface="Arial"/>
              <a:cs typeface="Arial"/>
              <a:sym typeface="Arial"/>
            </a:endParaRPr>
          </a:p>
        </p:txBody>
      </p:sp>
      <p:sp>
        <p:nvSpPr>
          <p:cNvPr id="824" name="Google Shape;824;p2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Tại sao nên sử dụng mảng NumPy? (2/3)</a:t>
            </a:r>
            <a:endParaRPr sz="1400">
              <a:solidFill>
                <a:schemeClr val="dk1"/>
              </a:solidFill>
              <a:latin typeface="Arial"/>
              <a:ea typeface="Arial"/>
              <a:cs typeface="Arial"/>
              <a:sym typeface="Arial"/>
            </a:endParaRPr>
          </a:p>
        </p:txBody>
      </p:sp>
      <p:grpSp>
        <p:nvGrpSpPr>
          <p:cNvPr id="825" name="Google Shape;825;p27"/>
          <p:cNvGrpSpPr/>
          <p:nvPr/>
        </p:nvGrpSpPr>
        <p:grpSpPr>
          <a:xfrm>
            <a:off x="846956" y="3100791"/>
            <a:ext cx="8488809" cy="1191291"/>
            <a:chOff x="846956" y="3100791"/>
            <a:chExt cx="8488809" cy="1191291"/>
          </a:xfrm>
        </p:grpSpPr>
        <p:sp>
          <p:nvSpPr>
            <p:cNvPr id="826" name="Google Shape;826;p27"/>
            <p:cNvSpPr/>
            <p:nvPr/>
          </p:nvSpPr>
          <p:spPr>
            <a:xfrm>
              <a:off x="846956" y="3100791"/>
              <a:ext cx="8488809" cy="11912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nvGrpSpPr>
            <p:cNvPr id="827" name="Google Shape;827;p27"/>
            <p:cNvGrpSpPr/>
            <p:nvPr/>
          </p:nvGrpSpPr>
          <p:grpSpPr>
            <a:xfrm>
              <a:off x="1951367" y="3242882"/>
              <a:ext cx="6000089" cy="907108"/>
              <a:chOff x="2032350" y="5294172"/>
              <a:chExt cx="6000089" cy="907108"/>
            </a:xfrm>
          </p:grpSpPr>
          <p:sp>
            <p:nvSpPr>
              <p:cNvPr id="828" name="Google Shape;828;p27"/>
              <p:cNvSpPr txBox="1"/>
              <p:nvPr/>
            </p:nvSpPr>
            <p:spPr>
              <a:xfrm>
                <a:off x="2032350" y="5614684"/>
                <a:ext cx="122106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2x2 matrix </a:t>
                </a:r>
                <a:endParaRPr/>
              </a:p>
            </p:txBody>
          </p:sp>
          <p:sp>
            <p:nvSpPr>
              <p:cNvPr id="829" name="Google Shape;829;p27"/>
              <p:cNvSpPr txBox="1"/>
              <p:nvPr/>
            </p:nvSpPr>
            <p:spPr>
              <a:xfrm>
                <a:off x="4216015" y="5603798"/>
                <a:ext cx="38164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through vectorization become</a:t>
                </a:r>
                <a:endParaRPr/>
              </a:p>
            </p:txBody>
          </p:sp>
          <p:sp>
            <p:nvSpPr>
              <p:cNvPr id="830" name="Google Shape;830;p27"/>
              <p:cNvSpPr txBox="1"/>
              <p:nvPr/>
            </p:nvSpPr>
            <p:spPr>
              <a:xfrm>
                <a:off x="2994951" y="5550292"/>
                <a:ext cx="1320634" cy="415563"/>
              </a:xfrm>
              <a:prstGeom prst="rect">
                <a:avLst/>
              </a:prstGeom>
              <a:blipFill rotWithShape="1">
                <a:blip r:embed="rId3">
                  <a:alphaModFix/>
                </a:blip>
                <a:stretch>
                  <a:fillRect b="-17645" l="0" r="0" t="-14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31" name="Google Shape;831;p27"/>
              <p:cNvSpPr txBox="1"/>
              <p:nvPr/>
            </p:nvSpPr>
            <p:spPr>
              <a:xfrm>
                <a:off x="6726431" y="5294172"/>
                <a:ext cx="1275349" cy="90710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2" name="Shape 4792"/>
        <p:cNvGrpSpPr/>
        <p:nvPr/>
      </p:nvGrpSpPr>
      <p:grpSpPr>
        <a:xfrm>
          <a:off x="0" y="0"/>
          <a:ext cx="0" cy="0"/>
          <a:chOff x="0" y="0"/>
          <a:chExt cx="0" cy="0"/>
        </a:xfrm>
      </p:grpSpPr>
      <p:grpSp>
        <p:nvGrpSpPr>
          <p:cNvPr id="4793" name="Google Shape;4793;p269"/>
          <p:cNvGrpSpPr/>
          <p:nvPr/>
        </p:nvGrpSpPr>
        <p:grpSpPr>
          <a:xfrm>
            <a:off x="450000" y="450000"/>
            <a:ext cx="9018000" cy="276999"/>
            <a:chOff x="450000" y="450000"/>
            <a:chExt cx="9018000" cy="276999"/>
          </a:xfrm>
        </p:grpSpPr>
        <p:sp>
          <p:nvSpPr>
            <p:cNvPr id="4794" name="Google Shape;4794;p2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795" name="Google Shape;4795;p2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796" name="Google Shape;4796;p269"/>
          <p:cNvGrpSpPr/>
          <p:nvPr/>
        </p:nvGrpSpPr>
        <p:grpSpPr>
          <a:xfrm>
            <a:off x="561850" y="4553317"/>
            <a:ext cx="8782050" cy="737332"/>
            <a:chOff x="557644" y="5085181"/>
            <a:chExt cx="8782050" cy="737332"/>
          </a:xfrm>
        </p:grpSpPr>
        <p:sp>
          <p:nvSpPr>
            <p:cNvPr id="4797" name="Google Shape;4797;p269"/>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798" name="Google Shape;4798;p26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799" name="Google Shape;4799;p26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a:t>
              </a:r>
              <a:endParaRPr b="1" sz="1300">
                <a:solidFill>
                  <a:srgbClr val="262626"/>
                </a:solidFill>
                <a:latin typeface="Arial"/>
                <a:ea typeface="Arial"/>
                <a:cs typeface="Arial"/>
                <a:sym typeface="Arial"/>
              </a:endParaRPr>
            </a:p>
          </p:txBody>
        </p:sp>
        <p:sp>
          <p:nvSpPr>
            <p:cNvPr id="4800" name="Google Shape;4800;p26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Kết hợp các kết quả của phép toán số học vào một DataFrame (sê-ri-&gt; DataFrame).</a:t>
              </a:r>
              <a:endParaRPr/>
            </a:p>
          </p:txBody>
        </p:sp>
      </p:grpSp>
      <p:sp>
        <p:nvSpPr>
          <p:cNvPr id="4801" name="Google Shape;4801;p269"/>
          <p:cNvSpPr/>
          <p:nvPr/>
        </p:nvSpPr>
        <p:spPr>
          <a:xfrm>
            <a:off x="711200" y="5361227"/>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ví dụ trên, thứ tự của các tên chủ đề được đưa ra bởi chỉ mục là khác nhau, nhưng gấu trúc tìm và sắp xếp cùng một tên chủ đề (chỉ mục), sau đó cộng điểm của cùng một tên chủ đề (chỉ mục).</a:t>
            </a:r>
            <a:endParaRPr sz="1300">
              <a:solidFill>
                <a:srgbClr val="262626"/>
              </a:solidFill>
              <a:latin typeface="Arial"/>
              <a:ea typeface="Arial"/>
              <a:cs typeface="Arial"/>
              <a:sym typeface="Arial"/>
            </a:endParaRPr>
          </a:p>
        </p:txBody>
      </p:sp>
      <p:sp>
        <p:nvSpPr>
          <p:cNvPr id="4802" name="Google Shape;4802;p26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Sê-ri</a:t>
            </a:r>
            <a:endParaRPr sz="1400">
              <a:solidFill>
                <a:schemeClr val="dk1"/>
              </a:solidFill>
              <a:latin typeface="Arial"/>
              <a:ea typeface="Arial"/>
              <a:cs typeface="Arial"/>
              <a:sym typeface="Arial"/>
            </a:endParaRPr>
          </a:p>
        </p:txBody>
      </p:sp>
      <p:grpSp>
        <p:nvGrpSpPr>
          <p:cNvPr id="4803" name="Google Shape;4803;p269"/>
          <p:cNvGrpSpPr/>
          <p:nvPr/>
        </p:nvGrpSpPr>
        <p:grpSpPr>
          <a:xfrm>
            <a:off x="558924" y="1719470"/>
            <a:ext cx="8782050" cy="2733871"/>
            <a:chOff x="558924" y="1719470"/>
            <a:chExt cx="8782050" cy="2733871"/>
          </a:xfrm>
        </p:grpSpPr>
        <p:sp>
          <p:nvSpPr>
            <p:cNvPr id="4804" name="Google Shape;4804;p269"/>
            <p:cNvSpPr/>
            <p:nvPr/>
          </p:nvSpPr>
          <p:spPr>
            <a:xfrm>
              <a:off x="558924" y="1719470"/>
              <a:ext cx="8782050" cy="27338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05" name="Google Shape;4805;p269"/>
            <p:cNvPicPr preferRelativeResize="0"/>
            <p:nvPr/>
          </p:nvPicPr>
          <p:blipFill rotWithShape="1">
            <a:blip r:embed="rId4">
              <a:alphaModFix/>
            </a:blip>
            <a:srcRect b="0" l="1664" r="15444" t="0"/>
            <a:stretch/>
          </p:blipFill>
          <p:spPr>
            <a:xfrm>
              <a:off x="653142" y="1786857"/>
              <a:ext cx="8687832" cy="2585868"/>
            </a:xfrm>
            <a:prstGeom prst="rect">
              <a:avLst/>
            </a:prstGeom>
            <a:noFill/>
            <a:ln>
              <a:noFill/>
            </a:ln>
          </p:spPr>
        </p:pic>
        <p:sp>
          <p:nvSpPr>
            <p:cNvPr id="4806" name="Google Shape;4806;p269"/>
            <p:cNvSpPr/>
            <p:nvPr/>
          </p:nvSpPr>
          <p:spPr>
            <a:xfrm>
              <a:off x="824694" y="3056822"/>
              <a:ext cx="1109433" cy="307975"/>
            </a:xfrm>
            <a:prstGeom prst="rect">
              <a:avLst/>
            </a:prstGeom>
            <a:solidFill>
              <a:srgbClr val="F7F7F7"/>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200">
                  <a:solidFill>
                    <a:schemeClr val="dk1"/>
                  </a:solidFill>
                  <a:latin typeface="Arial"/>
                  <a:ea typeface="Arial"/>
                  <a:cs typeface="Arial"/>
                  <a:sym typeface="Arial"/>
                </a:rPr>
                <a:t>addition</a:t>
              </a:r>
              <a:endParaRPr/>
            </a:p>
          </p:txBody>
        </p:sp>
        <p:sp>
          <p:nvSpPr>
            <p:cNvPr id="4807" name="Google Shape;4807;p269"/>
            <p:cNvSpPr/>
            <p:nvPr/>
          </p:nvSpPr>
          <p:spPr>
            <a:xfrm>
              <a:off x="3930418" y="2770092"/>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eng</a:t>
              </a:r>
              <a:endParaRPr/>
            </a:p>
          </p:txBody>
        </p:sp>
        <p:sp>
          <p:nvSpPr>
            <p:cNvPr id="4808" name="Google Shape;4808;p269"/>
            <p:cNvSpPr/>
            <p:nvPr/>
          </p:nvSpPr>
          <p:spPr>
            <a:xfrm>
              <a:off x="1150315" y="4080943"/>
              <a:ext cx="79208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division</a:t>
              </a:r>
              <a:endParaRPr/>
            </a:p>
          </p:txBody>
        </p:sp>
        <p:sp>
          <p:nvSpPr>
            <p:cNvPr id="4809" name="Google Shape;4809;p269"/>
            <p:cNvSpPr/>
            <p:nvPr/>
          </p:nvSpPr>
          <p:spPr>
            <a:xfrm>
              <a:off x="824694" y="3705625"/>
              <a:ext cx="1134185" cy="325747"/>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Multiplication</a:t>
              </a:r>
              <a:endParaRPr/>
            </a:p>
          </p:txBody>
        </p:sp>
        <p:sp>
          <p:nvSpPr>
            <p:cNvPr id="4810" name="Google Shape;4810;p269"/>
            <p:cNvSpPr/>
            <p:nvPr/>
          </p:nvSpPr>
          <p:spPr>
            <a:xfrm>
              <a:off x="1056099" y="3409281"/>
              <a:ext cx="87802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subtraction</a:t>
              </a:r>
              <a:endParaRPr/>
            </a:p>
          </p:txBody>
        </p:sp>
        <p:sp>
          <p:nvSpPr>
            <p:cNvPr id="4811" name="Google Shape;4811;p269"/>
            <p:cNvSpPr/>
            <p:nvPr/>
          </p:nvSpPr>
          <p:spPr>
            <a:xfrm>
              <a:off x="3306113" y="2770092"/>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math</a:t>
              </a:r>
              <a:endParaRPr/>
            </a:p>
          </p:txBody>
        </p:sp>
        <p:sp>
          <p:nvSpPr>
            <p:cNvPr id="4812" name="Google Shape;4812;p269"/>
            <p:cNvSpPr/>
            <p:nvPr/>
          </p:nvSpPr>
          <p:spPr>
            <a:xfrm>
              <a:off x="2514767" y="2770092"/>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kor</a:t>
              </a:r>
              <a:endParaRPr/>
            </a:p>
          </p:txBody>
        </p:sp>
        <p:sp>
          <p:nvSpPr>
            <p:cNvPr id="4813" name="Google Shape;4813;p269"/>
            <p:cNvSpPr/>
            <p:nvPr/>
          </p:nvSpPr>
          <p:spPr>
            <a:xfrm>
              <a:off x="3471280" y="2074350"/>
              <a:ext cx="4293250" cy="18988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‘addition’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‘subtraction’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‘multiplication’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‘division’</a:t>
              </a:r>
              <a:r>
                <a:rPr lang="en-US" sz="1200">
                  <a:solidFill>
                    <a:schemeClr val="dk1"/>
                  </a:solidFill>
                  <a:latin typeface="Arial"/>
                  <a:ea typeface="Arial"/>
                  <a:cs typeface="Arial"/>
                  <a:sym typeface="Arial"/>
                </a:rPr>
                <a:t>]</a:t>
              </a:r>
              <a:endParaRPr/>
            </a:p>
          </p:txBody>
        </p:sp>
        <p:sp>
          <p:nvSpPr>
            <p:cNvPr id="4814" name="Google Shape;4814;p269"/>
            <p:cNvSpPr/>
            <p:nvPr/>
          </p:nvSpPr>
          <p:spPr>
            <a:xfrm>
              <a:off x="752474" y="2981324"/>
              <a:ext cx="3724275" cy="715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15" name="Google Shape;4815;p269"/>
            <p:cNvCxnSpPr/>
            <p:nvPr/>
          </p:nvCxnSpPr>
          <p:spPr>
            <a:xfrm>
              <a:off x="824694" y="3064065"/>
              <a:ext cx="3472915" cy="0"/>
            </a:xfrm>
            <a:prstGeom prst="straightConnector1">
              <a:avLst/>
            </a:prstGeom>
            <a:noFill/>
            <a:ln cap="flat" cmpd="sng" w="20300">
              <a:solidFill>
                <a:schemeClr val="dk1"/>
              </a:solidFill>
              <a:prstDash val="solid"/>
              <a:miter lim="800000"/>
              <a:headEnd len="sm" w="sm" type="none"/>
              <a:tailEnd len="sm" w="sm" type="none"/>
            </a:ln>
          </p:spPr>
        </p:cxnSp>
      </p:gr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0" name="Shape 4820"/>
        <p:cNvGrpSpPr/>
        <p:nvPr/>
      </p:nvGrpSpPr>
      <p:grpSpPr>
        <a:xfrm>
          <a:off x="0" y="0"/>
          <a:ext cx="0" cy="0"/>
          <a:chOff x="0" y="0"/>
          <a:chExt cx="0" cy="0"/>
        </a:xfrm>
      </p:grpSpPr>
      <p:grpSp>
        <p:nvGrpSpPr>
          <p:cNvPr id="4821" name="Google Shape;4821;p270"/>
          <p:cNvGrpSpPr/>
          <p:nvPr/>
        </p:nvGrpSpPr>
        <p:grpSpPr>
          <a:xfrm>
            <a:off x="450000" y="450000"/>
            <a:ext cx="9018000" cy="276999"/>
            <a:chOff x="450000" y="450000"/>
            <a:chExt cx="9018000" cy="276999"/>
          </a:xfrm>
        </p:grpSpPr>
        <p:sp>
          <p:nvSpPr>
            <p:cNvPr id="4822" name="Google Shape;4822;p2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823" name="Google Shape;4823;p2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824" name="Google Shape;4824;p270"/>
          <p:cNvGrpSpPr/>
          <p:nvPr/>
        </p:nvGrpSpPr>
        <p:grpSpPr>
          <a:xfrm>
            <a:off x="561850" y="4032858"/>
            <a:ext cx="8782050" cy="1434491"/>
            <a:chOff x="561850" y="4074397"/>
            <a:chExt cx="8782050" cy="1434491"/>
          </a:xfrm>
        </p:grpSpPr>
        <p:grpSp>
          <p:nvGrpSpPr>
            <p:cNvPr id="4825" name="Google Shape;4825;p270"/>
            <p:cNvGrpSpPr/>
            <p:nvPr/>
          </p:nvGrpSpPr>
          <p:grpSpPr>
            <a:xfrm>
              <a:off x="561850" y="4074397"/>
              <a:ext cx="8782050" cy="1434491"/>
              <a:chOff x="557644" y="5085180"/>
              <a:chExt cx="8782050" cy="1434491"/>
            </a:xfrm>
          </p:grpSpPr>
          <p:sp>
            <p:nvSpPr>
              <p:cNvPr id="4826" name="Google Shape;4826;p270"/>
              <p:cNvSpPr/>
              <p:nvPr/>
            </p:nvSpPr>
            <p:spPr>
              <a:xfrm>
                <a:off x="557644" y="5085180"/>
                <a:ext cx="8782050" cy="14344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27" name="Google Shape;4827;p27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28" name="Google Shape;4828;p27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a:t>
                </a:r>
                <a:endParaRPr b="1" sz="1300">
                  <a:solidFill>
                    <a:srgbClr val="262626"/>
                  </a:solidFill>
                  <a:latin typeface="Arial"/>
                  <a:ea typeface="Arial"/>
                  <a:cs typeface="Arial"/>
                  <a:sym typeface="Arial"/>
                </a:endParaRPr>
              </a:p>
            </p:txBody>
          </p:sp>
          <p:sp>
            <p:nvSpPr>
              <p:cNvPr id="4829" name="Google Shape;4829;p27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sê-ri gấu trúc với dữ liệu từ một từ điển.</a:t>
                </a:r>
                <a:endParaRPr/>
              </a:p>
            </p:txBody>
          </p:sp>
        </p:grpSp>
        <p:pic>
          <p:nvPicPr>
            <p:cNvPr descr="Byte - Free electronics icons" id="4830" name="Google Shape;4830;p270"/>
            <p:cNvPicPr preferRelativeResize="0"/>
            <p:nvPr/>
          </p:nvPicPr>
          <p:blipFill rotWithShape="1">
            <a:blip r:embed="rId3">
              <a:alphaModFix/>
            </a:blip>
            <a:srcRect b="-5938" l="13871" r="14480" t="-7084"/>
            <a:stretch/>
          </p:blipFill>
          <p:spPr>
            <a:xfrm>
              <a:off x="660211" y="4705683"/>
              <a:ext cx="295715" cy="236991"/>
            </a:xfrm>
            <a:prstGeom prst="rect">
              <a:avLst/>
            </a:prstGeom>
            <a:noFill/>
            <a:ln>
              <a:noFill/>
            </a:ln>
          </p:spPr>
        </p:pic>
        <p:sp>
          <p:nvSpPr>
            <p:cNvPr id="4831" name="Google Shape;4831;p270"/>
            <p:cNvSpPr txBox="1"/>
            <p:nvPr/>
          </p:nvSpPr>
          <p:spPr>
            <a:xfrm>
              <a:off x="918992" y="468295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7-4 ~ 5-7</a:t>
              </a:r>
              <a:endParaRPr b="1" sz="1300">
                <a:solidFill>
                  <a:srgbClr val="262626"/>
                </a:solidFill>
                <a:latin typeface="Arial"/>
                <a:ea typeface="Arial"/>
                <a:cs typeface="Arial"/>
                <a:sym typeface="Arial"/>
              </a:endParaRPr>
            </a:p>
          </p:txBody>
        </p:sp>
        <p:sp>
          <p:nvSpPr>
            <p:cNvPr id="4832" name="Google Shape;4832;p270"/>
            <p:cNvSpPr txBox="1"/>
            <p:nvPr/>
          </p:nvSpPr>
          <p:spPr>
            <a:xfrm>
              <a:off x="1019632" y="501784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Thực hiện bốn phép tính số học cơ bản dựa trên điểm số của mỗi học sinh cho mỗi môn học. (Sê-ri vs Sê-ri)</a:t>
              </a:r>
              <a:endParaRPr sz="1300">
                <a:solidFill>
                  <a:srgbClr val="262626"/>
                </a:solidFill>
                <a:latin typeface="Arial"/>
                <a:ea typeface="Arial"/>
                <a:cs typeface="Arial"/>
                <a:sym typeface="Arial"/>
              </a:endParaRPr>
            </a:p>
          </p:txBody>
        </p:sp>
      </p:grpSp>
      <p:grpSp>
        <p:nvGrpSpPr>
          <p:cNvPr id="4833" name="Google Shape;4833;p270"/>
          <p:cNvGrpSpPr/>
          <p:nvPr/>
        </p:nvGrpSpPr>
        <p:grpSpPr>
          <a:xfrm>
            <a:off x="580388" y="1413381"/>
            <a:ext cx="8887612" cy="769091"/>
            <a:chOff x="580388" y="1413381"/>
            <a:chExt cx="8887612" cy="769091"/>
          </a:xfrm>
        </p:grpSpPr>
        <p:sp>
          <p:nvSpPr>
            <p:cNvPr id="4834" name="Google Shape;4834;p27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Sê-ri</a:t>
              </a:r>
              <a:endParaRPr sz="1400">
                <a:solidFill>
                  <a:schemeClr val="dk1"/>
                </a:solidFill>
                <a:latin typeface="Arial"/>
                <a:ea typeface="Arial"/>
                <a:cs typeface="Arial"/>
                <a:sym typeface="Arial"/>
              </a:endParaRPr>
            </a:p>
          </p:txBody>
        </p:sp>
        <p:sp>
          <p:nvSpPr>
            <p:cNvPr id="4835" name="Google Shape;4835;p270"/>
            <p:cNvSpPr/>
            <p:nvPr/>
          </p:nvSpPr>
          <p:spPr>
            <a:xfrm>
              <a:off x="711201" y="1636956"/>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the number of elements in the two series is different or the size of the series is the same, it is treated as a not-a-number (NaN), which means that there is no valid value.</a:t>
              </a:r>
              <a:endParaRPr/>
            </a:p>
          </p:txBody>
        </p:sp>
      </p:grpSp>
      <p:grpSp>
        <p:nvGrpSpPr>
          <p:cNvPr id="4836" name="Google Shape;4836;p270"/>
          <p:cNvGrpSpPr/>
          <p:nvPr/>
        </p:nvGrpSpPr>
        <p:grpSpPr>
          <a:xfrm>
            <a:off x="558924" y="2229619"/>
            <a:ext cx="8782050" cy="1703437"/>
            <a:chOff x="558924" y="2229619"/>
            <a:chExt cx="8782050" cy="1703437"/>
          </a:xfrm>
        </p:grpSpPr>
        <p:sp>
          <p:nvSpPr>
            <p:cNvPr id="4837" name="Google Shape;4837;p270"/>
            <p:cNvSpPr/>
            <p:nvPr/>
          </p:nvSpPr>
          <p:spPr>
            <a:xfrm>
              <a:off x="558924" y="2229619"/>
              <a:ext cx="8782050" cy="17034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38" name="Google Shape;4838;p270"/>
            <p:cNvPicPr preferRelativeResize="0"/>
            <p:nvPr/>
          </p:nvPicPr>
          <p:blipFill rotWithShape="1">
            <a:blip r:embed="rId4">
              <a:alphaModFix/>
            </a:blip>
            <a:srcRect b="0" l="1763" r="21345" t="0"/>
            <a:stretch/>
          </p:blipFill>
          <p:spPr>
            <a:xfrm>
              <a:off x="638175" y="2245015"/>
              <a:ext cx="8702799" cy="1602740"/>
            </a:xfrm>
            <a:prstGeom prst="rect">
              <a:avLst/>
            </a:prstGeom>
            <a:noFill/>
            <a:ln>
              <a:noFill/>
            </a:ln>
          </p:spPr>
        </p:pic>
        <p:sp>
          <p:nvSpPr>
            <p:cNvPr id="4839" name="Google Shape;4839;p270"/>
            <p:cNvSpPr/>
            <p:nvPr/>
          </p:nvSpPr>
          <p:spPr>
            <a:xfrm>
              <a:off x="3580680" y="2449169"/>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kor</a:t>
              </a:r>
              <a:endParaRPr/>
            </a:p>
          </p:txBody>
        </p:sp>
        <p:sp>
          <p:nvSpPr>
            <p:cNvPr id="4840" name="Google Shape;4840;p270"/>
            <p:cNvSpPr/>
            <p:nvPr/>
          </p:nvSpPr>
          <p:spPr>
            <a:xfrm>
              <a:off x="4825026" y="2449169"/>
              <a:ext cx="367191" cy="17802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eng</a:t>
              </a:r>
              <a:endParaRPr/>
            </a:p>
          </p:txBody>
        </p:sp>
        <p:sp>
          <p:nvSpPr>
            <p:cNvPr id="4841" name="Google Shape;4841;p270"/>
            <p:cNvSpPr/>
            <p:nvPr/>
          </p:nvSpPr>
          <p:spPr>
            <a:xfrm>
              <a:off x="5732102" y="2440857"/>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math</a:t>
              </a:r>
              <a:endParaRPr/>
            </a:p>
          </p:txBody>
        </p:sp>
        <p:sp>
          <p:nvSpPr>
            <p:cNvPr id="4842" name="Google Shape;4842;p270"/>
            <p:cNvSpPr/>
            <p:nvPr/>
          </p:nvSpPr>
          <p:spPr>
            <a:xfrm>
              <a:off x="3584709" y="2624629"/>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math</a:t>
              </a:r>
              <a:endParaRPr/>
            </a:p>
          </p:txBody>
        </p:sp>
        <p:sp>
          <p:nvSpPr>
            <p:cNvPr id="4843" name="Google Shape;4843;p270"/>
            <p:cNvSpPr/>
            <p:nvPr/>
          </p:nvSpPr>
          <p:spPr>
            <a:xfrm>
              <a:off x="4506806" y="2639291"/>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B8151E"/>
                  </a:solidFill>
                  <a:latin typeface="Arial"/>
                  <a:ea typeface="Arial"/>
                  <a:cs typeface="Arial"/>
                  <a:sym typeface="Arial"/>
                </a:rPr>
                <a:t>kor</a:t>
              </a:r>
              <a:endParaRPr/>
            </a:p>
          </p:txBody>
        </p:sp>
      </p:gr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8" name="Shape 4848"/>
        <p:cNvGrpSpPr/>
        <p:nvPr/>
      </p:nvGrpSpPr>
      <p:grpSpPr>
        <a:xfrm>
          <a:off x="0" y="0"/>
          <a:ext cx="0" cy="0"/>
          <a:chOff x="0" y="0"/>
          <a:chExt cx="0" cy="0"/>
        </a:xfrm>
      </p:grpSpPr>
      <p:grpSp>
        <p:nvGrpSpPr>
          <p:cNvPr id="4849" name="Google Shape;4849;p271"/>
          <p:cNvGrpSpPr/>
          <p:nvPr/>
        </p:nvGrpSpPr>
        <p:grpSpPr>
          <a:xfrm>
            <a:off x="450000" y="450000"/>
            <a:ext cx="9018000" cy="276999"/>
            <a:chOff x="450000" y="450000"/>
            <a:chExt cx="9018000" cy="276999"/>
          </a:xfrm>
        </p:grpSpPr>
        <p:sp>
          <p:nvSpPr>
            <p:cNvPr id="4850" name="Google Shape;4850;p2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851" name="Google Shape;4851;p2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852" name="Google Shape;4852;p271"/>
          <p:cNvGrpSpPr/>
          <p:nvPr/>
        </p:nvGrpSpPr>
        <p:grpSpPr>
          <a:xfrm>
            <a:off x="561850" y="5017638"/>
            <a:ext cx="8782050" cy="737332"/>
            <a:chOff x="557644" y="5085181"/>
            <a:chExt cx="8782050" cy="737332"/>
          </a:xfrm>
        </p:grpSpPr>
        <p:sp>
          <p:nvSpPr>
            <p:cNvPr id="4853" name="Google Shape;4853;p271"/>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54" name="Google Shape;4854;p27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55" name="Google Shape;4855;p27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a:t>
              </a:r>
              <a:endParaRPr b="1" sz="1300">
                <a:solidFill>
                  <a:srgbClr val="262626"/>
                </a:solidFill>
                <a:latin typeface="Arial"/>
                <a:ea typeface="Arial"/>
                <a:cs typeface="Arial"/>
                <a:sym typeface="Arial"/>
              </a:endParaRPr>
            </a:p>
          </p:txBody>
        </p:sp>
        <p:sp>
          <p:nvSpPr>
            <p:cNvPr id="4856" name="Google Shape;4856;p27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Kết hợp các kết quả của phép toán số học vào một DataFrame (sê-ri-&gt; DataFrame).</a:t>
              </a:r>
              <a:endParaRPr/>
            </a:p>
          </p:txBody>
        </p:sp>
      </p:grpSp>
      <p:sp>
        <p:nvSpPr>
          <p:cNvPr id="4857" name="Google Shape;4857;p27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Sê-ri vs. Sê-ri</a:t>
            </a:r>
            <a:endParaRPr sz="1400">
              <a:solidFill>
                <a:schemeClr val="dk1"/>
              </a:solidFill>
              <a:latin typeface="Arial"/>
              <a:ea typeface="Arial"/>
              <a:cs typeface="Arial"/>
              <a:sym typeface="Arial"/>
            </a:endParaRPr>
          </a:p>
        </p:txBody>
      </p:sp>
      <p:grpSp>
        <p:nvGrpSpPr>
          <p:cNvPr id="4858" name="Google Shape;4858;p271"/>
          <p:cNvGrpSpPr/>
          <p:nvPr/>
        </p:nvGrpSpPr>
        <p:grpSpPr>
          <a:xfrm>
            <a:off x="558924" y="1772815"/>
            <a:ext cx="8782050" cy="3142085"/>
            <a:chOff x="558924" y="1772815"/>
            <a:chExt cx="8782050" cy="3142085"/>
          </a:xfrm>
        </p:grpSpPr>
        <p:sp>
          <p:nvSpPr>
            <p:cNvPr id="4859" name="Google Shape;4859;p271"/>
            <p:cNvSpPr/>
            <p:nvPr/>
          </p:nvSpPr>
          <p:spPr>
            <a:xfrm>
              <a:off x="558924" y="1772815"/>
              <a:ext cx="8782050" cy="31420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60" name="Google Shape;4860;p271"/>
            <p:cNvPicPr preferRelativeResize="0"/>
            <p:nvPr/>
          </p:nvPicPr>
          <p:blipFill rotWithShape="1">
            <a:blip r:embed="rId4">
              <a:alphaModFix/>
            </a:blip>
            <a:srcRect b="0" l="1369" r="19110" t="0"/>
            <a:stretch/>
          </p:blipFill>
          <p:spPr>
            <a:xfrm>
              <a:off x="638175" y="1854773"/>
              <a:ext cx="8702799" cy="2987646"/>
            </a:xfrm>
            <a:prstGeom prst="rect">
              <a:avLst/>
            </a:prstGeom>
            <a:noFill/>
            <a:ln>
              <a:noFill/>
            </a:ln>
          </p:spPr>
        </p:pic>
        <p:sp>
          <p:nvSpPr>
            <p:cNvPr id="4861" name="Google Shape;4861;p271"/>
            <p:cNvSpPr/>
            <p:nvPr/>
          </p:nvSpPr>
          <p:spPr>
            <a:xfrm>
              <a:off x="3617798" y="2184261"/>
              <a:ext cx="4449877" cy="17793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‘addition’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‘subtraction’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‘multiplication’</a:t>
              </a:r>
              <a:r>
                <a:rPr lang="en-US" sz="1200">
                  <a:solidFill>
                    <a:schemeClr val="dk1"/>
                  </a:solidFill>
                  <a:latin typeface="Arial"/>
                  <a:ea typeface="Arial"/>
                  <a:cs typeface="Arial"/>
                  <a:sym typeface="Arial"/>
                </a:rPr>
                <a:t>,</a:t>
              </a:r>
              <a:r>
                <a:rPr lang="en-US" sz="1200">
                  <a:solidFill>
                    <a:srgbClr val="B8151E"/>
                  </a:solidFill>
                  <a:latin typeface="Arial"/>
                  <a:ea typeface="Arial"/>
                  <a:cs typeface="Arial"/>
                  <a:sym typeface="Arial"/>
                </a:rPr>
                <a:t> ‘division’</a:t>
              </a:r>
              <a:r>
                <a:rPr lang="en-US" sz="1200">
                  <a:solidFill>
                    <a:schemeClr val="dk1"/>
                  </a:solidFill>
                  <a:latin typeface="Arial"/>
                  <a:ea typeface="Arial"/>
                  <a:cs typeface="Arial"/>
                  <a:sym typeface="Arial"/>
                </a:rPr>
                <a:t>])</a:t>
              </a:r>
              <a:endParaRPr/>
            </a:p>
          </p:txBody>
        </p:sp>
        <p:sp>
          <p:nvSpPr>
            <p:cNvPr id="4862" name="Google Shape;4862;p271"/>
            <p:cNvSpPr/>
            <p:nvPr/>
          </p:nvSpPr>
          <p:spPr>
            <a:xfrm>
              <a:off x="862794" y="3475922"/>
              <a:ext cx="1109433" cy="307975"/>
            </a:xfrm>
            <a:prstGeom prst="rect">
              <a:avLst/>
            </a:prstGeom>
            <a:solidFill>
              <a:srgbClr val="F7F7F7"/>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200">
                  <a:solidFill>
                    <a:schemeClr val="dk1"/>
                  </a:solidFill>
                  <a:latin typeface="Arial"/>
                  <a:ea typeface="Arial"/>
                  <a:cs typeface="Arial"/>
                  <a:sym typeface="Arial"/>
                </a:rPr>
                <a:t>addition</a:t>
              </a:r>
              <a:endParaRPr/>
            </a:p>
          </p:txBody>
        </p:sp>
        <p:sp>
          <p:nvSpPr>
            <p:cNvPr id="4863" name="Google Shape;4863;p271"/>
            <p:cNvSpPr/>
            <p:nvPr/>
          </p:nvSpPr>
          <p:spPr>
            <a:xfrm>
              <a:off x="3384737" y="3160617"/>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eng</a:t>
              </a:r>
              <a:endParaRPr/>
            </a:p>
          </p:txBody>
        </p:sp>
        <p:sp>
          <p:nvSpPr>
            <p:cNvPr id="4864" name="Google Shape;4864;p271"/>
            <p:cNvSpPr/>
            <p:nvPr/>
          </p:nvSpPr>
          <p:spPr>
            <a:xfrm>
              <a:off x="1188415" y="4500043"/>
              <a:ext cx="79208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division</a:t>
              </a:r>
              <a:endParaRPr/>
            </a:p>
          </p:txBody>
        </p:sp>
        <p:sp>
          <p:nvSpPr>
            <p:cNvPr id="4865" name="Google Shape;4865;p271"/>
            <p:cNvSpPr/>
            <p:nvPr/>
          </p:nvSpPr>
          <p:spPr>
            <a:xfrm>
              <a:off x="862794" y="4124725"/>
              <a:ext cx="1134185" cy="325747"/>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Multiplication</a:t>
              </a:r>
              <a:endParaRPr/>
            </a:p>
          </p:txBody>
        </p:sp>
        <p:sp>
          <p:nvSpPr>
            <p:cNvPr id="4866" name="Google Shape;4866;p271"/>
            <p:cNvSpPr/>
            <p:nvPr/>
          </p:nvSpPr>
          <p:spPr>
            <a:xfrm>
              <a:off x="1094199" y="3828381"/>
              <a:ext cx="87802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subtraction</a:t>
              </a:r>
              <a:endParaRPr/>
            </a:p>
          </p:txBody>
        </p:sp>
        <p:sp>
          <p:nvSpPr>
            <p:cNvPr id="4867" name="Google Shape;4867;p271"/>
            <p:cNvSpPr/>
            <p:nvPr/>
          </p:nvSpPr>
          <p:spPr>
            <a:xfrm>
              <a:off x="2858438" y="3160617"/>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math</a:t>
              </a:r>
              <a:endParaRPr/>
            </a:p>
          </p:txBody>
        </p:sp>
        <p:sp>
          <p:nvSpPr>
            <p:cNvPr id="4868" name="Google Shape;4868;p271"/>
            <p:cNvSpPr/>
            <p:nvPr/>
          </p:nvSpPr>
          <p:spPr>
            <a:xfrm>
              <a:off x="2067092" y="3160617"/>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kor</a:t>
              </a:r>
              <a:endParaRPr/>
            </a:p>
          </p:txBody>
        </p:sp>
        <p:sp>
          <p:nvSpPr>
            <p:cNvPr id="4869" name="Google Shape;4869;p271"/>
            <p:cNvSpPr/>
            <p:nvPr/>
          </p:nvSpPr>
          <p:spPr>
            <a:xfrm>
              <a:off x="790574" y="3400424"/>
              <a:ext cx="3724275" cy="715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70" name="Google Shape;4870;p271"/>
            <p:cNvCxnSpPr/>
            <p:nvPr/>
          </p:nvCxnSpPr>
          <p:spPr>
            <a:xfrm>
              <a:off x="862794" y="3483165"/>
              <a:ext cx="2916000" cy="0"/>
            </a:xfrm>
            <a:prstGeom prst="straightConnector1">
              <a:avLst/>
            </a:prstGeom>
            <a:noFill/>
            <a:ln cap="flat" cmpd="sng" w="20300">
              <a:solidFill>
                <a:schemeClr val="dk1"/>
              </a:solidFill>
              <a:prstDash val="solid"/>
              <a:miter lim="800000"/>
              <a:headEnd len="sm" w="sm" type="none"/>
              <a:tailEnd len="sm" w="sm" type="none"/>
            </a:ln>
          </p:spPr>
        </p:cxnSp>
      </p:gr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5" name="Shape 4875"/>
        <p:cNvGrpSpPr/>
        <p:nvPr/>
      </p:nvGrpSpPr>
      <p:grpSpPr>
        <a:xfrm>
          <a:off x="0" y="0"/>
          <a:ext cx="0" cy="0"/>
          <a:chOff x="0" y="0"/>
          <a:chExt cx="0" cy="0"/>
        </a:xfrm>
      </p:grpSpPr>
      <p:grpSp>
        <p:nvGrpSpPr>
          <p:cNvPr id="4876" name="Google Shape;4876;p272"/>
          <p:cNvGrpSpPr/>
          <p:nvPr/>
        </p:nvGrpSpPr>
        <p:grpSpPr>
          <a:xfrm>
            <a:off x="450000" y="450000"/>
            <a:ext cx="9018000" cy="276999"/>
            <a:chOff x="450000" y="450000"/>
            <a:chExt cx="9018000" cy="276999"/>
          </a:xfrm>
        </p:grpSpPr>
        <p:sp>
          <p:nvSpPr>
            <p:cNvPr id="4877" name="Google Shape;4877;p2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878" name="Google Shape;4878;p2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4879" name="Google Shape;4879;p272"/>
          <p:cNvSpPr/>
          <p:nvPr/>
        </p:nvSpPr>
        <p:spPr>
          <a:xfrm>
            <a:off x="711200" y="166795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bạn đã học trong các slide trước, khi không có chỉ mục chung hoặc NAN trong các giá trị, nó sẽ trả về NaN. Để không xảy ra kết quả này, hãy đặt giá trị lấp đầy cho tập dữ liệu.</a:t>
            </a:r>
            <a:endParaRPr sz="1300">
              <a:solidFill>
                <a:srgbClr val="262626"/>
              </a:solidFill>
              <a:latin typeface="Arial"/>
              <a:ea typeface="Arial"/>
              <a:cs typeface="Arial"/>
              <a:sym typeface="Arial"/>
            </a:endParaRPr>
          </a:p>
        </p:txBody>
      </p:sp>
      <p:grpSp>
        <p:nvGrpSpPr>
          <p:cNvPr id="4880" name="Google Shape;4880;p272"/>
          <p:cNvGrpSpPr/>
          <p:nvPr/>
        </p:nvGrpSpPr>
        <p:grpSpPr>
          <a:xfrm>
            <a:off x="561850" y="4057155"/>
            <a:ext cx="8782050" cy="1453977"/>
            <a:chOff x="561850" y="4074397"/>
            <a:chExt cx="8782050" cy="1453977"/>
          </a:xfrm>
        </p:grpSpPr>
        <p:grpSp>
          <p:nvGrpSpPr>
            <p:cNvPr id="4881" name="Google Shape;4881;p272"/>
            <p:cNvGrpSpPr/>
            <p:nvPr/>
          </p:nvGrpSpPr>
          <p:grpSpPr>
            <a:xfrm>
              <a:off x="561850" y="4074397"/>
              <a:ext cx="8782050" cy="1453977"/>
              <a:chOff x="557644" y="5085180"/>
              <a:chExt cx="8782050" cy="1453977"/>
            </a:xfrm>
          </p:grpSpPr>
          <p:sp>
            <p:nvSpPr>
              <p:cNvPr id="4882" name="Google Shape;4882;p272"/>
              <p:cNvSpPr/>
              <p:nvPr/>
            </p:nvSpPr>
            <p:spPr>
              <a:xfrm>
                <a:off x="557644" y="5085180"/>
                <a:ext cx="8782050" cy="14539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883" name="Google Shape;4883;p27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884" name="Google Shape;4884;p27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sp>
            <p:nvSpPr>
              <p:cNvPr id="4885" name="Google Shape;4885;p27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sê-ri gấu trúc với dữ liệu từ một từ điển.</a:t>
                </a:r>
                <a:endParaRPr/>
              </a:p>
            </p:txBody>
          </p:sp>
        </p:grpSp>
        <p:pic>
          <p:nvPicPr>
            <p:cNvPr descr="Byte - Free electronics icons" id="4886" name="Google Shape;4886;p272"/>
            <p:cNvPicPr preferRelativeResize="0"/>
            <p:nvPr/>
          </p:nvPicPr>
          <p:blipFill rotWithShape="1">
            <a:blip r:embed="rId3">
              <a:alphaModFix/>
            </a:blip>
            <a:srcRect b="-5938" l="13871" r="14480" t="-7084"/>
            <a:stretch/>
          </p:blipFill>
          <p:spPr>
            <a:xfrm>
              <a:off x="660211" y="4705683"/>
              <a:ext cx="295715" cy="236991"/>
            </a:xfrm>
            <a:prstGeom prst="rect">
              <a:avLst/>
            </a:prstGeom>
            <a:noFill/>
            <a:ln>
              <a:noFill/>
            </a:ln>
          </p:spPr>
        </p:pic>
        <p:sp>
          <p:nvSpPr>
            <p:cNvPr id="4887" name="Google Shape;4887;p272"/>
            <p:cNvSpPr txBox="1"/>
            <p:nvPr/>
          </p:nvSpPr>
          <p:spPr>
            <a:xfrm>
              <a:off x="918992" y="468295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10-4 ~ 5-7</a:t>
              </a:r>
              <a:endParaRPr b="1" sz="1300">
                <a:solidFill>
                  <a:srgbClr val="262626"/>
                </a:solidFill>
                <a:latin typeface="Arial"/>
                <a:ea typeface="Arial"/>
                <a:cs typeface="Arial"/>
                <a:sym typeface="Arial"/>
              </a:endParaRPr>
            </a:p>
          </p:txBody>
        </p:sp>
        <p:sp>
          <p:nvSpPr>
            <p:cNvPr id="4888" name="Google Shape;4888;p272"/>
            <p:cNvSpPr txBox="1"/>
            <p:nvPr/>
          </p:nvSpPr>
          <p:spPr>
            <a:xfrm>
              <a:off x="1019632" y="5017845"/>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Thực hiện bốn phép tính số học cơ bản dựa trên điểm số của mỗi học sinh cho mỗi môn học. (Sử dụng Phương thức thực hiện)</a:t>
              </a:r>
              <a:endParaRPr sz="1300">
                <a:solidFill>
                  <a:srgbClr val="262626"/>
                </a:solidFill>
                <a:latin typeface="Arial"/>
                <a:ea typeface="Arial"/>
                <a:cs typeface="Arial"/>
                <a:sym typeface="Arial"/>
              </a:endParaRPr>
            </a:p>
          </p:txBody>
        </p:sp>
      </p:grpSp>
      <p:sp>
        <p:nvSpPr>
          <p:cNvPr id="4889" name="Google Shape;4889;p27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thực hiện</a:t>
            </a:r>
            <a:endParaRPr sz="1400">
              <a:solidFill>
                <a:schemeClr val="dk1"/>
              </a:solidFill>
              <a:latin typeface="Arial"/>
              <a:ea typeface="Arial"/>
              <a:cs typeface="Arial"/>
              <a:sym typeface="Arial"/>
            </a:endParaRPr>
          </a:p>
        </p:txBody>
      </p:sp>
      <p:grpSp>
        <p:nvGrpSpPr>
          <p:cNvPr id="4890" name="Google Shape;4890;p272"/>
          <p:cNvGrpSpPr/>
          <p:nvPr/>
        </p:nvGrpSpPr>
        <p:grpSpPr>
          <a:xfrm>
            <a:off x="558924" y="2276872"/>
            <a:ext cx="8782050" cy="1665337"/>
            <a:chOff x="558924" y="2276872"/>
            <a:chExt cx="8782050" cy="1665337"/>
          </a:xfrm>
        </p:grpSpPr>
        <p:grpSp>
          <p:nvGrpSpPr>
            <p:cNvPr id="4891" name="Google Shape;4891;p272"/>
            <p:cNvGrpSpPr/>
            <p:nvPr/>
          </p:nvGrpSpPr>
          <p:grpSpPr>
            <a:xfrm>
              <a:off x="558924" y="2276872"/>
              <a:ext cx="8782050" cy="1665337"/>
              <a:chOff x="558924" y="2420887"/>
              <a:chExt cx="8782050" cy="1665337"/>
            </a:xfrm>
          </p:grpSpPr>
          <p:sp>
            <p:nvSpPr>
              <p:cNvPr id="4892" name="Google Shape;4892;p272"/>
              <p:cNvSpPr/>
              <p:nvPr/>
            </p:nvSpPr>
            <p:spPr>
              <a:xfrm>
                <a:off x="558924" y="2420887"/>
                <a:ext cx="8782050" cy="16653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893" name="Google Shape;4893;p272"/>
              <p:cNvPicPr preferRelativeResize="0"/>
              <p:nvPr/>
            </p:nvPicPr>
            <p:blipFill rotWithShape="1">
              <a:blip r:embed="rId4">
                <a:alphaModFix/>
              </a:blip>
              <a:srcRect b="0" l="1186" r="20147" t="0"/>
              <a:stretch/>
            </p:blipFill>
            <p:spPr>
              <a:xfrm>
                <a:off x="647700" y="2455876"/>
                <a:ext cx="8693274" cy="1540640"/>
              </a:xfrm>
              <a:prstGeom prst="rect">
                <a:avLst/>
              </a:prstGeom>
              <a:noFill/>
              <a:ln>
                <a:noFill/>
              </a:ln>
            </p:spPr>
          </p:pic>
        </p:grpSp>
        <p:sp>
          <p:nvSpPr>
            <p:cNvPr id="4894" name="Google Shape;4894;p272"/>
            <p:cNvSpPr/>
            <p:nvPr/>
          </p:nvSpPr>
          <p:spPr>
            <a:xfrm>
              <a:off x="3587030" y="2499969"/>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B8151E"/>
                  </a:solidFill>
                  <a:latin typeface="Arial"/>
                  <a:ea typeface="Arial"/>
                  <a:cs typeface="Arial"/>
                  <a:sym typeface="Arial"/>
                </a:rPr>
                <a:t>kor</a:t>
              </a:r>
              <a:endParaRPr/>
            </a:p>
          </p:txBody>
        </p:sp>
        <p:sp>
          <p:nvSpPr>
            <p:cNvPr id="4895" name="Google Shape;4895;p272"/>
            <p:cNvSpPr/>
            <p:nvPr/>
          </p:nvSpPr>
          <p:spPr>
            <a:xfrm>
              <a:off x="4793276" y="2487269"/>
              <a:ext cx="367191" cy="17802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B8151E"/>
                  </a:solidFill>
                  <a:latin typeface="Arial"/>
                  <a:ea typeface="Arial"/>
                  <a:cs typeface="Arial"/>
                  <a:sym typeface="Arial"/>
                </a:rPr>
                <a:t>eng</a:t>
              </a:r>
              <a:endParaRPr/>
            </a:p>
          </p:txBody>
        </p:sp>
        <p:sp>
          <p:nvSpPr>
            <p:cNvPr id="4896" name="Google Shape;4896;p272"/>
            <p:cNvSpPr/>
            <p:nvPr/>
          </p:nvSpPr>
          <p:spPr>
            <a:xfrm>
              <a:off x="5684595" y="2494357"/>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B8151E"/>
                  </a:solidFill>
                  <a:latin typeface="Arial"/>
                  <a:ea typeface="Arial"/>
                  <a:cs typeface="Arial"/>
                  <a:sym typeface="Arial"/>
                </a:rPr>
                <a:t>math</a:t>
              </a:r>
              <a:endParaRPr/>
            </a:p>
          </p:txBody>
        </p:sp>
        <p:sp>
          <p:nvSpPr>
            <p:cNvPr id="4897" name="Google Shape;4897;p272"/>
            <p:cNvSpPr/>
            <p:nvPr/>
          </p:nvSpPr>
          <p:spPr>
            <a:xfrm>
              <a:off x="3591059" y="2671642"/>
              <a:ext cx="367191" cy="19513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B8151E"/>
                  </a:solidFill>
                  <a:latin typeface="Arial"/>
                  <a:ea typeface="Arial"/>
                  <a:cs typeface="Arial"/>
                  <a:sym typeface="Arial"/>
                </a:rPr>
                <a:t>math</a:t>
              </a:r>
              <a:endParaRPr/>
            </a:p>
          </p:txBody>
        </p:sp>
        <p:sp>
          <p:nvSpPr>
            <p:cNvPr id="4898" name="Google Shape;4898;p272"/>
            <p:cNvSpPr/>
            <p:nvPr/>
          </p:nvSpPr>
          <p:spPr>
            <a:xfrm>
              <a:off x="4497281" y="2681053"/>
              <a:ext cx="337270" cy="18046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B8151E"/>
                  </a:solidFill>
                  <a:latin typeface="Arial"/>
                  <a:ea typeface="Arial"/>
                  <a:cs typeface="Arial"/>
                  <a:sym typeface="Arial"/>
                </a:rPr>
                <a:t>kor</a:t>
              </a:r>
              <a:endParaRPr/>
            </a:p>
          </p:txBody>
        </p:sp>
      </p:gr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3" name="Shape 4903"/>
        <p:cNvGrpSpPr/>
        <p:nvPr/>
      </p:nvGrpSpPr>
      <p:grpSpPr>
        <a:xfrm>
          <a:off x="0" y="0"/>
          <a:ext cx="0" cy="0"/>
          <a:chOff x="0" y="0"/>
          <a:chExt cx="0" cy="0"/>
        </a:xfrm>
      </p:grpSpPr>
      <p:grpSp>
        <p:nvGrpSpPr>
          <p:cNvPr id="4904" name="Google Shape;4904;p273"/>
          <p:cNvGrpSpPr/>
          <p:nvPr/>
        </p:nvGrpSpPr>
        <p:grpSpPr>
          <a:xfrm>
            <a:off x="450000" y="450000"/>
            <a:ext cx="9018000" cy="276999"/>
            <a:chOff x="450000" y="450000"/>
            <a:chExt cx="9018000" cy="276999"/>
          </a:xfrm>
        </p:grpSpPr>
        <p:sp>
          <p:nvSpPr>
            <p:cNvPr id="4905" name="Google Shape;4905;p2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906" name="Google Shape;4906;p2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907" name="Google Shape;4907;p273"/>
          <p:cNvGrpSpPr/>
          <p:nvPr/>
        </p:nvGrpSpPr>
        <p:grpSpPr>
          <a:xfrm>
            <a:off x="561850" y="4782065"/>
            <a:ext cx="8782050" cy="737332"/>
            <a:chOff x="557644" y="5085181"/>
            <a:chExt cx="8782050" cy="737332"/>
          </a:xfrm>
        </p:grpSpPr>
        <p:sp>
          <p:nvSpPr>
            <p:cNvPr id="4908" name="Google Shape;4908;p273"/>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09" name="Google Shape;4909;p27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10" name="Google Shape;4910;p27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sp>
          <p:nvSpPr>
            <p:cNvPr id="4911" name="Google Shape;4911;p27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Kết hợp các kết quả của phép toán số học vào một DataFrame (sê-ri-&gt; DataFrame).</a:t>
              </a:r>
              <a:endParaRPr/>
            </a:p>
          </p:txBody>
        </p:sp>
      </p:grpSp>
      <p:sp>
        <p:nvSpPr>
          <p:cNvPr id="4912" name="Google Shape;4912;p27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thực hiện</a:t>
            </a:r>
            <a:endParaRPr sz="1400">
              <a:solidFill>
                <a:schemeClr val="dk1"/>
              </a:solidFill>
              <a:latin typeface="Arial"/>
              <a:ea typeface="Arial"/>
              <a:cs typeface="Arial"/>
              <a:sym typeface="Arial"/>
            </a:endParaRPr>
          </a:p>
        </p:txBody>
      </p:sp>
      <p:grpSp>
        <p:nvGrpSpPr>
          <p:cNvPr id="4913" name="Google Shape;4913;p273"/>
          <p:cNvGrpSpPr/>
          <p:nvPr/>
        </p:nvGrpSpPr>
        <p:grpSpPr>
          <a:xfrm>
            <a:off x="558924" y="1772815"/>
            <a:ext cx="8782051" cy="2903959"/>
            <a:chOff x="558924" y="1772815"/>
            <a:chExt cx="8782051" cy="2903959"/>
          </a:xfrm>
        </p:grpSpPr>
        <p:sp>
          <p:nvSpPr>
            <p:cNvPr id="4914" name="Google Shape;4914;p273"/>
            <p:cNvSpPr/>
            <p:nvPr/>
          </p:nvSpPr>
          <p:spPr>
            <a:xfrm>
              <a:off x="558924" y="1772815"/>
              <a:ext cx="8782050" cy="29039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4915" name="Google Shape;4915;p273"/>
            <p:cNvPicPr preferRelativeResize="0"/>
            <p:nvPr/>
          </p:nvPicPr>
          <p:blipFill rotWithShape="1">
            <a:blip r:embed="rId4">
              <a:alphaModFix/>
            </a:blip>
            <a:srcRect b="0" l="1176" r="19348" t="0"/>
            <a:stretch/>
          </p:blipFill>
          <p:spPr>
            <a:xfrm>
              <a:off x="676275" y="1879701"/>
              <a:ext cx="8664700" cy="2713676"/>
            </a:xfrm>
            <a:prstGeom prst="rect">
              <a:avLst/>
            </a:prstGeom>
            <a:noFill/>
            <a:ln>
              <a:noFill/>
            </a:ln>
          </p:spPr>
        </p:pic>
        <p:sp>
          <p:nvSpPr>
            <p:cNvPr id="4916" name="Google Shape;4916;p273"/>
            <p:cNvSpPr/>
            <p:nvPr/>
          </p:nvSpPr>
          <p:spPr>
            <a:xfrm>
              <a:off x="3617798" y="2184261"/>
              <a:ext cx="4449877" cy="17793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a:t>
              </a:r>
              <a:r>
                <a:rPr lang="en-US" sz="1100">
                  <a:solidFill>
                    <a:srgbClr val="B8151E"/>
                  </a:solidFill>
                  <a:latin typeface="Arial"/>
                  <a:ea typeface="Arial"/>
                  <a:cs typeface="Arial"/>
                  <a:sym typeface="Arial"/>
                </a:rPr>
                <a:t>‘addition’</a:t>
              </a:r>
              <a:r>
                <a:rPr lang="en-US" sz="1100">
                  <a:solidFill>
                    <a:schemeClr val="dk1"/>
                  </a:solidFill>
                  <a:latin typeface="Arial"/>
                  <a:ea typeface="Arial"/>
                  <a:cs typeface="Arial"/>
                  <a:sym typeface="Arial"/>
                </a:rPr>
                <a:t>,</a:t>
              </a:r>
              <a:r>
                <a:rPr lang="en-US" sz="1100">
                  <a:solidFill>
                    <a:srgbClr val="B8151E"/>
                  </a:solidFill>
                  <a:latin typeface="Arial"/>
                  <a:ea typeface="Arial"/>
                  <a:cs typeface="Arial"/>
                  <a:sym typeface="Arial"/>
                </a:rPr>
                <a:t> ‘subtraction’</a:t>
              </a:r>
              <a:r>
                <a:rPr lang="en-US" sz="1100">
                  <a:solidFill>
                    <a:schemeClr val="dk1"/>
                  </a:solidFill>
                  <a:latin typeface="Arial"/>
                  <a:ea typeface="Arial"/>
                  <a:cs typeface="Arial"/>
                  <a:sym typeface="Arial"/>
                </a:rPr>
                <a:t>,</a:t>
              </a:r>
              <a:r>
                <a:rPr lang="en-US" sz="1100">
                  <a:solidFill>
                    <a:srgbClr val="B8151E"/>
                  </a:solidFill>
                  <a:latin typeface="Arial"/>
                  <a:ea typeface="Arial"/>
                  <a:cs typeface="Arial"/>
                  <a:sym typeface="Arial"/>
                </a:rPr>
                <a:t> ‘multiplication’</a:t>
              </a:r>
              <a:r>
                <a:rPr lang="en-US" sz="1100">
                  <a:solidFill>
                    <a:schemeClr val="dk1"/>
                  </a:solidFill>
                  <a:latin typeface="Arial"/>
                  <a:ea typeface="Arial"/>
                  <a:cs typeface="Arial"/>
                  <a:sym typeface="Arial"/>
                </a:rPr>
                <a:t>,</a:t>
              </a:r>
              <a:r>
                <a:rPr lang="en-US" sz="1100">
                  <a:solidFill>
                    <a:srgbClr val="B8151E"/>
                  </a:solidFill>
                  <a:latin typeface="Arial"/>
                  <a:ea typeface="Arial"/>
                  <a:cs typeface="Arial"/>
                  <a:sym typeface="Arial"/>
                </a:rPr>
                <a:t> ‘division’</a:t>
              </a:r>
              <a:r>
                <a:rPr lang="en-US" sz="1100">
                  <a:solidFill>
                    <a:schemeClr val="dk1"/>
                  </a:solidFill>
                  <a:latin typeface="Arial"/>
                  <a:ea typeface="Arial"/>
                  <a:cs typeface="Arial"/>
                  <a:sym typeface="Arial"/>
                </a:rPr>
                <a:t>])</a:t>
              </a:r>
              <a:endParaRPr/>
            </a:p>
          </p:txBody>
        </p:sp>
        <p:sp>
          <p:nvSpPr>
            <p:cNvPr id="4917" name="Google Shape;4917;p273"/>
            <p:cNvSpPr/>
            <p:nvPr/>
          </p:nvSpPr>
          <p:spPr>
            <a:xfrm>
              <a:off x="891369" y="3228272"/>
              <a:ext cx="1109433" cy="307975"/>
            </a:xfrm>
            <a:prstGeom prst="rect">
              <a:avLst/>
            </a:prstGeom>
            <a:solidFill>
              <a:srgbClr val="F7F7F7"/>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100">
                  <a:solidFill>
                    <a:schemeClr val="dk1"/>
                  </a:solidFill>
                  <a:latin typeface="Arial"/>
                  <a:ea typeface="Arial"/>
                  <a:cs typeface="Arial"/>
                  <a:sym typeface="Arial"/>
                </a:rPr>
                <a:t>addition</a:t>
              </a:r>
              <a:endParaRPr/>
            </a:p>
          </p:txBody>
        </p:sp>
        <p:sp>
          <p:nvSpPr>
            <p:cNvPr id="4918" name="Google Shape;4918;p273"/>
            <p:cNvSpPr/>
            <p:nvPr/>
          </p:nvSpPr>
          <p:spPr>
            <a:xfrm>
              <a:off x="3513626" y="2941542"/>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eng</a:t>
              </a:r>
              <a:endParaRPr/>
            </a:p>
          </p:txBody>
        </p:sp>
        <p:sp>
          <p:nvSpPr>
            <p:cNvPr id="4919" name="Google Shape;4919;p273"/>
            <p:cNvSpPr/>
            <p:nvPr/>
          </p:nvSpPr>
          <p:spPr>
            <a:xfrm>
              <a:off x="1216990" y="4252393"/>
              <a:ext cx="79208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division</a:t>
              </a:r>
              <a:endParaRPr/>
            </a:p>
          </p:txBody>
        </p:sp>
        <p:sp>
          <p:nvSpPr>
            <p:cNvPr id="4920" name="Google Shape;4920;p273"/>
            <p:cNvSpPr/>
            <p:nvPr/>
          </p:nvSpPr>
          <p:spPr>
            <a:xfrm>
              <a:off x="891369" y="3877075"/>
              <a:ext cx="1134185" cy="325747"/>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Multiplication</a:t>
              </a:r>
              <a:endParaRPr/>
            </a:p>
          </p:txBody>
        </p:sp>
        <p:sp>
          <p:nvSpPr>
            <p:cNvPr id="4921" name="Google Shape;4921;p273"/>
            <p:cNvSpPr/>
            <p:nvPr/>
          </p:nvSpPr>
          <p:spPr>
            <a:xfrm>
              <a:off x="1122774" y="3580731"/>
              <a:ext cx="878028" cy="24221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subtraction</a:t>
              </a:r>
              <a:endParaRPr/>
            </a:p>
          </p:txBody>
        </p:sp>
        <p:sp>
          <p:nvSpPr>
            <p:cNvPr id="4922" name="Google Shape;4922;p273"/>
            <p:cNvSpPr/>
            <p:nvPr/>
          </p:nvSpPr>
          <p:spPr>
            <a:xfrm>
              <a:off x="2956680" y="2934784"/>
              <a:ext cx="410556" cy="18478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math</a:t>
              </a:r>
              <a:endParaRPr/>
            </a:p>
          </p:txBody>
        </p:sp>
        <p:sp>
          <p:nvSpPr>
            <p:cNvPr id="4923" name="Google Shape;4923;p273"/>
            <p:cNvSpPr/>
            <p:nvPr/>
          </p:nvSpPr>
          <p:spPr>
            <a:xfrm>
              <a:off x="2207259" y="2941542"/>
              <a:ext cx="367191" cy="17802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kor</a:t>
              </a:r>
              <a:endParaRPr/>
            </a:p>
          </p:txBody>
        </p:sp>
        <p:sp>
          <p:nvSpPr>
            <p:cNvPr id="4924" name="Google Shape;4924;p273"/>
            <p:cNvSpPr/>
            <p:nvPr/>
          </p:nvSpPr>
          <p:spPr>
            <a:xfrm>
              <a:off x="819149" y="3152774"/>
              <a:ext cx="3724275" cy="715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4925" name="Google Shape;4925;p273"/>
            <p:cNvCxnSpPr/>
            <p:nvPr/>
          </p:nvCxnSpPr>
          <p:spPr>
            <a:xfrm>
              <a:off x="900894" y="3235515"/>
              <a:ext cx="2979923" cy="0"/>
            </a:xfrm>
            <a:prstGeom prst="straightConnector1">
              <a:avLst/>
            </a:prstGeom>
            <a:noFill/>
            <a:ln cap="flat" cmpd="sng" w="20300">
              <a:solidFill>
                <a:schemeClr val="dk1"/>
              </a:solidFill>
              <a:prstDash val="solid"/>
              <a:miter lim="800000"/>
              <a:headEnd len="sm" w="sm" type="none"/>
              <a:tailEnd len="sm" w="sm" type="none"/>
            </a:ln>
          </p:spPr>
        </p:cxnSp>
      </p:gr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0" name="Shape 4930"/>
        <p:cNvGrpSpPr/>
        <p:nvPr/>
      </p:nvGrpSpPr>
      <p:grpSpPr>
        <a:xfrm>
          <a:off x="0" y="0"/>
          <a:ext cx="0" cy="0"/>
          <a:chOff x="0" y="0"/>
          <a:chExt cx="0" cy="0"/>
        </a:xfrm>
      </p:grpSpPr>
      <p:sp>
        <p:nvSpPr>
          <p:cNvPr id="4931" name="Google Shape;4931;p274"/>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hoạt động của DataFrame</a:t>
            </a:r>
            <a:endParaRPr sz="2400">
              <a:solidFill>
                <a:srgbClr val="0C0C0C"/>
              </a:solidFill>
              <a:latin typeface="Arial"/>
              <a:ea typeface="Arial"/>
              <a:cs typeface="Arial"/>
              <a:sym typeface="Arial"/>
            </a:endParaRPr>
          </a:p>
        </p:txBody>
      </p:sp>
      <p:grpSp>
        <p:nvGrpSpPr>
          <p:cNvPr id="4932" name="Google Shape;4932;p274"/>
          <p:cNvGrpSpPr/>
          <p:nvPr/>
        </p:nvGrpSpPr>
        <p:grpSpPr>
          <a:xfrm>
            <a:off x="450000" y="450000"/>
            <a:ext cx="9018000" cy="276999"/>
            <a:chOff x="450000" y="450000"/>
            <a:chExt cx="9018000" cy="276999"/>
          </a:xfrm>
        </p:grpSpPr>
        <p:sp>
          <p:nvSpPr>
            <p:cNvPr id="4933" name="Google Shape;4933;p2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934" name="Google Shape;4934;p2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4935" name="Google Shape;4935;p274"/>
          <p:cNvSpPr/>
          <p:nvPr/>
        </p:nvSpPr>
        <p:spPr>
          <a:xfrm>
            <a:off x="711200" y="1911316"/>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DataFrames có thể được hiểu là khái niệm mở rộng sê-ri hoạt động. Đầu tiên, nó được sắp xếp dựa trên chỉ số hàng/cột và được tính toán giữa các phần tử tương ứng từng phần tử một.</a:t>
            </a:r>
            <a:endParaRPr sz="1400">
              <a:solidFill>
                <a:srgbClr val="262626"/>
              </a:solidFill>
              <a:latin typeface="Arial"/>
              <a:ea typeface="Arial"/>
              <a:cs typeface="Arial"/>
              <a:sym typeface="Arial"/>
            </a:endParaRPr>
          </a:p>
        </p:txBody>
      </p:sp>
      <p:sp>
        <p:nvSpPr>
          <p:cNvPr id="4936" name="Google Shape;4936;p274"/>
          <p:cNvSpPr/>
          <p:nvPr/>
        </p:nvSpPr>
        <p:spPr>
          <a:xfrm>
            <a:off x="558800" y="191644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1" name="Shape 4941"/>
        <p:cNvGrpSpPr/>
        <p:nvPr/>
      </p:nvGrpSpPr>
      <p:grpSpPr>
        <a:xfrm>
          <a:off x="0" y="0"/>
          <a:ext cx="0" cy="0"/>
          <a:chOff x="0" y="0"/>
          <a:chExt cx="0" cy="0"/>
        </a:xfrm>
      </p:grpSpPr>
      <p:grpSp>
        <p:nvGrpSpPr>
          <p:cNvPr id="4942" name="Google Shape;4942;p275"/>
          <p:cNvGrpSpPr/>
          <p:nvPr/>
        </p:nvGrpSpPr>
        <p:grpSpPr>
          <a:xfrm>
            <a:off x="450000" y="450000"/>
            <a:ext cx="9018000" cy="276999"/>
            <a:chOff x="450000" y="450000"/>
            <a:chExt cx="9018000" cy="276999"/>
          </a:xfrm>
        </p:grpSpPr>
        <p:sp>
          <p:nvSpPr>
            <p:cNvPr id="4943" name="Google Shape;4943;p2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944" name="Google Shape;4944;p2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945" name="Google Shape;4945;p275"/>
          <p:cNvGrpSpPr/>
          <p:nvPr/>
        </p:nvGrpSpPr>
        <p:grpSpPr>
          <a:xfrm>
            <a:off x="561850" y="3092373"/>
            <a:ext cx="8782050" cy="737332"/>
            <a:chOff x="557644" y="5085181"/>
            <a:chExt cx="8782050" cy="737332"/>
          </a:xfrm>
        </p:grpSpPr>
        <p:sp>
          <p:nvSpPr>
            <p:cNvPr id="4946" name="Google Shape;4946;p275"/>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47" name="Google Shape;4947;p27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48" name="Google Shape;4948;p27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a:t>
              </a:r>
              <a:endParaRPr b="1" sz="1300">
                <a:solidFill>
                  <a:srgbClr val="262626"/>
                </a:solidFill>
                <a:latin typeface="Arial"/>
                <a:ea typeface="Arial"/>
                <a:cs typeface="Arial"/>
                <a:sym typeface="Arial"/>
              </a:endParaRPr>
            </a:p>
          </p:txBody>
        </p:sp>
        <p:sp>
          <p:nvSpPr>
            <p:cNvPr id="4949" name="Google Shape;4949;p275"/>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Khung dữ liệu bằng cách chọn hai cột tuổi và giá vé từ tập dữ liệu titanic.</a:t>
              </a:r>
              <a:endParaRPr/>
            </a:p>
          </p:txBody>
        </p:sp>
      </p:grpSp>
      <p:grpSp>
        <p:nvGrpSpPr>
          <p:cNvPr id="4950" name="Google Shape;4950;p275"/>
          <p:cNvGrpSpPr/>
          <p:nvPr/>
        </p:nvGrpSpPr>
        <p:grpSpPr>
          <a:xfrm>
            <a:off x="558924" y="2060848"/>
            <a:ext cx="8782050" cy="929088"/>
            <a:chOff x="558924" y="2235006"/>
            <a:chExt cx="8782050" cy="929088"/>
          </a:xfrm>
        </p:grpSpPr>
        <p:sp>
          <p:nvSpPr>
            <p:cNvPr id="4951" name="Google Shape;4951;p275"/>
            <p:cNvSpPr/>
            <p:nvPr/>
          </p:nvSpPr>
          <p:spPr>
            <a:xfrm>
              <a:off x="558924" y="2235006"/>
              <a:ext cx="8782050" cy="929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52" name="Google Shape;4952;p275"/>
            <p:cNvPicPr preferRelativeResize="0"/>
            <p:nvPr/>
          </p:nvPicPr>
          <p:blipFill rotWithShape="1">
            <a:blip r:embed="rId4">
              <a:alphaModFix/>
            </a:blip>
            <a:srcRect b="0" l="1090" r="22748" t="0"/>
            <a:stretch/>
          </p:blipFill>
          <p:spPr>
            <a:xfrm>
              <a:off x="609599" y="2278667"/>
              <a:ext cx="8731375" cy="820065"/>
            </a:xfrm>
            <a:prstGeom prst="rect">
              <a:avLst/>
            </a:prstGeom>
            <a:noFill/>
            <a:ln>
              <a:noFill/>
            </a:ln>
          </p:spPr>
        </p:pic>
      </p:grpSp>
      <p:grpSp>
        <p:nvGrpSpPr>
          <p:cNvPr id="4953" name="Google Shape;4953;p275"/>
          <p:cNvGrpSpPr/>
          <p:nvPr/>
        </p:nvGrpSpPr>
        <p:grpSpPr>
          <a:xfrm>
            <a:off x="580388" y="1413381"/>
            <a:ext cx="8887612" cy="569036"/>
            <a:chOff x="580388" y="1413381"/>
            <a:chExt cx="8887612" cy="569036"/>
          </a:xfrm>
        </p:grpSpPr>
        <p:sp>
          <p:nvSpPr>
            <p:cNvPr id="4954" name="Google Shape;4954;p27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Số</a:t>
              </a:r>
              <a:endParaRPr sz="1400">
                <a:solidFill>
                  <a:schemeClr val="dk1"/>
                </a:solidFill>
                <a:latin typeface="Arial"/>
                <a:ea typeface="Arial"/>
                <a:cs typeface="Arial"/>
                <a:sym typeface="Arial"/>
              </a:endParaRPr>
            </a:p>
          </p:txBody>
        </p:sp>
        <p:sp>
          <p:nvSpPr>
            <p:cNvPr id="4955" name="Google Shape;4955;p275"/>
            <p:cNvSpPr/>
            <p:nvPr/>
          </p:nvSpPr>
          <p:spPr>
            <a:xfrm>
              <a:off x="711201" y="163695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viện seaborn sẽ được đề cập sau trong phần trực quan hóa, nhưng ở đây, nó được sử dụng để nhập dữ liệu.</a:t>
              </a:r>
              <a:endParaRPr sz="1300">
                <a:solidFill>
                  <a:srgbClr val="262626"/>
                </a:solidFill>
                <a:latin typeface="Arial"/>
                <a:ea typeface="Arial"/>
                <a:cs typeface="Arial"/>
                <a:sym typeface="Arial"/>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0" name="Shape 4960"/>
        <p:cNvGrpSpPr/>
        <p:nvPr/>
      </p:nvGrpSpPr>
      <p:grpSpPr>
        <a:xfrm>
          <a:off x="0" y="0"/>
          <a:ext cx="0" cy="0"/>
          <a:chOff x="0" y="0"/>
          <a:chExt cx="0" cy="0"/>
        </a:xfrm>
      </p:grpSpPr>
      <p:grpSp>
        <p:nvGrpSpPr>
          <p:cNvPr id="4961" name="Google Shape;4961;p276"/>
          <p:cNvGrpSpPr/>
          <p:nvPr/>
        </p:nvGrpSpPr>
        <p:grpSpPr>
          <a:xfrm>
            <a:off x="450000" y="450000"/>
            <a:ext cx="9018000" cy="276999"/>
            <a:chOff x="450000" y="450000"/>
            <a:chExt cx="9018000" cy="276999"/>
          </a:xfrm>
        </p:grpSpPr>
        <p:sp>
          <p:nvSpPr>
            <p:cNvPr id="4962" name="Google Shape;4962;p2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963" name="Google Shape;4963;p2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964" name="Google Shape;4964;p276"/>
          <p:cNvGrpSpPr/>
          <p:nvPr/>
        </p:nvGrpSpPr>
        <p:grpSpPr>
          <a:xfrm>
            <a:off x="561850" y="5024605"/>
            <a:ext cx="8782050" cy="1138070"/>
            <a:chOff x="561850" y="5381842"/>
            <a:chExt cx="8782050" cy="1138070"/>
          </a:xfrm>
        </p:grpSpPr>
        <p:grpSp>
          <p:nvGrpSpPr>
            <p:cNvPr id="4965" name="Google Shape;4965;p276"/>
            <p:cNvGrpSpPr/>
            <p:nvPr/>
          </p:nvGrpSpPr>
          <p:grpSpPr>
            <a:xfrm>
              <a:off x="561850" y="5381842"/>
              <a:ext cx="8782050" cy="1138070"/>
              <a:chOff x="557644" y="5085181"/>
              <a:chExt cx="8782050" cy="1138070"/>
            </a:xfrm>
          </p:grpSpPr>
          <p:sp>
            <p:nvSpPr>
              <p:cNvPr id="4966" name="Google Shape;4966;p276"/>
              <p:cNvSpPr/>
              <p:nvPr/>
            </p:nvSpPr>
            <p:spPr>
              <a:xfrm>
                <a:off x="557644" y="5085181"/>
                <a:ext cx="8782050" cy="11380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67" name="Google Shape;4967;p27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68" name="Google Shape;4968;p27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sp>
            <p:nvSpPr>
              <p:cNvPr id="4969" name="Google Shape;4969;p276"/>
              <p:cNvSpPr txBox="1"/>
              <p:nvPr/>
            </p:nvSpPr>
            <p:spPr>
              <a:xfrm>
                <a:off x="1021818" y="543379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Khung dữ liệu bằng cách chọn hai cột tuổi và giá vé từ tập dữ liệu titanic.</a:t>
                </a:r>
                <a:endParaRPr/>
              </a:p>
            </p:txBody>
          </p:sp>
        </p:grpSp>
        <p:pic>
          <p:nvPicPr>
            <p:cNvPr descr="Byte - Free electronics icons" id="4970" name="Google Shape;4970;p276"/>
            <p:cNvPicPr preferRelativeResize="0"/>
            <p:nvPr/>
          </p:nvPicPr>
          <p:blipFill rotWithShape="1">
            <a:blip r:embed="rId3">
              <a:alphaModFix/>
            </a:blip>
            <a:srcRect b="-5938" l="13871" r="14480" t="-7084"/>
            <a:stretch/>
          </p:blipFill>
          <p:spPr>
            <a:xfrm>
              <a:off x="660211" y="5946477"/>
              <a:ext cx="295715" cy="236991"/>
            </a:xfrm>
            <a:prstGeom prst="rect">
              <a:avLst/>
            </a:prstGeom>
            <a:noFill/>
            <a:ln>
              <a:noFill/>
            </a:ln>
          </p:spPr>
        </p:pic>
        <p:sp>
          <p:nvSpPr>
            <p:cNvPr id="4971" name="Google Shape;4971;p276"/>
            <p:cNvSpPr txBox="1"/>
            <p:nvPr/>
          </p:nvSpPr>
          <p:spPr>
            <a:xfrm>
              <a:off x="918992" y="594647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13-3</a:t>
              </a:r>
              <a:endParaRPr b="1" sz="1300">
                <a:solidFill>
                  <a:srgbClr val="262626"/>
                </a:solidFill>
                <a:latin typeface="Arial"/>
                <a:ea typeface="Arial"/>
                <a:cs typeface="Arial"/>
                <a:sym typeface="Arial"/>
              </a:endParaRPr>
            </a:p>
          </p:txBody>
        </p:sp>
        <p:sp>
          <p:nvSpPr>
            <p:cNvPr id="4972" name="Google Shape;4972;p276"/>
            <p:cNvSpPr txBox="1"/>
            <p:nvPr/>
          </p:nvSpPr>
          <p:spPr>
            <a:xfrm>
              <a:off x="1019632" y="623450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hiển thị năm dòng đầu tiên.</a:t>
              </a:r>
              <a:endParaRPr/>
            </a:p>
          </p:txBody>
        </p:sp>
      </p:grpSp>
      <p:grpSp>
        <p:nvGrpSpPr>
          <p:cNvPr id="4973" name="Google Shape;4973;p276"/>
          <p:cNvGrpSpPr/>
          <p:nvPr/>
        </p:nvGrpSpPr>
        <p:grpSpPr>
          <a:xfrm>
            <a:off x="558924" y="1700808"/>
            <a:ext cx="8782050" cy="3231648"/>
            <a:chOff x="558924" y="1864227"/>
            <a:chExt cx="8782050" cy="3231648"/>
          </a:xfrm>
        </p:grpSpPr>
        <p:sp>
          <p:nvSpPr>
            <p:cNvPr id="4974" name="Google Shape;4974;p276"/>
            <p:cNvSpPr/>
            <p:nvPr/>
          </p:nvSpPr>
          <p:spPr>
            <a:xfrm>
              <a:off x="558924" y="1864227"/>
              <a:ext cx="8782050" cy="32316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75" name="Google Shape;4975;p276"/>
            <p:cNvPicPr preferRelativeResize="0"/>
            <p:nvPr/>
          </p:nvPicPr>
          <p:blipFill rotWithShape="1">
            <a:blip r:embed="rId4">
              <a:alphaModFix/>
            </a:blip>
            <a:srcRect b="0" l="888" r="19718" t="0"/>
            <a:stretch/>
          </p:blipFill>
          <p:spPr>
            <a:xfrm>
              <a:off x="638174" y="1941878"/>
              <a:ext cx="8702800" cy="3040417"/>
            </a:xfrm>
            <a:prstGeom prst="rect">
              <a:avLst/>
            </a:prstGeom>
            <a:noFill/>
            <a:ln>
              <a:noFill/>
            </a:ln>
          </p:spPr>
        </p:pic>
      </p:grpSp>
      <p:sp>
        <p:nvSpPr>
          <p:cNvPr id="4976" name="Google Shape;4976;p27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Số</a:t>
            </a:r>
            <a:endParaRPr sz="1400">
              <a:solidFill>
                <a:schemeClr val="dk1"/>
              </a:solidFill>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277"/>
          <p:cNvSpPr/>
          <p:nvPr/>
        </p:nvSpPr>
        <p:spPr>
          <a:xfrm>
            <a:off x="558924" y="1692683"/>
            <a:ext cx="8782050" cy="28697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983" name="Google Shape;4983;p277"/>
          <p:cNvGrpSpPr/>
          <p:nvPr/>
        </p:nvGrpSpPr>
        <p:grpSpPr>
          <a:xfrm>
            <a:off x="450000" y="450000"/>
            <a:ext cx="9018000" cy="276999"/>
            <a:chOff x="450000" y="450000"/>
            <a:chExt cx="9018000" cy="276999"/>
          </a:xfrm>
        </p:grpSpPr>
        <p:sp>
          <p:nvSpPr>
            <p:cNvPr id="4984" name="Google Shape;4984;p2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4985" name="Google Shape;4985;p2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4986" name="Google Shape;4986;p277"/>
          <p:cNvGrpSpPr/>
          <p:nvPr/>
        </p:nvGrpSpPr>
        <p:grpSpPr>
          <a:xfrm>
            <a:off x="561850" y="4651338"/>
            <a:ext cx="8782050" cy="1177962"/>
            <a:chOff x="557644" y="5085181"/>
            <a:chExt cx="8782050" cy="1177962"/>
          </a:xfrm>
        </p:grpSpPr>
        <p:sp>
          <p:nvSpPr>
            <p:cNvPr id="4987" name="Google Shape;4987;p277"/>
            <p:cNvSpPr/>
            <p:nvPr/>
          </p:nvSpPr>
          <p:spPr>
            <a:xfrm>
              <a:off x="557644" y="5085181"/>
              <a:ext cx="8782050" cy="11779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988" name="Google Shape;4988;p27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4989" name="Google Shape;4989;p27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14-1</a:t>
              </a:r>
              <a:endParaRPr b="1" sz="1300">
                <a:solidFill>
                  <a:srgbClr val="262626"/>
                </a:solidFill>
                <a:latin typeface="Arial"/>
                <a:ea typeface="Arial"/>
                <a:cs typeface="Arial"/>
                <a:sym typeface="Arial"/>
              </a:endParaRPr>
            </a:p>
          </p:txBody>
        </p:sp>
        <p:sp>
          <p:nvSpPr>
            <p:cNvPr id="4990" name="Google Shape;4990;p277"/>
            <p:cNvSpPr txBox="1"/>
            <p:nvPr/>
          </p:nvSpPr>
          <p:spPr>
            <a:xfrm>
              <a:off x="1021818" y="542796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10 vào DataFrame.</a:t>
              </a:r>
              <a:endParaRPr/>
            </a:p>
          </p:txBody>
        </p:sp>
      </p:grpSp>
      <p:pic>
        <p:nvPicPr>
          <p:cNvPr descr="Byte - Free electronics icons" id="4991" name="Google Shape;4991;p277"/>
          <p:cNvPicPr preferRelativeResize="0"/>
          <p:nvPr/>
        </p:nvPicPr>
        <p:blipFill rotWithShape="1">
          <a:blip r:embed="rId3">
            <a:alphaModFix/>
          </a:blip>
          <a:srcRect b="-5938" l="13871" r="14480" t="-7084"/>
          <a:stretch/>
        </p:blipFill>
        <p:spPr>
          <a:xfrm>
            <a:off x="660211" y="5210150"/>
            <a:ext cx="295715" cy="236991"/>
          </a:xfrm>
          <a:prstGeom prst="rect">
            <a:avLst/>
          </a:prstGeom>
          <a:noFill/>
          <a:ln>
            <a:noFill/>
          </a:ln>
        </p:spPr>
      </p:pic>
      <p:sp>
        <p:nvSpPr>
          <p:cNvPr id="4992" name="Google Shape;4992;p277"/>
          <p:cNvSpPr txBox="1"/>
          <p:nvPr/>
        </p:nvSpPr>
        <p:spPr>
          <a:xfrm>
            <a:off x="918992" y="5210150"/>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14-2</a:t>
            </a:r>
            <a:endParaRPr b="1" sz="1300">
              <a:solidFill>
                <a:srgbClr val="262626"/>
              </a:solidFill>
              <a:latin typeface="Arial"/>
              <a:ea typeface="Arial"/>
              <a:cs typeface="Arial"/>
              <a:sym typeface="Arial"/>
            </a:endParaRPr>
          </a:p>
        </p:txBody>
      </p:sp>
      <p:sp>
        <p:nvSpPr>
          <p:cNvPr id="4993" name="Google Shape;4993;p277"/>
          <p:cNvSpPr txBox="1"/>
          <p:nvPr/>
        </p:nvSpPr>
        <p:spPr>
          <a:xfrm>
            <a:off x="1019632" y="549818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hiển thị năm dòng đầu tiên.</a:t>
            </a:r>
            <a:endParaRPr/>
          </a:p>
        </p:txBody>
      </p:sp>
      <p:pic>
        <p:nvPicPr>
          <p:cNvPr id="4994" name="Google Shape;4994;p277"/>
          <p:cNvPicPr preferRelativeResize="0"/>
          <p:nvPr/>
        </p:nvPicPr>
        <p:blipFill rotWithShape="1">
          <a:blip r:embed="rId4">
            <a:alphaModFix/>
          </a:blip>
          <a:srcRect b="0" l="1005" r="14289" t="0"/>
          <a:stretch/>
        </p:blipFill>
        <p:spPr>
          <a:xfrm>
            <a:off x="639299" y="1729449"/>
            <a:ext cx="8701675" cy="2762494"/>
          </a:xfrm>
          <a:prstGeom prst="rect">
            <a:avLst/>
          </a:prstGeom>
          <a:noFill/>
          <a:ln>
            <a:noFill/>
          </a:ln>
        </p:spPr>
      </p:pic>
      <p:sp>
        <p:nvSpPr>
          <p:cNvPr id="4995" name="Google Shape;4995;p277"/>
          <p:cNvSpPr/>
          <p:nvPr/>
        </p:nvSpPr>
        <p:spPr>
          <a:xfrm>
            <a:off x="711200" y="5858222"/>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duy trì dạng của DataFrame hiện có, chỉ giá trị phần tử được thay thế bằng giá trị được tính toán mới và được trả về dưới dạng đối tượng DataFrame mới.</a:t>
            </a:r>
            <a:endParaRPr sz="1300">
              <a:solidFill>
                <a:srgbClr val="262626"/>
              </a:solidFill>
              <a:latin typeface="Arial"/>
              <a:ea typeface="Arial"/>
              <a:cs typeface="Arial"/>
              <a:sym typeface="Arial"/>
            </a:endParaRPr>
          </a:p>
        </p:txBody>
      </p:sp>
      <p:sp>
        <p:nvSpPr>
          <p:cNvPr id="4996" name="Google Shape;4996;p27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Số</a:t>
            </a:r>
            <a:endParaRPr sz="1400">
              <a:solidFill>
                <a:schemeClr val="dk1"/>
              </a:solidFill>
              <a:latin typeface="Arial"/>
              <a:ea typeface="Arial"/>
              <a:cs typeface="Arial"/>
              <a:sym typeface="A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1" name="Shape 5001"/>
        <p:cNvGrpSpPr/>
        <p:nvPr/>
      </p:nvGrpSpPr>
      <p:grpSpPr>
        <a:xfrm>
          <a:off x="0" y="0"/>
          <a:ext cx="0" cy="0"/>
          <a:chOff x="0" y="0"/>
          <a:chExt cx="0" cy="0"/>
        </a:xfrm>
      </p:grpSpPr>
      <p:grpSp>
        <p:nvGrpSpPr>
          <p:cNvPr id="5002" name="Google Shape;5002;p278"/>
          <p:cNvGrpSpPr/>
          <p:nvPr/>
        </p:nvGrpSpPr>
        <p:grpSpPr>
          <a:xfrm>
            <a:off x="450000" y="450000"/>
            <a:ext cx="9018000" cy="276999"/>
            <a:chOff x="450000" y="450000"/>
            <a:chExt cx="9018000" cy="276999"/>
          </a:xfrm>
        </p:grpSpPr>
        <p:sp>
          <p:nvSpPr>
            <p:cNvPr id="5003" name="Google Shape;5003;p2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5004" name="Google Shape;5004;p2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005" name="Google Shape;5005;p278"/>
          <p:cNvGrpSpPr/>
          <p:nvPr/>
        </p:nvGrpSpPr>
        <p:grpSpPr>
          <a:xfrm>
            <a:off x="561850" y="3051708"/>
            <a:ext cx="8782050" cy="737332"/>
            <a:chOff x="557644" y="5085181"/>
            <a:chExt cx="8782050" cy="737332"/>
          </a:xfrm>
        </p:grpSpPr>
        <p:sp>
          <p:nvSpPr>
            <p:cNvPr id="5006" name="Google Shape;5006;p278"/>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07" name="Google Shape;5007;p27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08" name="Google Shape;5008;p27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15</a:t>
              </a:r>
              <a:endParaRPr b="1" sz="1300">
                <a:solidFill>
                  <a:srgbClr val="262626"/>
                </a:solidFill>
                <a:latin typeface="Arial"/>
                <a:ea typeface="Arial"/>
                <a:cs typeface="Arial"/>
                <a:sym typeface="Arial"/>
              </a:endParaRPr>
            </a:p>
          </p:txBody>
        </p:sp>
        <p:sp>
          <p:nvSpPr>
            <p:cNvPr id="5009" name="Google Shape;5009;p27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Khung dữ liệu bằng cách chọn hai cột tuổi và giá vé từ tập dữ liệu titanic.</a:t>
              </a:r>
              <a:endParaRPr/>
            </a:p>
          </p:txBody>
        </p:sp>
      </p:grpSp>
      <p:grpSp>
        <p:nvGrpSpPr>
          <p:cNvPr id="5010" name="Google Shape;5010;p278"/>
          <p:cNvGrpSpPr/>
          <p:nvPr/>
        </p:nvGrpSpPr>
        <p:grpSpPr>
          <a:xfrm>
            <a:off x="558924" y="2216188"/>
            <a:ext cx="8782050" cy="727694"/>
            <a:chOff x="558924" y="2348881"/>
            <a:chExt cx="8782050" cy="727694"/>
          </a:xfrm>
        </p:grpSpPr>
        <p:sp>
          <p:nvSpPr>
            <p:cNvPr id="5011" name="Google Shape;5011;p278"/>
            <p:cNvSpPr/>
            <p:nvPr/>
          </p:nvSpPr>
          <p:spPr>
            <a:xfrm>
              <a:off x="558924" y="2348881"/>
              <a:ext cx="8782050" cy="7276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12" name="Google Shape;5012;p278"/>
            <p:cNvPicPr preferRelativeResize="0"/>
            <p:nvPr/>
          </p:nvPicPr>
          <p:blipFill rotWithShape="1">
            <a:blip r:embed="rId4">
              <a:alphaModFix/>
            </a:blip>
            <a:srcRect b="0" l="879" r="18946" t="0"/>
            <a:stretch/>
          </p:blipFill>
          <p:spPr>
            <a:xfrm>
              <a:off x="596759" y="2393030"/>
              <a:ext cx="8744215" cy="628920"/>
            </a:xfrm>
            <a:prstGeom prst="rect">
              <a:avLst/>
            </a:prstGeom>
            <a:noFill/>
            <a:ln>
              <a:noFill/>
            </a:ln>
          </p:spPr>
        </p:pic>
      </p:grpSp>
      <p:grpSp>
        <p:nvGrpSpPr>
          <p:cNvPr id="5013" name="Google Shape;5013;p278"/>
          <p:cNvGrpSpPr/>
          <p:nvPr/>
        </p:nvGrpSpPr>
        <p:grpSpPr>
          <a:xfrm>
            <a:off x="580388" y="1413381"/>
            <a:ext cx="8887612" cy="769091"/>
            <a:chOff x="580388" y="1413381"/>
            <a:chExt cx="8887612" cy="769091"/>
          </a:xfrm>
        </p:grpSpPr>
        <p:sp>
          <p:nvSpPr>
            <p:cNvPr id="5014" name="Google Shape;5014;p27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DataFrame</a:t>
              </a:r>
              <a:endParaRPr/>
            </a:p>
          </p:txBody>
        </p:sp>
        <p:sp>
          <p:nvSpPr>
            <p:cNvPr id="5015" name="Google Shape;5015;p278"/>
            <p:cNvSpPr/>
            <p:nvPr/>
          </p:nvSpPr>
          <p:spPr>
            <a:xfrm>
              <a:off x="711201" y="1636956"/>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phần tử trong cùng vị trí hàng và cột của mỗi DataFrame được tính toán. Nếu phần tử không có ở hai bên hoặc NaN, kết quả tính toán được coi là NaN.</a:t>
              </a:r>
              <a:endParaRPr sz="1300">
                <a:solidFill>
                  <a:srgbClr val="262626"/>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28"/>
          <p:cNvGrpSpPr/>
          <p:nvPr/>
        </p:nvGrpSpPr>
        <p:grpSpPr>
          <a:xfrm>
            <a:off x="450000" y="450000"/>
            <a:ext cx="9018000" cy="276999"/>
            <a:chOff x="450000" y="450000"/>
            <a:chExt cx="9018000" cy="276999"/>
          </a:xfrm>
        </p:grpSpPr>
        <p:sp>
          <p:nvSpPr>
            <p:cNvPr id="838" name="Google Shape;838;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839" name="Google Shape;839;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40" name="Google Shape;840;p28"/>
          <p:cNvSpPr/>
          <p:nvPr/>
        </p:nvSpPr>
        <p:spPr>
          <a:xfrm>
            <a:off x="702940" y="1700808"/>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scikit-learning, cách sắp xếp NumPy là cấu trúc dữ liệu cơ bản. Nói cách khác, nên sử dụng cách sắp xếp NumPy làm đầu vào/đầu ra tiêu chuẩn cho học máy.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Scikit-Learn là một thư viện học máy của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scikit-learning nhận dữ liệu ở dạng mảng NumPy làm đầu vào, nên tất cả dữ liệu được sử dụng trong tương lai phải được chuyển đổi thành mảng NumPy.</a:t>
            </a:r>
            <a:endParaRPr sz="1300">
              <a:solidFill>
                <a:srgbClr val="262626"/>
              </a:solidFill>
              <a:latin typeface="Arial"/>
              <a:ea typeface="Arial"/>
              <a:cs typeface="Arial"/>
              <a:sym typeface="Arial"/>
            </a:endParaRPr>
          </a:p>
        </p:txBody>
      </p:sp>
      <p:sp>
        <p:nvSpPr>
          <p:cNvPr id="841" name="Google Shape;841;p2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Tại sao nên sử dụng mảng NumPy? (3/3)</a:t>
            </a:r>
            <a:endParaRPr sz="1400">
              <a:solidFill>
                <a:schemeClr val="dk1"/>
              </a:solidFill>
              <a:latin typeface="Arial"/>
              <a:ea typeface="Arial"/>
              <a:cs typeface="Arial"/>
              <a:sym typeface="A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grpSp>
        <p:nvGrpSpPr>
          <p:cNvPr id="5021" name="Google Shape;5021;p279"/>
          <p:cNvGrpSpPr/>
          <p:nvPr/>
        </p:nvGrpSpPr>
        <p:grpSpPr>
          <a:xfrm>
            <a:off x="450000" y="450000"/>
            <a:ext cx="9018000" cy="276999"/>
            <a:chOff x="450000" y="450000"/>
            <a:chExt cx="9018000" cy="276999"/>
          </a:xfrm>
        </p:grpSpPr>
        <p:sp>
          <p:nvSpPr>
            <p:cNvPr id="5022" name="Google Shape;5022;p2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5023" name="Google Shape;5023;p2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024" name="Google Shape;5024;p279"/>
          <p:cNvGrpSpPr/>
          <p:nvPr/>
        </p:nvGrpSpPr>
        <p:grpSpPr>
          <a:xfrm>
            <a:off x="561850" y="4995924"/>
            <a:ext cx="8782050" cy="737332"/>
            <a:chOff x="557644" y="5085181"/>
            <a:chExt cx="8782050" cy="737332"/>
          </a:xfrm>
        </p:grpSpPr>
        <p:sp>
          <p:nvSpPr>
            <p:cNvPr id="5025" name="Google Shape;5025;p279"/>
            <p:cNvSpPr/>
            <p:nvPr/>
          </p:nvSpPr>
          <p:spPr>
            <a:xfrm>
              <a:off x="557644" y="5085181"/>
              <a:ext cx="8782050" cy="7373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26" name="Google Shape;5026;p27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27" name="Google Shape;5027;p27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16</a:t>
              </a:r>
              <a:endParaRPr b="1" sz="1300">
                <a:solidFill>
                  <a:srgbClr val="262626"/>
                </a:solidFill>
                <a:latin typeface="Arial"/>
                <a:ea typeface="Arial"/>
                <a:cs typeface="Arial"/>
                <a:sym typeface="Arial"/>
              </a:endParaRPr>
            </a:p>
          </p:txBody>
        </p:sp>
        <p:sp>
          <p:nvSpPr>
            <p:cNvPr id="5028" name="Google Shape;5028;p27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10 vào DataFrame.</a:t>
              </a:r>
              <a:endParaRPr/>
            </a:p>
          </p:txBody>
        </p:sp>
      </p:grpSp>
      <p:grpSp>
        <p:nvGrpSpPr>
          <p:cNvPr id="5029" name="Google Shape;5029;p279"/>
          <p:cNvGrpSpPr/>
          <p:nvPr/>
        </p:nvGrpSpPr>
        <p:grpSpPr>
          <a:xfrm>
            <a:off x="558924" y="1727888"/>
            <a:ext cx="8782050" cy="3168352"/>
            <a:chOff x="558924" y="1772816"/>
            <a:chExt cx="8782050" cy="3168352"/>
          </a:xfrm>
        </p:grpSpPr>
        <p:sp>
          <p:nvSpPr>
            <p:cNvPr id="5030" name="Google Shape;5030;p279"/>
            <p:cNvSpPr/>
            <p:nvPr/>
          </p:nvSpPr>
          <p:spPr>
            <a:xfrm>
              <a:off x="558924" y="1772816"/>
              <a:ext cx="8782050" cy="31683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31" name="Google Shape;5031;p279"/>
            <p:cNvPicPr preferRelativeResize="0"/>
            <p:nvPr/>
          </p:nvPicPr>
          <p:blipFill rotWithShape="1">
            <a:blip r:embed="rId4">
              <a:alphaModFix/>
            </a:blip>
            <a:srcRect b="0" l="757" r="16358" t="0"/>
            <a:stretch/>
          </p:blipFill>
          <p:spPr>
            <a:xfrm>
              <a:off x="609600" y="1808376"/>
              <a:ext cx="8731374" cy="3044953"/>
            </a:xfrm>
            <a:prstGeom prst="rect">
              <a:avLst/>
            </a:prstGeom>
            <a:noFill/>
            <a:ln>
              <a:noFill/>
            </a:ln>
          </p:spPr>
        </p:pic>
      </p:grpSp>
      <p:sp>
        <p:nvSpPr>
          <p:cNvPr id="5032" name="Google Shape;5032;p27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Số</a:t>
            </a:r>
            <a:endParaRPr sz="1400">
              <a:solidFill>
                <a:schemeClr val="dk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7" name="Shape 5037"/>
        <p:cNvGrpSpPr/>
        <p:nvPr/>
      </p:nvGrpSpPr>
      <p:grpSpPr>
        <a:xfrm>
          <a:off x="0" y="0"/>
          <a:ext cx="0" cy="0"/>
          <a:chOff x="0" y="0"/>
          <a:chExt cx="0" cy="0"/>
        </a:xfrm>
      </p:grpSpPr>
      <p:grpSp>
        <p:nvGrpSpPr>
          <p:cNvPr id="5038" name="Google Shape;5038;p280"/>
          <p:cNvGrpSpPr/>
          <p:nvPr/>
        </p:nvGrpSpPr>
        <p:grpSpPr>
          <a:xfrm>
            <a:off x="450000" y="450000"/>
            <a:ext cx="9018000" cy="276999"/>
            <a:chOff x="450000" y="450000"/>
            <a:chExt cx="9018000" cy="276999"/>
          </a:xfrm>
        </p:grpSpPr>
        <p:sp>
          <p:nvSpPr>
            <p:cNvPr id="5039" name="Google Shape;5039;p2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5040" name="Google Shape;5040;p2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041" name="Google Shape;5041;p280"/>
          <p:cNvGrpSpPr/>
          <p:nvPr/>
        </p:nvGrpSpPr>
        <p:grpSpPr>
          <a:xfrm>
            <a:off x="561850" y="4853396"/>
            <a:ext cx="8782050" cy="1177417"/>
            <a:chOff x="561850" y="4851908"/>
            <a:chExt cx="8782050" cy="1177417"/>
          </a:xfrm>
        </p:grpSpPr>
        <p:grpSp>
          <p:nvGrpSpPr>
            <p:cNvPr id="5042" name="Google Shape;5042;p280"/>
            <p:cNvGrpSpPr/>
            <p:nvPr/>
          </p:nvGrpSpPr>
          <p:grpSpPr>
            <a:xfrm>
              <a:off x="561850" y="4851908"/>
              <a:ext cx="8782050" cy="1177417"/>
              <a:chOff x="557644" y="5085181"/>
              <a:chExt cx="8782050" cy="1177417"/>
            </a:xfrm>
          </p:grpSpPr>
          <p:sp>
            <p:nvSpPr>
              <p:cNvPr id="5043" name="Google Shape;5043;p280"/>
              <p:cNvSpPr/>
              <p:nvPr/>
            </p:nvSpPr>
            <p:spPr>
              <a:xfrm>
                <a:off x="557644" y="5085181"/>
                <a:ext cx="8782050" cy="11774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044" name="Google Shape;5044;p28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5045" name="Google Shape;5045;p28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17-1</a:t>
                </a:r>
                <a:endParaRPr b="1" sz="1300">
                  <a:solidFill>
                    <a:srgbClr val="262626"/>
                  </a:solidFill>
                  <a:latin typeface="Arial"/>
                  <a:ea typeface="Arial"/>
                  <a:cs typeface="Arial"/>
                  <a:sym typeface="Arial"/>
                </a:endParaRPr>
              </a:p>
            </p:txBody>
          </p:sp>
          <p:sp>
            <p:nvSpPr>
              <p:cNvPr id="5046" name="Google Shape;5046;p280"/>
              <p:cNvSpPr txBox="1"/>
              <p:nvPr/>
            </p:nvSpPr>
            <p:spPr>
              <a:xfrm>
                <a:off x="1021818" y="546247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Tính toán giữa các DataFrames (phiên bản - pdf)</a:t>
                </a:r>
                <a:endParaRPr/>
              </a:p>
            </p:txBody>
          </p:sp>
        </p:grpSp>
        <p:pic>
          <p:nvPicPr>
            <p:cNvPr descr="Byte - Free electronics icons" id="5047" name="Google Shape;5047;p280"/>
            <p:cNvPicPr preferRelativeResize="0"/>
            <p:nvPr/>
          </p:nvPicPr>
          <p:blipFill rotWithShape="1">
            <a:blip r:embed="rId3">
              <a:alphaModFix/>
            </a:blip>
            <a:srcRect b="-5938" l="13871" r="14480" t="-7084"/>
            <a:stretch/>
          </p:blipFill>
          <p:spPr>
            <a:xfrm>
              <a:off x="660211" y="5483193"/>
              <a:ext cx="295715" cy="236991"/>
            </a:xfrm>
            <a:prstGeom prst="rect">
              <a:avLst/>
            </a:prstGeom>
            <a:noFill/>
            <a:ln>
              <a:noFill/>
            </a:ln>
          </p:spPr>
        </p:pic>
        <p:sp>
          <p:nvSpPr>
            <p:cNvPr id="5048" name="Google Shape;5048;p280"/>
            <p:cNvSpPr txBox="1"/>
            <p:nvPr/>
          </p:nvSpPr>
          <p:spPr>
            <a:xfrm>
              <a:off x="918992" y="546046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17-2</a:t>
              </a:r>
              <a:endParaRPr b="1" sz="1300">
                <a:solidFill>
                  <a:srgbClr val="262626"/>
                </a:solidFill>
                <a:latin typeface="Arial"/>
                <a:ea typeface="Arial"/>
                <a:cs typeface="Arial"/>
                <a:sym typeface="Arial"/>
              </a:endParaRPr>
            </a:p>
          </p:txBody>
        </p:sp>
        <p:sp>
          <p:nvSpPr>
            <p:cNvPr id="5049" name="Google Shape;5049;p280"/>
            <p:cNvSpPr txBox="1"/>
            <p:nvPr/>
          </p:nvSpPr>
          <p:spPr>
            <a:xfrm>
              <a:off x="1019632" y="573325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hiển thị năm dòng cuối cùng.</a:t>
              </a:r>
              <a:endParaRPr/>
            </a:p>
          </p:txBody>
        </p:sp>
      </p:grpSp>
      <p:grpSp>
        <p:nvGrpSpPr>
          <p:cNvPr id="5050" name="Google Shape;5050;p280"/>
          <p:cNvGrpSpPr/>
          <p:nvPr/>
        </p:nvGrpSpPr>
        <p:grpSpPr>
          <a:xfrm>
            <a:off x="558924" y="1727888"/>
            <a:ext cx="8782051" cy="3025087"/>
            <a:chOff x="558924" y="1727888"/>
            <a:chExt cx="8782051" cy="3025087"/>
          </a:xfrm>
        </p:grpSpPr>
        <p:sp>
          <p:nvSpPr>
            <p:cNvPr id="5051" name="Google Shape;5051;p280"/>
            <p:cNvSpPr/>
            <p:nvPr/>
          </p:nvSpPr>
          <p:spPr>
            <a:xfrm>
              <a:off x="558924" y="1727888"/>
              <a:ext cx="8782050" cy="30250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52" name="Google Shape;5052;p280"/>
            <p:cNvPicPr preferRelativeResize="0"/>
            <p:nvPr/>
          </p:nvPicPr>
          <p:blipFill rotWithShape="1">
            <a:blip r:embed="rId4">
              <a:alphaModFix/>
            </a:blip>
            <a:srcRect b="0" l="888" r="18273" t="0"/>
            <a:stretch/>
          </p:blipFill>
          <p:spPr>
            <a:xfrm>
              <a:off x="628649" y="1759843"/>
              <a:ext cx="8712326" cy="2902818"/>
            </a:xfrm>
            <a:prstGeom prst="rect">
              <a:avLst/>
            </a:prstGeom>
            <a:noFill/>
            <a:ln>
              <a:noFill/>
            </a:ln>
          </p:spPr>
        </p:pic>
      </p:grpSp>
      <p:sp>
        <p:nvSpPr>
          <p:cNvPr id="5053" name="Google Shape;5053;p28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DataFrame vs. Số</a:t>
            </a:r>
            <a:endParaRPr sz="1400">
              <a:solidFill>
                <a:schemeClr val="dk1"/>
              </a:solidFill>
              <a:latin typeface="Arial"/>
              <a:ea typeface="Arial"/>
              <a:cs typeface="Arial"/>
              <a:sym typeface="Aria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8" name="Shape 5058"/>
        <p:cNvGrpSpPr/>
        <p:nvPr/>
      </p:nvGrpSpPr>
      <p:grpSpPr>
        <a:xfrm>
          <a:off x="0" y="0"/>
          <a:ext cx="0" cy="0"/>
          <a:chOff x="0" y="0"/>
          <a:chExt cx="0" cy="0"/>
        </a:xfrm>
      </p:grpSpPr>
      <p:sp>
        <p:nvSpPr>
          <p:cNvPr id="5059" name="Google Shape;5059;p281"/>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0104</a:t>
            </a:r>
            <a:endParaRPr/>
          </a:p>
        </p:txBody>
      </p:sp>
      <p:grpSp>
        <p:nvGrpSpPr>
          <p:cNvPr id="5060" name="Google Shape;5060;p281"/>
          <p:cNvGrpSpPr/>
          <p:nvPr/>
        </p:nvGrpSpPr>
        <p:grpSpPr>
          <a:xfrm>
            <a:off x="558798" y="2060849"/>
            <a:ext cx="8797129" cy="3960439"/>
            <a:chOff x="558798" y="2060849"/>
            <a:chExt cx="8797129" cy="3960439"/>
          </a:xfrm>
        </p:grpSpPr>
        <p:sp>
          <p:nvSpPr>
            <p:cNvPr id="5061" name="Google Shape;5061;p28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62" name="Google Shape;5062;p281"/>
            <p:cNvGrpSpPr/>
            <p:nvPr/>
          </p:nvGrpSpPr>
          <p:grpSpPr>
            <a:xfrm>
              <a:off x="558798" y="3945816"/>
              <a:ext cx="8797129" cy="576572"/>
              <a:chOff x="4778069" y="4391025"/>
              <a:chExt cx="2349160" cy="431802"/>
            </a:xfrm>
          </p:grpSpPr>
          <p:sp>
            <p:nvSpPr>
              <p:cNvPr id="5063" name="Google Shape;5063;p28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064" name="Google Shape;5064;p281"/>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“ex_0104.ipynb” </a:t>
                </a:r>
                <a:endParaRPr/>
              </a:p>
            </p:txBody>
          </p:sp>
        </p:grpSp>
        <p:pic>
          <p:nvPicPr>
            <p:cNvPr descr="텍스트, 클립아트이(가) 표시된 사진&#10;&#10;자동 생성된 설명" id="5065" name="Google Shape;5065;p28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066" name="Google Shape;5066;p281"/>
          <p:cNvGrpSpPr/>
          <p:nvPr/>
        </p:nvGrpSpPr>
        <p:grpSpPr>
          <a:xfrm>
            <a:off x="450000" y="450000"/>
            <a:ext cx="9018000" cy="276999"/>
            <a:chOff x="450000" y="450000"/>
            <a:chExt cx="9018000" cy="276999"/>
          </a:xfrm>
        </p:grpSpPr>
        <p:sp>
          <p:nvSpPr>
            <p:cNvPr id="5067" name="Google Shape;5067;p2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5068" name="Google Shape;5068;p2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sp>
        <p:nvSpPr>
          <p:cNvPr id="5074" name="Google Shape;5074;p282"/>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0105_Edited</a:t>
            </a:r>
            <a:endParaRPr sz="2400">
              <a:solidFill>
                <a:srgbClr val="0C0C0C"/>
              </a:solidFill>
              <a:latin typeface="Arial"/>
              <a:ea typeface="Arial"/>
              <a:cs typeface="Arial"/>
              <a:sym typeface="Arial"/>
            </a:endParaRPr>
          </a:p>
        </p:txBody>
      </p:sp>
      <p:grpSp>
        <p:nvGrpSpPr>
          <p:cNvPr id="5075" name="Google Shape;5075;p282"/>
          <p:cNvGrpSpPr/>
          <p:nvPr/>
        </p:nvGrpSpPr>
        <p:grpSpPr>
          <a:xfrm>
            <a:off x="558798" y="2060849"/>
            <a:ext cx="8797129" cy="3960439"/>
            <a:chOff x="558798" y="2060849"/>
            <a:chExt cx="8797129" cy="3960439"/>
          </a:xfrm>
        </p:grpSpPr>
        <p:sp>
          <p:nvSpPr>
            <p:cNvPr id="5076" name="Google Shape;5076;p282"/>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77" name="Google Shape;5077;p282"/>
            <p:cNvGrpSpPr/>
            <p:nvPr/>
          </p:nvGrpSpPr>
          <p:grpSpPr>
            <a:xfrm>
              <a:off x="558798" y="3945816"/>
              <a:ext cx="8797129" cy="576572"/>
              <a:chOff x="4778069" y="4391025"/>
              <a:chExt cx="2349160" cy="431802"/>
            </a:xfrm>
          </p:grpSpPr>
          <p:sp>
            <p:nvSpPr>
              <p:cNvPr id="5078" name="Google Shape;5078;p282"/>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079" name="Google Shape;5079;p282"/>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trong tệp 'ex_0105_Edited.ipynb' </a:t>
                </a:r>
                <a:endParaRPr sz="2000">
                  <a:solidFill>
                    <a:schemeClr val="lt1"/>
                  </a:solidFill>
                  <a:latin typeface="Arial"/>
                  <a:ea typeface="Arial"/>
                  <a:cs typeface="Arial"/>
                  <a:sym typeface="Arial"/>
                </a:endParaRPr>
              </a:p>
            </p:txBody>
          </p:sp>
        </p:grpSp>
        <p:pic>
          <p:nvPicPr>
            <p:cNvPr descr="텍스트, 클립아트이(가) 표시된 사진&#10;&#10;자동 생성된 설명" id="5080" name="Google Shape;5080;p282"/>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081" name="Google Shape;5081;p282"/>
          <p:cNvGrpSpPr/>
          <p:nvPr/>
        </p:nvGrpSpPr>
        <p:grpSpPr>
          <a:xfrm>
            <a:off x="450000" y="450000"/>
            <a:ext cx="9018000" cy="276999"/>
            <a:chOff x="450000" y="450000"/>
            <a:chExt cx="9018000" cy="276999"/>
          </a:xfrm>
        </p:grpSpPr>
        <p:sp>
          <p:nvSpPr>
            <p:cNvPr id="5082" name="Google Shape;5082;p2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2.2. Sê-ri Pandas và DataFrames</a:t>
              </a:r>
              <a:endParaRPr sz="1800">
                <a:solidFill>
                  <a:srgbClr val="FFFFFF"/>
                </a:solidFill>
                <a:latin typeface="Arial"/>
                <a:ea typeface="Arial"/>
                <a:cs typeface="Arial"/>
                <a:sym typeface="Arial"/>
              </a:endParaRPr>
            </a:p>
          </p:txBody>
        </p:sp>
        <p:sp>
          <p:nvSpPr>
            <p:cNvPr id="5083" name="Google Shape;5083;p2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grpSp>
        <p:nvGrpSpPr>
          <p:cNvPr id="5089" name="Google Shape;5089;p283"/>
          <p:cNvGrpSpPr/>
          <p:nvPr/>
        </p:nvGrpSpPr>
        <p:grpSpPr>
          <a:xfrm>
            <a:off x="989683" y="2748696"/>
            <a:ext cx="8354217" cy="3401514"/>
            <a:chOff x="989683" y="2748696"/>
            <a:chExt cx="8354217" cy="3401514"/>
          </a:xfrm>
        </p:grpSpPr>
        <p:sp>
          <p:nvSpPr>
            <p:cNvPr id="5090" name="Google Shape;5090;p283"/>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Khám phá dữ liệu tối ưu thông qua Pandas</a:t>
              </a:r>
              <a:endParaRPr sz="3400">
                <a:solidFill>
                  <a:srgbClr val="000000"/>
                </a:solidFill>
                <a:latin typeface="Arial"/>
                <a:ea typeface="Arial"/>
                <a:cs typeface="Arial"/>
                <a:sym typeface="Arial"/>
              </a:endParaRPr>
            </a:p>
          </p:txBody>
        </p:sp>
        <p:sp>
          <p:nvSpPr>
            <p:cNvPr id="5091" name="Google Shape;5091;p28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2. </a:t>
              </a:r>
              <a:endParaRPr b="0" i="0" sz="5398" u="none" cap="none" strike="noStrike">
                <a:solidFill>
                  <a:srgbClr val="7F7F7F"/>
                </a:solidFill>
                <a:latin typeface="Arial"/>
                <a:ea typeface="Arial"/>
                <a:cs typeface="Arial"/>
                <a:sym typeface="Arial"/>
              </a:endParaRPr>
            </a:p>
          </p:txBody>
        </p:sp>
        <p:grpSp>
          <p:nvGrpSpPr>
            <p:cNvPr id="5092" name="Google Shape;5092;p283"/>
            <p:cNvGrpSpPr/>
            <p:nvPr/>
          </p:nvGrpSpPr>
          <p:grpSpPr>
            <a:xfrm>
              <a:off x="1025537" y="4509120"/>
              <a:ext cx="8297776" cy="1641090"/>
              <a:chOff x="1025537" y="4609703"/>
              <a:chExt cx="8297776" cy="1641090"/>
            </a:xfrm>
          </p:grpSpPr>
          <p:sp>
            <p:nvSpPr>
              <p:cNvPr id="5093" name="Google Shape;5093;p283"/>
              <p:cNvSpPr/>
              <p:nvPr/>
            </p:nvSpPr>
            <p:spPr>
              <a:xfrm>
                <a:off x="1025537" y="4609703"/>
                <a:ext cx="4112444" cy="164109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Đường ống: Cấu trúc dữ liệu theo loại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Sê-ri Pandas và DataFrames</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Hợp nhất và liên kết các DataFrame</a:t>
                </a:r>
                <a:endParaRPr sz="1800">
                  <a:solidFill>
                    <a:srgbClr val="3F3F3F"/>
                  </a:solidFill>
                  <a:latin typeface="Arial"/>
                  <a:ea typeface="Arial"/>
                  <a:cs typeface="Arial"/>
                  <a:sym typeface="Arial"/>
                </a:endParaRPr>
              </a:p>
            </p:txBody>
          </p:sp>
          <p:sp>
            <p:nvSpPr>
              <p:cNvPr id="5094" name="Google Shape;5094;p283"/>
              <p:cNvSpPr/>
              <p:nvPr/>
            </p:nvSpPr>
            <p:spPr>
              <a:xfrm>
                <a:off x="5137981" y="4609703"/>
                <a:ext cx="4185332" cy="1235723"/>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Sắp xếp DataFrame và MultiIndex</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2.5. Kiểm tra các đặc điểm của dữ liệu thông qua thống kê mô tả và mẫu dữ liệu</a:t>
                </a:r>
                <a:endParaRPr sz="1799">
                  <a:solidFill>
                    <a:srgbClr val="A5A5A5"/>
                  </a:solidFill>
                  <a:latin typeface="Arial"/>
                  <a:ea typeface="Arial"/>
                  <a:cs typeface="Arial"/>
                  <a:sym typeface="Arial"/>
                </a:endParaRPr>
              </a:p>
            </p:txBody>
          </p:sp>
        </p:grpSp>
      </p:gr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9" name="Shape 5099"/>
        <p:cNvGrpSpPr/>
        <p:nvPr/>
      </p:nvGrpSpPr>
      <p:grpSpPr>
        <a:xfrm>
          <a:off x="0" y="0"/>
          <a:ext cx="0" cy="0"/>
          <a:chOff x="0" y="0"/>
          <a:chExt cx="0" cy="0"/>
        </a:xfrm>
      </p:grpSpPr>
      <p:graphicFrame>
        <p:nvGraphicFramePr>
          <p:cNvPr id="5100" name="Google Shape;5100;p284"/>
          <p:cNvGraphicFramePr/>
          <p:nvPr/>
        </p:nvGraphicFramePr>
        <p:xfrm>
          <a:off x="699295" y="4142044"/>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5101" name="Google Shape;5101;p284"/>
          <p:cNvGraphicFramePr/>
          <p:nvPr/>
        </p:nvGraphicFramePr>
        <p:xfrm>
          <a:off x="5579265" y="4142282"/>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5102" name="Google Shape;5102;p284"/>
          <p:cNvGrpSpPr/>
          <p:nvPr/>
        </p:nvGrpSpPr>
        <p:grpSpPr>
          <a:xfrm>
            <a:off x="1945676" y="2564904"/>
            <a:ext cx="1287239" cy="1287239"/>
            <a:chOff x="12525064" y="1807108"/>
            <a:chExt cx="1584176" cy="1584176"/>
          </a:xfrm>
        </p:grpSpPr>
        <p:sp>
          <p:nvSpPr>
            <p:cNvPr id="5103" name="Google Shape;5103;p284"/>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4" name="Google Shape;5104;p284"/>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105" name="Google Shape;5105;p284"/>
          <p:cNvGrpSpPr/>
          <p:nvPr/>
        </p:nvGrpSpPr>
        <p:grpSpPr>
          <a:xfrm>
            <a:off x="6825646" y="2564904"/>
            <a:ext cx="1287239" cy="1287239"/>
            <a:chOff x="18141687" y="1807108"/>
            <a:chExt cx="1584176" cy="1584176"/>
          </a:xfrm>
        </p:grpSpPr>
        <p:sp>
          <p:nvSpPr>
            <p:cNvPr id="5106" name="Google Shape;5106;p284"/>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7" name="Google Shape;5107;p284"/>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sp>
        <p:nvSpPr>
          <p:cNvPr id="5108" name="Google Shape;5108;p284"/>
          <p:cNvSpPr/>
          <p:nvPr/>
        </p:nvSpPr>
        <p:spPr>
          <a:xfrm>
            <a:off x="450378" y="137124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Thao tác DataFrame</a:t>
            </a:r>
            <a:endParaRPr sz="2400">
              <a:solidFill>
                <a:srgbClr val="0C0C0C"/>
              </a:solidFill>
              <a:latin typeface="Arial"/>
              <a:ea typeface="Arial"/>
              <a:cs typeface="Arial"/>
              <a:sym typeface="Arial"/>
            </a:endParaRPr>
          </a:p>
        </p:txBody>
      </p:sp>
      <p:grpSp>
        <p:nvGrpSpPr>
          <p:cNvPr id="5109" name="Google Shape;5109;p284"/>
          <p:cNvGrpSpPr/>
          <p:nvPr/>
        </p:nvGrpSpPr>
        <p:grpSpPr>
          <a:xfrm>
            <a:off x="450000" y="450000"/>
            <a:ext cx="9018000" cy="276999"/>
            <a:chOff x="450000" y="450000"/>
            <a:chExt cx="9018000" cy="276999"/>
          </a:xfrm>
        </p:grpSpPr>
        <p:sp>
          <p:nvSpPr>
            <p:cNvPr id="5110" name="Google Shape;5110;p2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111" name="Google Shape;5111;p2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112" name="Google Shape;5112;p284"/>
          <p:cNvSpPr/>
          <p:nvPr/>
        </p:nvSpPr>
        <p:spPr>
          <a:xfrm>
            <a:off x="507606" y="1854349"/>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7" name="Shape 5117"/>
        <p:cNvGrpSpPr/>
        <p:nvPr/>
      </p:nvGrpSpPr>
      <p:grpSpPr>
        <a:xfrm>
          <a:off x="0" y="0"/>
          <a:ext cx="0" cy="0"/>
          <a:chOff x="0" y="0"/>
          <a:chExt cx="0" cy="0"/>
        </a:xfrm>
      </p:grpSpPr>
      <p:graphicFrame>
        <p:nvGraphicFramePr>
          <p:cNvPr id="5118" name="Google Shape;5118;p285"/>
          <p:cNvGraphicFramePr/>
          <p:nvPr/>
        </p:nvGraphicFramePr>
        <p:xfrm>
          <a:off x="699295" y="3646167"/>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119" name="Google Shape;5119;p285"/>
          <p:cNvGraphicFramePr/>
          <p:nvPr/>
        </p:nvGraphicFramePr>
        <p:xfrm>
          <a:off x="5579265" y="3646405"/>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120" name="Google Shape;5120;p285"/>
          <p:cNvGrpSpPr/>
          <p:nvPr/>
        </p:nvGrpSpPr>
        <p:grpSpPr>
          <a:xfrm>
            <a:off x="1945676" y="2069027"/>
            <a:ext cx="1287239" cy="1287239"/>
            <a:chOff x="12525064" y="1807108"/>
            <a:chExt cx="1584176" cy="1584176"/>
          </a:xfrm>
        </p:grpSpPr>
        <p:sp>
          <p:nvSpPr>
            <p:cNvPr id="5121" name="Google Shape;5121;p285"/>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2" name="Google Shape;5122;p285"/>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123" name="Google Shape;5123;p285"/>
          <p:cNvGrpSpPr/>
          <p:nvPr/>
        </p:nvGrpSpPr>
        <p:grpSpPr>
          <a:xfrm>
            <a:off x="6825646" y="2069027"/>
            <a:ext cx="1287239" cy="1287239"/>
            <a:chOff x="18141687" y="1807108"/>
            <a:chExt cx="1584176" cy="1584176"/>
          </a:xfrm>
        </p:grpSpPr>
        <p:sp>
          <p:nvSpPr>
            <p:cNvPr id="5124" name="Google Shape;5124;p285"/>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5" name="Google Shape;5125;p285"/>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126" name="Google Shape;5126;p285"/>
          <p:cNvGrpSpPr/>
          <p:nvPr/>
        </p:nvGrpSpPr>
        <p:grpSpPr>
          <a:xfrm>
            <a:off x="450000" y="450000"/>
            <a:ext cx="9018000" cy="276999"/>
            <a:chOff x="450000" y="450000"/>
            <a:chExt cx="9018000" cy="276999"/>
          </a:xfrm>
        </p:grpSpPr>
        <p:sp>
          <p:nvSpPr>
            <p:cNvPr id="5127" name="Google Shape;5127;p2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128" name="Google Shape;5128;p2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129" name="Google Shape;5129;p28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 Dùng A.Tên và B.Tên làm khóa.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4" name="Shape 5134"/>
        <p:cNvGrpSpPr/>
        <p:nvPr/>
      </p:nvGrpSpPr>
      <p:grpSpPr>
        <a:xfrm>
          <a:off x="0" y="0"/>
          <a:ext cx="0" cy="0"/>
          <a:chOff x="0" y="0"/>
          <a:chExt cx="0" cy="0"/>
        </a:xfrm>
      </p:grpSpPr>
      <p:graphicFrame>
        <p:nvGraphicFramePr>
          <p:cNvPr id="5135" name="Google Shape;5135;p286"/>
          <p:cNvGraphicFramePr/>
          <p:nvPr/>
        </p:nvGraphicFramePr>
        <p:xfrm>
          <a:off x="699295" y="3644473"/>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136" name="Google Shape;5136;p286"/>
          <p:cNvGraphicFramePr/>
          <p:nvPr/>
        </p:nvGraphicFramePr>
        <p:xfrm>
          <a:off x="5579265" y="3644711"/>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cxnSp>
        <p:nvCxnSpPr>
          <p:cNvPr id="5137" name="Google Shape;5137;p286"/>
          <p:cNvCxnSpPr/>
          <p:nvPr/>
        </p:nvCxnSpPr>
        <p:spPr>
          <a:xfrm>
            <a:off x="701040" y="43878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138" name="Google Shape;5138;p286"/>
          <p:cNvCxnSpPr/>
          <p:nvPr/>
        </p:nvCxnSpPr>
        <p:spPr>
          <a:xfrm>
            <a:off x="701040" y="497713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139" name="Google Shape;5139;p286"/>
          <p:cNvCxnSpPr/>
          <p:nvPr/>
        </p:nvCxnSpPr>
        <p:spPr>
          <a:xfrm>
            <a:off x="5562600" y="467774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140" name="Google Shape;5140;p286"/>
          <p:cNvCxnSpPr/>
          <p:nvPr/>
        </p:nvCxnSpPr>
        <p:spPr>
          <a:xfrm>
            <a:off x="5562600" y="4387856"/>
            <a:ext cx="3774440" cy="0"/>
          </a:xfrm>
          <a:prstGeom prst="straightConnector1">
            <a:avLst/>
          </a:prstGeom>
          <a:noFill/>
          <a:ln cap="flat" cmpd="sng" w="19050">
            <a:solidFill>
              <a:srgbClr val="FF0000"/>
            </a:solidFill>
            <a:prstDash val="solid"/>
            <a:miter lim="800000"/>
            <a:headEnd len="sm" w="sm" type="none"/>
            <a:tailEnd len="sm" w="sm" type="none"/>
          </a:ln>
        </p:spPr>
      </p:cxnSp>
      <p:sp>
        <p:nvSpPr>
          <p:cNvPr id="5141" name="Google Shape;5141;p286"/>
          <p:cNvSpPr/>
          <p:nvPr/>
        </p:nvSpPr>
        <p:spPr>
          <a:xfrm>
            <a:off x="4541520" y="5000027"/>
            <a:ext cx="960120" cy="277368"/>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42" name="Google Shape;5142;p286"/>
          <p:cNvSpPr/>
          <p:nvPr/>
        </p:nvSpPr>
        <p:spPr>
          <a:xfrm>
            <a:off x="4541520" y="4111015"/>
            <a:ext cx="960120" cy="576445"/>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143" name="Google Shape;5143;p286"/>
          <p:cNvCxnSpPr/>
          <p:nvPr/>
        </p:nvCxnSpPr>
        <p:spPr>
          <a:xfrm>
            <a:off x="701040" y="4083056"/>
            <a:ext cx="3774440" cy="0"/>
          </a:xfrm>
          <a:prstGeom prst="straightConnector1">
            <a:avLst/>
          </a:prstGeom>
          <a:noFill/>
          <a:ln cap="flat" cmpd="sng" w="19050">
            <a:solidFill>
              <a:srgbClr val="FF0000"/>
            </a:solidFill>
            <a:prstDash val="solid"/>
            <a:miter lim="800000"/>
            <a:headEnd len="sm" w="sm" type="none"/>
            <a:tailEnd len="sm" w="sm" type="none"/>
          </a:ln>
        </p:spPr>
      </p:cxnSp>
      <p:grpSp>
        <p:nvGrpSpPr>
          <p:cNvPr id="5144" name="Google Shape;5144;p286"/>
          <p:cNvGrpSpPr/>
          <p:nvPr/>
        </p:nvGrpSpPr>
        <p:grpSpPr>
          <a:xfrm>
            <a:off x="1945676" y="2067333"/>
            <a:ext cx="1287239" cy="1287239"/>
            <a:chOff x="12525064" y="1807108"/>
            <a:chExt cx="1584176" cy="1584176"/>
          </a:xfrm>
        </p:grpSpPr>
        <p:sp>
          <p:nvSpPr>
            <p:cNvPr id="5145" name="Google Shape;5145;p286"/>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6" name="Google Shape;5146;p286"/>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147" name="Google Shape;5147;p286"/>
          <p:cNvGrpSpPr/>
          <p:nvPr/>
        </p:nvGrpSpPr>
        <p:grpSpPr>
          <a:xfrm>
            <a:off x="6825646" y="2067333"/>
            <a:ext cx="1287239" cy="1287239"/>
            <a:chOff x="18141687" y="1807108"/>
            <a:chExt cx="1584176" cy="1584176"/>
          </a:xfrm>
        </p:grpSpPr>
        <p:sp>
          <p:nvSpPr>
            <p:cNvPr id="5148" name="Google Shape;5148;p286"/>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9" name="Google Shape;5149;p286"/>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150" name="Google Shape;5150;p286"/>
          <p:cNvGrpSpPr/>
          <p:nvPr/>
        </p:nvGrpSpPr>
        <p:grpSpPr>
          <a:xfrm>
            <a:off x="450000" y="450000"/>
            <a:ext cx="9018000" cy="276999"/>
            <a:chOff x="450000" y="450000"/>
            <a:chExt cx="9018000" cy="276999"/>
          </a:xfrm>
        </p:grpSpPr>
        <p:sp>
          <p:nvSpPr>
            <p:cNvPr id="5151" name="Google Shape;5151;p2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152" name="Google Shape;5152;p2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153" name="Google Shape;5153;p28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 Kết nối nội.</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8" name="Shape 5158"/>
        <p:cNvGrpSpPr/>
        <p:nvPr/>
      </p:nvGrpSpPr>
      <p:grpSpPr>
        <a:xfrm>
          <a:off x="0" y="0"/>
          <a:ext cx="0" cy="0"/>
          <a:chOff x="0" y="0"/>
          <a:chExt cx="0" cy="0"/>
        </a:xfrm>
      </p:grpSpPr>
      <p:graphicFrame>
        <p:nvGraphicFramePr>
          <p:cNvPr id="5159" name="Google Shape;5159;p287"/>
          <p:cNvGraphicFramePr/>
          <p:nvPr/>
        </p:nvGraphicFramePr>
        <p:xfrm>
          <a:off x="699295" y="3782004"/>
          <a:ext cx="3000000" cy="3000000"/>
        </p:xfrm>
        <a:graphic>
          <a:graphicData uri="http://schemas.openxmlformats.org/drawingml/2006/table">
            <a:tbl>
              <a:tblPr bandRow="1" firstRow="1">
                <a:noFill/>
                <a:tableStyleId>{0BC49009-C438-494D-9E98-4586609C15DF}</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A.Tên</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B.Tên</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160" name="Google Shape;5160;p287"/>
          <p:cNvGrpSpPr/>
          <p:nvPr/>
        </p:nvGrpSpPr>
        <p:grpSpPr>
          <a:xfrm>
            <a:off x="3853896" y="2204864"/>
            <a:ext cx="2195033" cy="1287239"/>
            <a:chOff x="3853896" y="2705299"/>
            <a:chExt cx="2195033" cy="1287239"/>
          </a:xfrm>
        </p:grpSpPr>
        <p:grpSp>
          <p:nvGrpSpPr>
            <p:cNvPr id="5161" name="Google Shape;5161;p287"/>
            <p:cNvGrpSpPr/>
            <p:nvPr/>
          </p:nvGrpSpPr>
          <p:grpSpPr>
            <a:xfrm>
              <a:off x="3853896" y="2705299"/>
              <a:ext cx="2195033" cy="1287239"/>
              <a:chOff x="5917852" y="2705299"/>
              <a:chExt cx="2195033" cy="1287239"/>
            </a:xfrm>
          </p:grpSpPr>
          <p:sp>
            <p:nvSpPr>
              <p:cNvPr id="5162" name="Google Shape;5162;p287"/>
              <p:cNvSpPr/>
              <p:nvPr/>
            </p:nvSpPr>
            <p:spPr>
              <a:xfrm>
                <a:off x="5917852"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63" name="Google Shape;5163;p287"/>
              <p:cNvSpPr/>
              <p:nvPr/>
            </p:nvSpPr>
            <p:spPr>
              <a:xfrm>
                <a:off x="6825646"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164" name="Google Shape;5164;p287"/>
            <p:cNvSpPr/>
            <p:nvPr/>
          </p:nvSpPr>
          <p:spPr>
            <a:xfrm>
              <a:off x="4761689" y="2892812"/>
              <a:ext cx="379446" cy="912215"/>
            </a:xfrm>
            <a:custGeom>
              <a:rect b="b" l="l" r="r" t="t"/>
              <a:pathLst>
                <a:path extrusionOk="0" h="912215" w="379446">
                  <a:moveTo>
                    <a:pt x="189723" y="0"/>
                  </a:moveTo>
                  <a:lnTo>
                    <a:pt x="190934" y="999"/>
                  </a:lnTo>
                  <a:cubicBezTo>
                    <a:pt x="307407" y="117471"/>
                    <a:pt x="379446" y="278376"/>
                    <a:pt x="379446" y="456107"/>
                  </a:cubicBezTo>
                  <a:cubicBezTo>
                    <a:pt x="379446" y="633838"/>
                    <a:pt x="307407" y="794743"/>
                    <a:pt x="190934" y="911215"/>
                  </a:cubicBezTo>
                  <a:lnTo>
                    <a:pt x="189723" y="912215"/>
                  </a:lnTo>
                  <a:lnTo>
                    <a:pt x="188512" y="911215"/>
                  </a:lnTo>
                  <a:cubicBezTo>
                    <a:pt x="72040" y="794743"/>
                    <a:pt x="0" y="633838"/>
                    <a:pt x="0" y="456107"/>
                  </a:cubicBezTo>
                  <a:cubicBezTo>
                    <a:pt x="0" y="278376"/>
                    <a:pt x="72040" y="117471"/>
                    <a:pt x="188512" y="999"/>
                  </a:cubicBez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165" name="Google Shape;5165;p287"/>
          <p:cNvGrpSpPr/>
          <p:nvPr/>
        </p:nvGrpSpPr>
        <p:grpSpPr>
          <a:xfrm>
            <a:off x="450000" y="450000"/>
            <a:ext cx="9018000" cy="276999"/>
            <a:chOff x="450000" y="450000"/>
            <a:chExt cx="9018000" cy="276999"/>
          </a:xfrm>
        </p:grpSpPr>
        <p:sp>
          <p:nvSpPr>
            <p:cNvPr id="5166" name="Google Shape;5166;p2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167" name="Google Shape;5167;p2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168" name="Google Shape;5168;p28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 Kết nối nội.</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3" name="Shape 5173"/>
        <p:cNvGrpSpPr/>
        <p:nvPr/>
      </p:nvGrpSpPr>
      <p:grpSpPr>
        <a:xfrm>
          <a:off x="0" y="0"/>
          <a:ext cx="0" cy="0"/>
          <a:chOff x="0" y="0"/>
          <a:chExt cx="0" cy="0"/>
        </a:xfrm>
      </p:grpSpPr>
      <p:graphicFrame>
        <p:nvGraphicFramePr>
          <p:cNvPr id="5174" name="Google Shape;5174;p288"/>
          <p:cNvGraphicFramePr/>
          <p:nvPr/>
        </p:nvGraphicFramePr>
        <p:xfrm>
          <a:off x="699295" y="3645146"/>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175" name="Google Shape;5175;p288"/>
          <p:cNvGraphicFramePr/>
          <p:nvPr/>
        </p:nvGraphicFramePr>
        <p:xfrm>
          <a:off x="5579265" y="3645384"/>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cxnSp>
        <p:nvCxnSpPr>
          <p:cNvPr id="5176" name="Google Shape;5176;p288"/>
          <p:cNvCxnSpPr/>
          <p:nvPr/>
        </p:nvCxnSpPr>
        <p:spPr>
          <a:xfrm>
            <a:off x="5562600" y="4678419"/>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177" name="Google Shape;5177;p288"/>
          <p:cNvCxnSpPr/>
          <p:nvPr/>
        </p:nvCxnSpPr>
        <p:spPr>
          <a:xfrm>
            <a:off x="5562600" y="4388529"/>
            <a:ext cx="3774440" cy="0"/>
          </a:xfrm>
          <a:prstGeom prst="straightConnector1">
            <a:avLst/>
          </a:prstGeom>
          <a:noFill/>
          <a:ln cap="flat" cmpd="sng" w="19050">
            <a:solidFill>
              <a:srgbClr val="FF0000"/>
            </a:solidFill>
            <a:prstDash val="solid"/>
            <a:miter lim="800000"/>
            <a:headEnd len="sm" w="sm" type="none"/>
            <a:tailEnd len="sm" w="sm" type="none"/>
          </a:ln>
        </p:spPr>
      </p:cxnSp>
      <p:sp>
        <p:nvSpPr>
          <p:cNvPr id="5178" name="Google Shape;5178;p288"/>
          <p:cNvSpPr/>
          <p:nvPr/>
        </p:nvSpPr>
        <p:spPr>
          <a:xfrm>
            <a:off x="4541520" y="4087108"/>
            <a:ext cx="1036320" cy="591312"/>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9" name="Google Shape;5179;p288"/>
          <p:cNvSpPr/>
          <p:nvPr/>
        </p:nvSpPr>
        <p:spPr>
          <a:xfrm>
            <a:off x="4541520" y="4995410"/>
            <a:ext cx="1036320" cy="274321"/>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80" name="Google Shape;5180;p288"/>
          <p:cNvGrpSpPr/>
          <p:nvPr/>
        </p:nvGrpSpPr>
        <p:grpSpPr>
          <a:xfrm>
            <a:off x="1945676" y="2068006"/>
            <a:ext cx="1287239" cy="1287239"/>
            <a:chOff x="12525064" y="1807108"/>
            <a:chExt cx="1584176" cy="1584176"/>
          </a:xfrm>
        </p:grpSpPr>
        <p:sp>
          <p:nvSpPr>
            <p:cNvPr id="5181" name="Google Shape;5181;p288"/>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82" name="Google Shape;5182;p288"/>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183" name="Google Shape;5183;p288"/>
          <p:cNvGrpSpPr/>
          <p:nvPr/>
        </p:nvGrpSpPr>
        <p:grpSpPr>
          <a:xfrm>
            <a:off x="6825646" y="2068006"/>
            <a:ext cx="1287239" cy="1287239"/>
            <a:chOff x="18141687" y="1807108"/>
            <a:chExt cx="1584176" cy="1584176"/>
          </a:xfrm>
        </p:grpSpPr>
        <p:sp>
          <p:nvSpPr>
            <p:cNvPr id="5184" name="Google Shape;5184;p288"/>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85" name="Google Shape;5185;p288"/>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186" name="Google Shape;5186;p288"/>
          <p:cNvGrpSpPr/>
          <p:nvPr/>
        </p:nvGrpSpPr>
        <p:grpSpPr>
          <a:xfrm>
            <a:off x="450000" y="450000"/>
            <a:ext cx="9018000" cy="276999"/>
            <a:chOff x="450000" y="450000"/>
            <a:chExt cx="9018000" cy="276999"/>
          </a:xfrm>
        </p:grpSpPr>
        <p:sp>
          <p:nvSpPr>
            <p:cNvPr id="5187" name="Google Shape;5187;p2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188" name="Google Shape;5188;p2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189" name="Google Shape;5189;p28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DataFrames: Kết nối trái.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chemeClr val="dk1"/>
                </a:solidFill>
                <a:latin typeface="Arial"/>
                <a:ea typeface="Arial"/>
                <a:cs typeface="Arial"/>
                <a:sym typeface="Arial"/>
              </a:rPr>
              <a:t>Cấu trúc dữ liệu mảng NumPy cho hiệu suất tính toán tối ưu</a:t>
            </a:r>
            <a:endParaRPr sz="3400">
              <a:solidFill>
                <a:schemeClr val="dk1"/>
              </a:solidFill>
              <a:latin typeface="Arial"/>
              <a:ea typeface="Arial"/>
              <a:cs typeface="Arial"/>
              <a:sym typeface="Arial"/>
            </a:endParaRPr>
          </a:p>
        </p:txBody>
      </p:sp>
      <p:sp>
        <p:nvSpPr>
          <p:cNvPr id="848" name="Google Shape;848;p2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849" name="Google Shape;849;p29"/>
          <p:cNvGrpSpPr/>
          <p:nvPr/>
        </p:nvGrpSpPr>
        <p:grpSpPr>
          <a:xfrm>
            <a:off x="1025537" y="4628753"/>
            <a:ext cx="7851751" cy="1364220"/>
            <a:chOff x="1025537" y="4609703"/>
            <a:chExt cx="7851751" cy="1364220"/>
          </a:xfrm>
        </p:grpSpPr>
        <p:sp>
          <p:nvSpPr>
            <p:cNvPr id="850" name="Google Shape;850;p29"/>
            <p:cNvSpPr/>
            <p:nvPr/>
          </p:nvSpPr>
          <p:spPr>
            <a:xfrm>
              <a:off x="1025537" y="4609703"/>
              <a:ext cx="3565835" cy="136422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Khái niệm cơ bản về mảng NumPy</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Hoạt động mảng NumPy</a:t>
              </a:r>
              <a:endParaRPr sz="1799">
                <a:solidFill>
                  <a:srgbClr val="A5A5A5"/>
                </a:solidFill>
                <a:latin typeface="Arial"/>
                <a:ea typeface="Arial"/>
                <a:cs typeface="Arial"/>
                <a:sym typeface="Arial"/>
              </a:endParaRPr>
            </a:p>
          </p:txBody>
        </p:sp>
        <p:sp>
          <p:nvSpPr>
            <p:cNvPr id="851" name="Google Shape;851;p29"/>
            <p:cNvSpPr/>
            <p:nvPr/>
          </p:nvSpPr>
          <p:spPr>
            <a:xfrm>
              <a:off x="4691956" y="4609703"/>
              <a:ext cx="4185332" cy="68198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1.4. Lập chỉ mục và cắt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1.5. Chuyển vị mảng và hoán đổi trục</a:t>
              </a:r>
              <a:endParaRPr sz="1799">
                <a:solidFill>
                  <a:srgbClr val="A5A5A5"/>
                </a:solidFill>
                <a:latin typeface="Arial"/>
                <a:ea typeface="Arial"/>
                <a:cs typeface="Arial"/>
                <a:sym typeface="Arial"/>
              </a:endParaRPr>
            </a:p>
          </p:txBody>
        </p:sp>
      </p:gr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graphicFrame>
        <p:nvGraphicFramePr>
          <p:cNvPr id="5195" name="Google Shape;5195;p289"/>
          <p:cNvGraphicFramePr/>
          <p:nvPr/>
        </p:nvGraphicFramePr>
        <p:xfrm>
          <a:off x="699295" y="3580416"/>
          <a:ext cx="3000000" cy="3000000"/>
        </p:xfrm>
        <a:graphic>
          <a:graphicData uri="http://schemas.openxmlformats.org/drawingml/2006/table">
            <a:tbl>
              <a:tblPr bandRow="1" firstRow="1">
                <a:noFill/>
                <a:tableStyleId>{0BC49009-C438-494D-9E98-4586609C15DF}</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 </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196" name="Google Shape;5196;p289"/>
          <p:cNvGrpSpPr/>
          <p:nvPr/>
        </p:nvGrpSpPr>
        <p:grpSpPr>
          <a:xfrm>
            <a:off x="3853896" y="2003276"/>
            <a:ext cx="2195033" cy="1287239"/>
            <a:chOff x="5917852" y="2705299"/>
            <a:chExt cx="2195033" cy="1287239"/>
          </a:xfrm>
        </p:grpSpPr>
        <p:sp>
          <p:nvSpPr>
            <p:cNvPr id="5197" name="Google Shape;5197;p289"/>
            <p:cNvSpPr/>
            <p:nvPr/>
          </p:nvSpPr>
          <p:spPr>
            <a:xfrm>
              <a:off x="5917852"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98" name="Google Shape;5198;p289"/>
            <p:cNvSpPr/>
            <p:nvPr/>
          </p:nvSpPr>
          <p:spPr>
            <a:xfrm>
              <a:off x="6825646"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199" name="Google Shape;5199;p289"/>
          <p:cNvGrpSpPr/>
          <p:nvPr/>
        </p:nvGrpSpPr>
        <p:grpSpPr>
          <a:xfrm>
            <a:off x="450000" y="450000"/>
            <a:ext cx="9018000" cy="276999"/>
            <a:chOff x="450000" y="450000"/>
            <a:chExt cx="9018000" cy="276999"/>
          </a:xfrm>
        </p:grpSpPr>
        <p:sp>
          <p:nvSpPr>
            <p:cNvPr id="5200" name="Google Shape;5200;p2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01" name="Google Shape;5201;p2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02" name="Google Shape;5202;p28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 Kết nốitrái.</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7" name="Shape 5207"/>
        <p:cNvGrpSpPr/>
        <p:nvPr/>
      </p:nvGrpSpPr>
      <p:grpSpPr>
        <a:xfrm>
          <a:off x="0" y="0"/>
          <a:ext cx="0" cy="0"/>
          <a:chOff x="0" y="0"/>
          <a:chExt cx="0" cy="0"/>
        </a:xfrm>
      </p:grpSpPr>
      <p:graphicFrame>
        <p:nvGraphicFramePr>
          <p:cNvPr id="5208" name="Google Shape;5208;p290"/>
          <p:cNvGraphicFramePr/>
          <p:nvPr/>
        </p:nvGraphicFramePr>
        <p:xfrm>
          <a:off x="699295" y="3644473"/>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209" name="Google Shape;5209;p290"/>
          <p:cNvGraphicFramePr/>
          <p:nvPr/>
        </p:nvGraphicFramePr>
        <p:xfrm>
          <a:off x="5579265" y="3644711"/>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sp>
        <p:nvSpPr>
          <p:cNvPr id="5210" name="Google Shape;5210;p290"/>
          <p:cNvSpPr/>
          <p:nvPr/>
        </p:nvSpPr>
        <p:spPr>
          <a:xfrm rot="10800000">
            <a:off x="4482269" y="4086435"/>
            <a:ext cx="1036320" cy="591312"/>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11" name="Google Shape;5211;p290"/>
          <p:cNvSpPr/>
          <p:nvPr/>
        </p:nvSpPr>
        <p:spPr>
          <a:xfrm rot="10800000">
            <a:off x="4482269" y="4994737"/>
            <a:ext cx="1036320" cy="274321"/>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212" name="Google Shape;5212;p290"/>
          <p:cNvCxnSpPr/>
          <p:nvPr/>
        </p:nvCxnSpPr>
        <p:spPr>
          <a:xfrm>
            <a:off x="701040" y="43878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13" name="Google Shape;5213;p290"/>
          <p:cNvCxnSpPr/>
          <p:nvPr/>
        </p:nvCxnSpPr>
        <p:spPr>
          <a:xfrm>
            <a:off x="701040" y="4083056"/>
            <a:ext cx="3774440" cy="0"/>
          </a:xfrm>
          <a:prstGeom prst="straightConnector1">
            <a:avLst/>
          </a:prstGeom>
          <a:noFill/>
          <a:ln cap="flat" cmpd="sng" w="19050">
            <a:solidFill>
              <a:srgbClr val="FF0000"/>
            </a:solidFill>
            <a:prstDash val="solid"/>
            <a:miter lim="800000"/>
            <a:headEnd len="sm" w="sm" type="none"/>
            <a:tailEnd len="sm" w="sm" type="none"/>
          </a:ln>
        </p:spPr>
      </p:cxnSp>
      <p:cxnSp>
        <p:nvCxnSpPr>
          <p:cNvPr id="5214" name="Google Shape;5214;p290"/>
          <p:cNvCxnSpPr/>
          <p:nvPr/>
        </p:nvCxnSpPr>
        <p:spPr>
          <a:xfrm>
            <a:off x="701040" y="4977136"/>
            <a:ext cx="3774440" cy="0"/>
          </a:xfrm>
          <a:prstGeom prst="straightConnector1">
            <a:avLst/>
          </a:prstGeom>
          <a:noFill/>
          <a:ln cap="flat" cmpd="sng" w="19050">
            <a:solidFill>
              <a:srgbClr val="FF0000"/>
            </a:solidFill>
            <a:prstDash val="solid"/>
            <a:miter lim="800000"/>
            <a:headEnd len="sm" w="sm" type="none"/>
            <a:tailEnd len="sm" w="sm" type="none"/>
          </a:ln>
        </p:spPr>
      </p:cxnSp>
      <p:grpSp>
        <p:nvGrpSpPr>
          <p:cNvPr id="5215" name="Google Shape;5215;p290"/>
          <p:cNvGrpSpPr/>
          <p:nvPr/>
        </p:nvGrpSpPr>
        <p:grpSpPr>
          <a:xfrm>
            <a:off x="1945676" y="2067333"/>
            <a:ext cx="1287239" cy="1287239"/>
            <a:chOff x="12525064" y="1807108"/>
            <a:chExt cx="1584176" cy="1584176"/>
          </a:xfrm>
        </p:grpSpPr>
        <p:sp>
          <p:nvSpPr>
            <p:cNvPr id="5216" name="Google Shape;5216;p290"/>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7" name="Google Shape;5217;p290"/>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18" name="Google Shape;5218;p290"/>
          <p:cNvGrpSpPr/>
          <p:nvPr/>
        </p:nvGrpSpPr>
        <p:grpSpPr>
          <a:xfrm>
            <a:off x="6825646" y="2067333"/>
            <a:ext cx="1287239" cy="1287239"/>
            <a:chOff x="18141687" y="1807108"/>
            <a:chExt cx="1584176" cy="1584176"/>
          </a:xfrm>
        </p:grpSpPr>
        <p:sp>
          <p:nvSpPr>
            <p:cNvPr id="5219" name="Google Shape;5219;p290"/>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0" name="Google Shape;5220;p290"/>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221" name="Google Shape;5221;p290"/>
          <p:cNvGrpSpPr/>
          <p:nvPr/>
        </p:nvGrpSpPr>
        <p:grpSpPr>
          <a:xfrm>
            <a:off x="450000" y="450000"/>
            <a:ext cx="9018000" cy="276999"/>
            <a:chOff x="450000" y="450000"/>
            <a:chExt cx="9018000" cy="276999"/>
          </a:xfrm>
        </p:grpSpPr>
        <p:sp>
          <p:nvSpPr>
            <p:cNvPr id="5222" name="Google Shape;5222;p2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23" name="Google Shape;5223;p2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24" name="Google Shape;5224;p29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DataFrames: Kết nối phải.</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graphicFrame>
        <p:nvGraphicFramePr>
          <p:cNvPr id="5230" name="Google Shape;5230;p291"/>
          <p:cNvGraphicFramePr/>
          <p:nvPr/>
        </p:nvGraphicFramePr>
        <p:xfrm>
          <a:off x="699295" y="3709996"/>
          <a:ext cx="3000000" cy="3000000"/>
        </p:xfrm>
        <a:graphic>
          <a:graphicData uri="http://schemas.openxmlformats.org/drawingml/2006/table">
            <a:tbl>
              <a:tblPr bandRow="1" firstRow="1">
                <a:noFill/>
                <a:tableStyleId>{0BC49009-C438-494D-9E98-4586609C15DF}</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pSp>
        <p:nvGrpSpPr>
          <p:cNvPr id="5231" name="Google Shape;5231;p291"/>
          <p:cNvGrpSpPr/>
          <p:nvPr/>
        </p:nvGrpSpPr>
        <p:grpSpPr>
          <a:xfrm>
            <a:off x="3853896" y="2132856"/>
            <a:ext cx="2195033" cy="1287239"/>
            <a:chOff x="5917852" y="2705299"/>
            <a:chExt cx="2195033" cy="1287239"/>
          </a:xfrm>
        </p:grpSpPr>
        <p:sp>
          <p:nvSpPr>
            <p:cNvPr id="5232" name="Google Shape;5232;p291"/>
            <p:cNvSpPr/>
            <p:nvPr/>
          </p:nvSpPr>
          <p:spPr>
            <a:xfrm>
              <a:off x="5917852" y="2705299"/>
              <a:ext cx="1287239" cy="1287239"/>
            </a:xfrm>
            <a:prstGeom prst="ellipse">
              <a:avLst/>
            </a:prstGeom>
            <a:solidFill>
              <a:schemeClr val="lt1">
                <a:alpha val="20000"/>
              </a:schemeClr>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3" name="Google Shape;5233;p291"/>
            <p:cNvSpPr/>
            <p:nvPr/>
          </p:nvSpPr>
          <p:spPr>
            <a:xfrm>
              <a:off x="6825646"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234" name="Google Shape;5234;p291"/>
          <p:cNvGrpSpPr/>
          <p:nvPr/>
        </p:nvGrpSpPr>
        <p:grpSpPr>
          <a:xfrm>
            <a:off x="450000" y="450000"/>
            <a:ext cx="9018000" cy="276999"/>
            <a:chOff x="450000" y="450000"/>
            <a:chExt cx="9018000" cy="276999"/>
          </a:xfrm>
        </p:grpSpPr>
        <p:sp>
          <p:nvSpPr>
            <p:cNvPr id="5235" name="Google Shape;5235;p2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36" name="Google Shape;5236;p2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37" name="Google Shape;5237;p29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DataFrames: Kết nối phải.</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graphicFrame>
        <p:nvGraphicFramePr>
          <p:cNvPr id="5243" name="Google Shape;5243;p292"/>
          <p:cNvGraphicFramePr/>
          <p:nvPr/>
        </p:nvGraphicFramePr>
        <p:xfrm>
          <a:off x="699295" y="3644473"/>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6975">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5244" name="Google Shape;5244;p292"/>
          <p:cNvGraphicFramePr/>
          <p:nvPr/>
        </p:nvGraphicFramePr>
        <p:xfrm>
          <a:off x="5579265" y="3644711"/>
          <a:ext cx="3000000" cy="3000000"/>
        </p:xfrm>
        <a:graphic>
          <a:graphicData uri="http://schemas.openxmlformats.org/drawingml/2006/table">
            <a:tbl>
              <a:tblPr bandRow="1" firstRow="1">
                <a:noFill/>
                <a:tableStyleId>{0BC49009-C438-494D-9E98-4586609C15DF}</a:tableStyleId>
              </a:tblPr>
              <a:tblGrid>
                <a:gridCol w="1260000"/>
                <a:gridCol w="1260000"/>
                <a:gridCol w="1260000"/>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Tên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 </a:t>
                      </a:r>
                      <a:endParaRPr b="0" sz="1400" u="none" cap="none" strike="noStrike">
                        <a:solidFill>
                          <a:schemeClr val="lt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sp>
        <p:nvSpPr>
          <p:cNvPr id="5245" name="Google Shape;5245;p292"/>
          <p:cNvSpPr/>
          <p:nvPr/>
        </p:nvSpPr>
        <p:spPr>
          <a:xfrm>
            <a:off x="4541520" y="5000027"/>
            <a:ext cx="960120" cy="277368"/>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6" name="Google Shape;5246;p292"/>
          <p:cNvSpPr/>
          <p:nvPr/>
        </p:nvSpPr>
        <p:spPr>
          <a:xfrm>
            <a:off x="4541520" y="4111015"/>
            <a:ext cx="960120" cy="576445"/>
          </a:xfrm>
          <a:custGeom>
            <a:rect b="b" l="l" r="r" t="t"/>
            <a:pathLst>
              <a:path extrusionOk="0" h="579120" w="960120">
                <a:moveTo>
                  <a:pt x="0" y="579120"/>
                </a:moveTo>
                <a:lnTo>
                  <a:pt x="533400" y="579120"/>
                </a:lnTo>
                <a:lnTo>
                  <a:pt x="533400" y="0"/>
                </a:lnTo>
                <a:lnTo>
                  <a:pt x="960120" y="0"/>
                </a:lnTo>
              </a:path>
            </a:pathLst>
          </a:custGeom>
          <a:noFill/>
          <a:ln cap="flat" cmpd="sng" w="12700">
            <a:solidFill>
              <a:srgbClr val="FF0000"/>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47" name="Google Shape;5247;p292"/>
          <p:cNvGrpSpPr/>
          <p:nvPr/>
        </p:nvGrpSpPr>
        <p:grpSpPr>
          <a:xfrm>
            <a:off x="1945676" y="2067333"/>
            <a:ext cx="1287239" cy="1287239"/>
            <a:chOff x="12525064" y="1807108"/>
            <a:chExt cx="1584176" cy="1584176"/>
          </a:xfrm>
        </p:grpSpPr>
        <p:sp>
          <p:nvSpPr>
            <p:cNvPr id="5248" name="Google Shape;5248;p292"/>
            <p:cNvSpPr/>
            <p:nvPr/>
          </p:nvSpPr>
          <p:spPr>
            <a:xfrm>
              <a:off x="12525064" y="1807108"/>
              <a:ext cx="1584176" cy="1584176"/>
            </a:xfrm>
            <a:prstGeom prst="ellipse">
              <a:avLst/>
            </a:prstGeom>
            <a:solidFill>
              <a:srgbClr val="193EB0">
                <a:alpha val="20000"/>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9" name="Google Shape;5249;p292"/>
            <p:cNvSpPr txBox="1"/>
            <p:nvPr/>
          </p:nvSpPr>
          <p:spPr>
            <a:xfrm>
              <a:off x="13158420"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A</a:t>
              </a:r>
              <a:endParaRPr/>
            </a:p>
          </p:txBody>
        </p:sp>
      </p:grpSp>
      <p:grpSp>
        <p:nvGrpSpPr>
          <p:cNvPr id="5250" name="Google Shape;5250;p292"/>
          <p:cNvGrpSpPr/>
          <p:nvPr/>
        </p:nvGrpSpPr>
        <p:grpSpPr>
          <a:xfrm>
            <a:off x="6825646" y="2067333"/>
            <a:ext cx="1287239" cy="1287239"/>
            <a:chOff x="18141687" y="1807108"/>
            <a:chExt cx="1584176" cy="1584176"/>
          </a:xfrm>
        </p:grpSpPr>
        <p:sp>
          <p:nvSpPr>
            <p:cNvPr id="5251" name="Google Shape;5251;p292"/>
            <p:cNvSpPr/>
            <p:nvPr/>
          </p:nvSpPr>
          <p:spPr>
            <a:xfrm>
              <a:off x="18141687" y="1807108"/>
              <a:ext cx="1584176" cy="1584176"/>
            </a:xfrm>
            <a:prstGeom prst="ellipse">
              <a:avLst/>
            </a:prstGeom>
            <a:solidFill>
              <a:srgbClr val="00B050">
                <a:alpha val="20000"/>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52" name="Google Shape;5252;p292"/>
            <p:cNvSpPr txBox="1"/>
            <p:nvPr/>
          </p:nvSpPr>
          <p:spPr>
            <a:xfrm>
              <a:off x="18775044" y="2460696"/>
              <a:ext cx="317462" cy="3408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B050"/>
                  </a:solidFill>
                  <a:latin typeface="Arial"/>
                  <a:ea typeface="Arial"/>
                  <a:cs typeface="Arial"/>
                  <a:sym typeface="Arial"/>
                </a:rPr>
                <a:t>B</a:t>
              </a:r>
              <a:endParaRPr/>
            </a:p>
          </p:txBody>
        </p:sp>
      </p:grpSp>
      <p:grpSp>
        <p:nvGrpSpPr>
          <p:cNvPr id="5253" name="Google Shape;5253;p292"/>
          <p:cNvGrpSpPr/>
          <p:nvPr/>
        </p:nvGrpSpPr>
        <p:grpSpPr>
          <a:xfrm>
            <a:off x="450000" y="450000"/>
            <a:ext cx="9018000" cy="276999"/>
            <a:chOff x="450000" y="450000"/>
            <a:chExt cx="9018000" cy="276999"/>
          </a:xfrm>
        </p:grpSpPr>
        <p:sp>
          <p:nvSpPr>
            <p:cNvPr id="5254" name="Google Shape;5254;p2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55" name="Google Shape;5255;p2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56" name="Google Shape;5256;p29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DataFrames: Kết nối ngoài đầy đủ.</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1" name="Shape 5261"/>
        <p:cNvGrpSpPr/>
        <p:nvPr/>
      </p:nvGrpSpPr>
      <p:grpSpPr>
        <a:xfrm>
          <a:off x="0" y="0"/>
          <a:ext cx="0" cy="0"/>
          <a:chOff x="0" y="0"/>
          <a:chExt cx="0" cy="0"/>
        </a:xfrm>
      </p:grpSpPr>
      <p:graphicFrame>
        <p:nvGraphicFramePr>
          <p:cNvPr id="5262" name="Google Shape;5262;p293"/>
          <p:cNvGraphicFramePr/>
          <p:nvPr/>
        </p:nvGraphicFramePr>
        <p:xfrm>
          <a:off x="699295" y="3488033"/>
          <a:ext cx="3000000" cy="3000000"/>
        </p:xfrm>
        <a:graphic>
          <a:graphicData uri="http://schemas.openxmlformats.org/drawingml/2006/table">
            <a:tbl>
              <a:tblPr bandRow="1" firstRow="1">
                <a:noFill/>
                <a:tableStyleId>{0BC49009-C438-494D-9E98-4586609C15DF}</a:tableStyleId>
              </a:tblPr>
              <a:tblGrid>
                <a:gridCol w="1530875"/>
                <a:gridCol w="1309700"/>
                <a:gridCol w="1385025"/>
                <a:gridCol w="1757425"/>
                <a:gridCol w="1221825"/>
                <a:gridCol w="1455125"/>
              </a:tblGrid>
              <a:tr h="298800">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A.Tên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Giới tính</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Tuổi</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B.Tên</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Chức vụ</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Mức lương</a:t>
                      </a:r>
                      <a:endParaRPr b="0" sz="1400" u="none" cap="none" strike="noStrike">
                        <a:solidFill>
                          <a:schemeClr val="lt1"/>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050"/>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Harry Potter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23</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Baker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31</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John Smith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22</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John Smith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Thực tập sinh</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Juan Martinez</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36</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Jane Connor</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Female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Jane Connor</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Alex Du Bois</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Trưởng nhóm</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75000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800">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u="none" cap="none" strike="noStrike">
                          <a:solidFill>
                            <a:srgbClr val="FF0000"/>
                          </a:solidFill>
                          <a:latin typeface="Arial"/>
                          <a:ea typeface="Arial"/>
                          <a:cs typeface="Arial"/>
                          <a:sym typeface="Arial"/>
                        </a:rPr>
                        <a:t>Không xác định</a:t>
                      </a:r>
                      <a:endParaRPr b="0" sz="13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Joanne Rowling</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Quản lý</a:t>
                      </a:r>
                      <a:endParaRPr b="0" sz="13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90000</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5263" name="Google Shape;5263;p293"/>
          <p:cNvGrpSpPr/>
          <p:nvPr/>
        </p:nvGrpSpPr>
        <p:grpSpPr>
          <a:xfrm>
            <a:off x="3853896" y="2060848"/>
            <a:ext cx="2195033" cy="1287239"/>
            <a:chOff x="5917852" y="2705299"/>
            <a:chExt cx="2195033" cy="1287239"/>
          </a:xfrm>
        </p:grpSpPr>
        <p:sp>
          <p:nvSpPr>
            <p:cNvPr id="5264" name="Google Shape;5264;p293"/>
            <p:cNvSpPr/>
            <p:nvPr/>
          </p:nvSpPr>
          <p:spPr>
            <a:xfrm>
              <a:off x="5917852"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5" name="Google Shape;5265;p293"/>
            <p:cNvSpPr/>
            <p:nvPr/>
          </p:nvSpPr>
          <p:spPr>
            <a:xfrm>
              <a:off x="6825646" y="2705299"/>
              <a:ext cx="1287239" cy="1287239"/>
            </a:xfrm>
            <a:prstGeom prst="ellipse">
              <a:avLst/>
            </a:prstGeom>
            <a:solidFill>
              <a:schemeClr val="dk1">
                <a:alpha val="2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266" name="Google Shape;5266;p293"/>
          <p:cNvGrpSpPr/>
          <p:nvPr/>
        </p:nvGrpSpPr>
        <p:grpSpPr>
          <a:xfrm>
            <a:off x="450000" y="450000"/>
            <a:ext cx="9018000" cy="276999"/>
            <a:chOff x="450000" y="450000"/>
            <a:chExt cx="9018000" cy="276999"/>
          </a:xfrm>
        </p:grpSpPr>
        <p:sp>
          <p:nvSpPr>
            <p:cNvPr id="5267" name="Google Shape;5267;p2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68" name="Google Shape;5268;p2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69" name="Google Shape;5269;p29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DataFrames: Kết nối ngoài đầy đủ.</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4" name="Shape 5274"/>
        <p:cNvGrpSpPr/>
        <p:nvPr/>
      </p:nvGrpSpPr>
      <p:grpSpPr>
        <a:xfrm>
          <a:off x="0" y="0"/>
          <a:ext cx="0" cy="0"/>
          <a:chOff x="0" y="0"/>
          <a:chExt cx="0" cy="0"/>
        </a:xfrm>
      </p:grpSpPr>
      <p:grpSp>
        <p:nvGrpSpPr>
          <p:cNvPr id="5275" name="Google Shape;5275;p294"/>
          <p:cNvGrpSpPr/>
          <p:nvPr/>
        </p:nvGrpSpPr>
        <p:grpSpPr>
          <a:xfrm>
            <a:off x="558396" y="1772816"/>
            <a:ext cx="8782050" cy="1355576"/>
            <a:chOff x="558396" y="1844824"/>
            <a:chExt cx="8782050" cy="1355576"/>
          </a:xfrm>
        </p:grpSpPr>
        <p:sp>
          <p:nvSpPr>
            <p:cNvPr id="5276" name="Google Shape;5276;p294"/>
            <p:cNvSpPr/>
            <p:nvPr/>
          </p:nvSpPr>
          <p:spPr>
            <a:xfrm>
              <a:off x="558396" y="1844824"/>
              <a:ext cx="8782050" cy="13555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77" name="Google Shape;5277;p294"/>
            <p:cNvPicPr preferRelativeResize="0"/>
            <p:nvPr/>
          </p:nvPicPr>
          <p:blipFill rotWithShape="1">
            <a:blip r:embed="rId3">
              <a:alphaModFix/>
            </a:blip>
            <a:srcRect b="0" l="0" r="23070" t="0"/>
            <a:stretch/>
          </p:blipFill>
          <p:spPr>
            <a:xfrm>
              <a:off x="596901" y="1931778"/>
              <a:ext cx="8742793" cy="1212783"/>
            </a:xfrm>
            <a:prstGeom prst="rect">
              <a:avLst/>
            </a:prstGeom>
            <a:noFill/>
            <a:ln>
              <a:noFill/>
            </a:ln>
          </p:spPr>
        </p:pic>
      </p:grpSp>
      <p:grpSp>
        <p:nvGrpSpPr>
          <p:cNvPr id="5278" name="Google Shape;5278;p294"/>
          <p:cNvGrpSpPr/>
          <p:nvPr/>
        </p:nvGrpSpPr>
        <p:grpSpPr>
          <a:xfrm>
            <a:off x="450000" y="450000"/>
            <a:ext cx="9018000" cy="276999"/>
            <a:chOff x="450000" y="450000"/>
            <a:chExt cx="9018000" cy="276999"/>
          </a:xfrm>
        </p:grpSpPr>
        <p:sp>
          <p:nvSpPr>
            <p:cNvPr id="5279" name="Google Shape;5279;p2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280" name="Google Shape;5280;p2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281" name="Google Shape;5281;p29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và liên kết các DataFrame:</a:t>
            </a:r>
            <a:endParaRPr/>
          </a:p>
        </p:txBody>
      </p:sp>
      <p:grpSp>
        <p:nvGrpSpPr>
          <p:cNvPr id="5282" name="Google Shape;5282;p294"/>
          <p:cNvGrpSpPr/>
          <p:nvPr/>
        </p:nvGrpSpPr>
        <p:grpSpPr>
          <a:xfrm>
            <a:off x="557644" y="3215346"/>
            <a:ext cx="8782050" cy="2594904"/>
            <a:chOff x="557644" y="3215346"/>
            <a:chExt cx="8782050" cy="2594904"/>
          </a:xfrm>
        </p:grpSpPr>
        <p:grpSp>
          <p:nvGrpSpPr>
            <p:cNvPr id="5283" name="Google Shape;5283;p294"/>
            <p:cNvGrpSpPr/>
            <p:nvPr/>
          </p:nvGrpSpPr>
          <p:grpSpPr>
            <a:xfrm>
              <a:off x="557644" y="3215346"/>
              <a:ext cx="8782050" cy="2594904"/>
              <a:chOff x="568325" y="5114924"/>
              <a:chExt cx="8782050" cy="2681380"/>
            </a:xfrm>
          </p:grpSpPr>
          <p:sp>
            <p:nvSpPr>
              <p:cNvPr id="5284" name="Google Shape;5284;p294"/>
              <p:cNvSpPr/>
              <p:nvPr/>
            </p:nvSpPr>
            <p:spPr>
              <a:xfrm>
                <a:off x="568325" y="5114924"/>
                <a:ext cx="8782050" cy="26813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85" name="Google Shape;5285;p294"/>
              <p:cNvGrpSpPr/>
              <p:nvPr/>
            </p:nvGrpSpPr>
            <p:grpSpPr>
              <a:xfrm>
                <a:off x="675835" y="5210921"/>
                <a:ext cx="1477946" cy="302132"/>
                <a:chOff x="732985" y="5582396"/>
                <a:chExt cx="1477946" cy="302132"/>
              </a:xfrm>
            </p:grpSpPr>
            <p:pic>
              <p:nvPicPr>
                <p:cNvPr descr="Byte - Free electronics icons" id="5286" name="Google Shape;5286;p2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287" name="Google Shape;5287;p29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 2</a:t>
                  </a:r>
                  <a:endParaRPr b="1" sz="1300">
                    <a:solidFill>
                      <a:srgbClr val="262626"/>
                    </a:solidFill>
                    <a:latin typeface="Arial"/>
                    <a:ea typeface="Arial"/>
                    <a:cs typeface="Arial"/>
                    <a:sym typeface="Arial"/>
                  </a:endParaRPr>
                </a:p>
              </p:txBody>
            </p:sp>
          </p:grpSp>
          <p:sp>
            <p:nvSpPr>
              <p:cNvPr id="5288" name="Google Shape;5288;p294"/>
              <p:cNvSpPr txBox="1"/>
              <p:nvPr/>
            </p:nvSpPr>
            <p:spPr>
              <a:xfrm>
                <a:off x="1035256" y="5556976"/>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Kết nối trong.</a:t>
                </a:r>
                <a:endParaRPr/>
              </a:p>
            </p:txBody>
          </p:sp>
        </p:grpSp>
        <p:grpSp>
          <p:nvGrpSpPr>
            <p:cNvPr id="5289" name="Google Shape;5289;p294"/>
            <p:cNvGrpSpPr/>
            <p:nvPr/>
          </p:nvGrpSpPr>
          <p:grpSpPr>
            <a:xfrm>
              <a:off x="665154" y="3938835"/>
              <a:ext cx="8640559" cy="534950"/>
              <a:chOff x="665154" y="3305875"/>
              <a:chExt cx="8640559" cy="534950"/>
            </a:xfrm>
          </p:grpSpPr>
          <p:grpSp>
            <p:nvGrpSpPr>
              <p:cNvPr id="5290" name="Google Shape;5290;p294"/>
              <p:cNvGrpSpPr/>
              <p:nvPr/>
            </p:nvGrpSpPr>
            <p:grpSpPr>
              <a:xfrm>
                <a:off x="665154" y="3305875"/>
                <a:ext cx="1477946" cy="292388"/>
                <a:chOff x="732985" y="5582396"/>
                <a:chExt cx="1477946" cy="302132"/>
              </a:xfrm>
            </p:grpSpPr>
            <p:pic>
              <p:nvPicPr>
                <p:cNvPr descr="Byte - Free electronics icons" id="5291" name="Google Shape;5291;p2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292" name="Google Shape;5292;p29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grpSp>
          <p:sp>
            <p:nvSpPr>
              <p:cNvPr id="5293" name="Google Shape;5293;p294"/>
              <p:cNvSpPr txBox="1"/>
              <p:nvPr/>
            </p:nvSpPr>
            <p:spPr>
              <a:xfrm>
                <a:off x="1024575" y="364077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Kết nối trái.</a:t>
                </a:r>
                <a:endParaRPr/>
              </a:p>
            </p:txBody>
          </p:sp>
        </p:grpSp>
        <p:grpSp>
          <p:nvGrpSpPr>
            <p:cNvPr id="5294" name="Google Shape;5294;p294"/>
            <p:cNvGrpSpPr/>
            <p:nvPr/>
          </p:nvGrpSpPr>
          <p:grpSpPr>
            <a:xfrm>
              <a:off x="665154" y="4559490"/>
              <a:ext cx="8640559" cy="534950"/>
              <a:chOff x="665154" y="3327085"/>
              <a:chExt cx="8640559" cy="534950"/>
            </a:xfrm>
          </p:grpSpPr>
          <p:grpSp>
            <p:nvGrpSpPr>
              <p:cNvPr id="5295" name="Google Shape;5295;p294"/>
              <p:cNvGrpSpPr/>
              <p:nvPr/>
            </p:nvGrpSpPr>
            <p:grpSpPr>
              <a:xfrm>
                <a:off x="665154" y="3327085"/>
                <a:ext cx="1477946" cy="292388"/>
                <a:chOff x="732985" y="5582396"/>
                <a:chExt cx="1477946" cy="302132"/>
              </a:xfrm>
            </p:grpSpPr>
            <p:pic>
              <p:nvPicPr>
                <p:cNvPr descr="Byte - Free electronics icons" id="5296" name="Google Shape;5296;p2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297" name="Google Shape;5297;p29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grpSp>
          <p:sp>
            <p:nvSpPr>
              <p:cNvPr id="5298" name="Google Shape;5298;p294"/>
              <p:cNvSpPr txBox="1"/>
              <p:nvPr/>
            </p:nvSpPr>
            <p:spPr>
              <a:xfrm>
                <a:off x="1024575" y="36619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Kết nối phải.</a:t>
                </a:r>
                <a:endParaRPr/>
              </a:p>
            </p:txBody>
          </p:sp>
        </p:grpSp>
        <p:grpSp>
          <p:nvGrpSpPr>
            <p:cNvPr id="5299" name="Google Shape;5299;p294"/>
            <p:cNvGrpSpPr/>
            <p:nvPr/>
          </p:nvGrpSpPr>
          <p:grpSpPr>
            <a:xfrm>
              <a:off x="665154" y="5155997"/>
              <a:ext cx="8640559" cy="534950"/>
              <a:chOff x="665154" y="3327085"/>
              <a:chExt cx="8640559" cy="534950"/>
            </a:xfrm>
          </p:grpSpPr>
          <p:grpSp>
            <p:nvGrpSpPr>
              <p:cNvPr id="5300" name="Google Shape;5300;p294"/>
              <p:cNvGrpSpPr/>
              <p:nvPr/>
            </p:nvGrpSpPr>
            <p:grpSpPr>
              <a:xfrm>
                <a:off x="665154" y="3327085"/>
                <a:ext cx="1477946" cy="292388"/>
                <a:chOff x="732985" y="5582396"/>
                <a:chExt cx="1477946" cy="302132"/>
              </a:xfrm>
            </p:grpSpPr>
            <p:pic>
              <p:nvPicPr>
                <p:cNvPr descr="Byte - Free electronics icons" id="5301" name="Google Shape;5301;p2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302" name="Google Shape;5302;p29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grpSp>
          <p:sp>
            <p:nvSpPr>
              <p:cNvPr id="5303" name="Google Shape;5303;p294"/>
              <p:cNvSpPr txBox="1"/>
              <p:nvPr/>
            </p:nvSpPr>
            <p:spPr>
              <a:xfrm>
                <a:off x="1024575" y="366198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Kết nối ngoài đầy đủ.</a:t>
                </a:r>
                <a:endParaRPr/>
              </a:p>
            </p:txBody>
          </p:sp>
        </p:grpSp>
      </p:gr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grpSp>
        <p:nvGrpSpPr>
          <p:cNvPr id="5309" name="Google Shape;5309;p295"/>
          <p:cNvGrpSpPr/>
          <p:nvPr/>
        </p:nvGrpSpPr>
        <p:grpSpPr>
          <a:xfrm>
            <a:off x="557644" y="2773941"/>
            <a:ext cx="8782050" cy="1360230"/>
            <a:chOff x="568325" y="5114924"/>
            <a:chExt cx="8782050" cy="1405487"/>
          </a:xfrm>
        </p:grpSpPr>
        <p:sp>
          <p:nvSpPr>
            <p:cNvPr id="5310" name="Google Shape;5310;p295"/>
            <p:cNvSpPr/>
            <p:nvPr/>
          </p:nvSpPr>
          <p:spPr>
            <a:xfrm>
              <a:off x="568325" y="5114924"/>
              <a:ext cx="8782050" cy="1405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11" name="Google Shape;5311;p295"/>
            <p:cNvGrpSpPr/>
            <p:nvPr/>
          </p:nvGrpSpPr>
          <p:grpSpPr>
            <a:xfrm>
              <a:off x="675835" y="5210921"/>
              <a:ext cx="1477946" cy="302132"/>
              <a:chOff x="732985" y="5582396"/>
              <a:chExt cx="1477946" cy="302132"/>
            </a:xfrm>
          </p:grpSpPr>
          <p:pic>
            <p:nvPicPr>
              <p:cNvPr descr="Byte - Free electronics icons" id="5312" name="Google Shape;5312;p29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313" name="Google Shape;5313;p295"/>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a:t>
                </a:r>
                <a:endParaRPr b="1" sz="1300">
                  <a:solidFill>
                    <a:srgbClr val="262626"/>
                  </a:solidFill>
                  <a:latin typeface="Arial"/>
                  <a:ea typeface="Arial"/>
                  <a:cs typeface="Arial"/>
                  <a:sym typeface="Arial"/>
                </a:endParaRPr>
              </a:p>
            </p:txBody>
          </p:sp>
        </p:grpSp>
        <p:sp>
          <p:nvSpPr>
            <p:cNvPr id="5314" name="Google Shape;5314;p29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Liên kết theo chiều dọc bằng cách khớp tên cột.</a:t>
              </a:r>
              <a:endParaRPr/>
            </a:p>
          </p:txBody>
        </p:sp>
      </p:grpSp>
      <p:grpSp>
        <p:nvGrpSpPr>
          <p:cNvPr id="5315" name="Google Shape;5315;p295"/>
          <p:cNvGrpSpPr/>
          <p:nvPr/>
        </p:nvGrpSpPr>
        <p:grpSpPr>
          <a:xfrm>
            <a:off x="558396" y="1772816"/>
            <a:ext cx="8782050" cy="745976"/>
            <a:chOff x="558396" y="1844825"/>
            <a:chExt cx="8782050" cy="745976"/>
          </a:xfrm>
        </p:grpSpPr>
        <p:sp>
          <p:nvSpPr>
            <p:cNvPr id="5316" name="Google Shape;5316;p295"/>
            <p:cNvSpPr/>
            <p:nvPr/>
          </p:nvSpPr>
          <p:spPr>
            <a:xfrm>
              <a:off x="558396" y="1844825"/>
              <a:ext cx="8782050" cy="7459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17" name="Google Shape;5317;p295"/>
            <p:cNvPicPr preferRelativeResize="0"/>
            <p:nvPr/>
          </p:nvPicPr>
          <p:blipFill rotWithShape="1">
            <a:blip r:embed="rId4">
              <a:alphaModFix/>
            </a:blip>
            <a:srcRect b="0" l="0" r="23373" t="0"/>
            <a:stretch/>
          </p:blipFill>
          <p:spPr>
            <a:xfrm>
              <a:off x="568325" y="1887367"/>
              <a:ext cx="8771369" cy="674857"/>
            </a:xfrm>
            <a:prstGeom prst="rect">
              <a:avLst/>
            </a:prstGeom>
            <a:noFill/>
            <a:ln>
              <a:noFill/>
            </a:ln>
          </p:spPr>
        </p:pic>
      </p:grpSp>
      <p:grpSp>
        <p:nvGrpSpPr>
          <p:cNvPr id="5318" name="Google Shape;5318;p295"/>
          <p:cNvGrpSpPr/>
          <p:nvPr/>
        </p:nvGrpSpPr>
        <p:grpSpPr>
          <a:xfrm>
            <a:off x="450000" y="450000"/>
            <a:ext cx="9018000" cy="276999"/>
            <a:chOff x="450000" y="450000"/>
            <a:chExt cx="9018000" cy="276999"/>
          </a:xfrm>
        </p:grpSpPr>
        <p:sp>
          <p:nvSpPr>
            <p:cNvPr id="5319" name="Google Shape;5319;p2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20" name="Google Shape;5320;p2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321" name="Google Shape;5321;p29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và liên kết các DataFrame:</a:t>
            </a:r>
            <a:endParaRPr/>
          </a:p>
        </p:txBody>
      </p:sp>
      <p:grpSp>
        <p:nvGrpSpPr>
          <p:cNvPr id="5322" name="Google Shape;5322;p295"/>
          <p:cNvGrpSpPr/>
          <p:nvPr/>
        </p:nvGrpSpPr>
        <p:grpSpPr>
          <a:xfrm>
            <a:off x="665154" y="3330859"/>
            <a:ext cx="8640559" cy="534949"/>
            <a:chOff x="665154" y="2842461"/>
            <a:chExt cx="8640559" cy="534949"/>
          </a:xfrm>
        </p:grpSpPr>
        <p:grpSp>
          <p:nvGrpSpPr>
            <p:cNvPr id="5323" name="Google Shape;5323;p295"/>
            <p:cNvGrpSpPr/>
            <p:nvPr/>
          </p:nvGrpSpPr>
          <p:grpSpPr>
            <a:xfrm>
              <a:off x="665154" y="2842461"/>
              <a:ext cx="1477946" cy="292388"/>
              <a:chOff x="732985" y="5582396"/>
              <a:chExt cx="1477946" cy="302132"/>
            </a:xfrm>
          </p:grpSpPr>
          <p:pic>
            <p:nvPicPr>
              <p:cNvPr descr="Byte - Free electronics icons" id="5324" name="Google Shape;5324;p29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325" name="Google Shape;5325;p295"/>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5326" name="Google Shape;5326;p295"/>
            <p:cNvSpPr txBox="1"/>
            <p:nvPr/>
          </p:nvSpPr>
          <p:spPr>
            <a:xfrm>
              <a:off x="1024575" y="317735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Liên kết theo chiều ngang bằng cách khớp các chỉ số.</a:t>
              </a:r>
              <a:endParaRPr/>
            </a:p>
          </p:txBody>
        </p:sp>
      </p:gr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1" name="Shape 5331"/>
        <p:cNvGrpSpPr/>
        <p:nvPr/>
      </p:nvGrpSpPr>
      <p:grpSpPr>
        <a:xfrm>
          <a:off x="0" y="0"/>
          <a:ext cx="0" cy="0"/>
          <a:chOff x="0" y="0"/>
          <a:chExt cx="0" cy="0"/>
        </a:xfrm>
      </p:grpSpPr>
      <p:grpSp>
        <p:nvGrpSpPr>
          <p:cNvPr id="5332" name="Google Shape;5332;p296"/>
          <p:cNvGrpSpPr/>
          <p:nvPr/>
        </p:nvGrpSpPr>
        <p:grpSpPr>
          <a:xfrm>
            <a:off x="450000" y="450000"/>
            <a:ext cx="9018000" cy="276999"/>
            <a:chOff x="450000" y="450000"/>
            <a:chExt cx="9018000" cy="276999"/>
          </a:xfrm>
        </p:grpSpPr>
        <p:sp>
          <p:nvSpPr>
            <p:cNvPr id="5333" name="Google Shape;5333;p2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34" name="Google Shape;5334;p2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335" name="Google Shape;5335;p296"/>
          <p:cNvGrpSpPr/>
          <p:nvPr/>
        </p:nvGrpSpPr>
        <p:grpSpPr>
          <a:xfrm>
            <a:off x="580388" y="1413381"/>
            <a:ext cx="8887612" cy="1463716"/>
            <a:chOff x="580388" y="1413381"/>
            <a:chExt cx="8887612" cy="1463716"/>
          </a:xfrm>
        </p:grpSpPr>
        <p:sp>
          <p:nvSpPr>
            <p:cNvPr id="5336" name="Google Shape;5336;p296"/>
            <p:cNvSpPr/>
            <p:nvPr/>
          </p:nvSpPr>
          <p:spPr>
            <a:xfrm>
              <a:off x="711200" y="1628825"/>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dữ liệu được chia thành nhiều nơi, có thể cần phải kết hợp chúng thành một hoặc liên kết dữ liệu. Trong gấu trúc, các chức năng được sử dụng để kết hợp hoặc liên kết DataFrames bao gồm concat(), merge() và join.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pandas.concat (danh sách DataFrames)</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hướng trục không được chỉ định, tùy chọn mặc định axis=0 được áp dụng và kết nối theo hướng hàng lên/xuống.</a:t>
              </a:r>
              <a:endParaRPr sz="1300">
                <a:solidFill>
                  <a:srgbClr val="262626"/>
                </a:solidFill>
                <a:latin typeface="Arial"/>
                <a:ea typeface="Arial"/>
                <a:cs typeface="Arial"/>
                <a:sym typeface="Arial"/>
              </a:endParaRPr>
            </a:p>
          </p:txBody>
        </p:sp>
        <p:sp>
          <p:nvSpPr>
            <p:cNvPr id="5337" name="Google Shape;5337;p29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gr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grpSp>
        <p:nvGrpSpPr>
          <p:cNvPr id="5343" name="Google Shape;5343;p297"/>
          <p:cNvGrpSpPr/>
          <p:nvPr/>
        </p:nvGrpSpPr>
        <p:grpSpPr>
          <a:xfrm>
            <a:off x="450000" y="450000"/>
            <a:ext cx="9018000" cy="276999"/>
            <a:chOff x="450000" y="450000"/>
            <a:chExt cx="9018000" cy="276999"/>
          </a:xfrm>
        </p:grpSpPr>
        <p:sp>
          <p:nvSpPr>
            <p:cNvPr id="5344" name="Google Shape;5344;p2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45" name="Google Shape;5345;p2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346" name="Google Shape;5346;p297"/>
          <p:cNvGrpSpPr/>
          <p:nvPr/>
        </p:nvGrpSpPr>
        <p:grpSpPr>
          <a:xfrm>
            <a:off x="559817" y="1729383"/>
            <a:ext cx="8782050" cy="3880842"/>
            <a:chOff x="559817" y="1729383"/>
            <a:chExt cx="8782050" cy="3880842"/>
          </a:xfrm>
        </p:grpSpPr>
        <p:sp>
          <p:nvSpPr>
            <p:cNvPr id="5347" name="Google Shape;5347;p297"/>
            <p:cNvSpPr/>
            <p:nvPr/>
          </p:nvSpPr>
          <p:spPr>
            <a:xfrm>
              <a:off x="559817" y="1729383"/>
              <a:ext cx="8782050" cy="38808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48" name="Google Shape;5348;p297"/>
            <p:cNvPicPr preferRelativeResize="0"/>
            <p:nvPr/>
          </p:nvPicPr>
          <p:blipFill rotWithShape="1">
            <a:blip r:embed="rId3">
              <a:alphaModFix/>
            </a:blip>
            <a:srcRect b="3723" l="1185" r="17418" t="0"/>
            <a:stretch/>
          </p:blipFill>
          <p:spPr>
            <a:xfrm>
              <a:off x="609601" y="1783085"/>
              <a:ext cx="8732266" cy="3679136"/>
            </a:xfrm>
            <a:prstGeom prst="rect">
              <a:avLst/>
            </a:prstGeom>
            <a:noFill/>
            <a:ln>
              <a:noFill/>
            </a:ln>
          </p:spPr>
        </p:pic>
      </p:grpSp>
      <p:sp>
        <p:nvSpPr>
          <p:cNvPr id="5349" name="Google Shape;5349;p29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4" name="Shape 5354"/>
        <p:cNvGrpSpPr/>
        <p:nvPr/>
      </p:nvGrpSpPr>
      <p:grpSpPr>
        <a:xfrm>
          <a:off x="0" y="0"/>
          <a:ext cx="0" cy="0"/>
          <a:chOff x="0" y="0"/>
          <a:chExt cx="0" cy="0"/>
        </a:xfrm>
      </p:grpSpPr>
      <p:grpSp>
        <p:nvGrpSpPr>
          <p:cNvPr id="5355" name="Google Shape;5355;p298"/>
          <p:cNvGrpSpPr/>
          <p:nvPr/>
        </p:nvGrpSpPr>
        <p:grpSpPr>
          <a:xfrm>
            <a:off x="450000" y="450000"/>
            <a:ext cx="9018000" cy="276999"/>
            <a:chOff x="450000" y="450000"/>
            <a:chExt cx="9018000" cy="276999"/>
          </a:xfrm>
        </p:grpSpPr>
        <p:sp>
          <p:nvSpPr>
            <p:cNvPr id="5356" name="Google Shape;5356;p2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57" name="Google Shape;5357;p2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358" name="Google Shape;5358;p29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grpSp>
        <p:nvGrpSpPr>
          <p:cNvPr id="5359" name="Google Shape;5359;p298"/>
          <p:cNvGrpSpPr/>
          <p:nvPr/>
        </p:nvGrpSpPr>
        <p:grpSpPr>
          <a:xfrm>
            <a:off x="559817" y="1729383"/>
            <a:ext cx="8782051" cy="3537942"/>
            <a:chOff x="559817" y="1729383"/>
            <a:chExt cx="8782051" cy="3537942"/>
          </a:xfrm>
        </p:grpSpPr>
        <p:sp>
          <p:nvSpPr>
            <p:cNvPr id="5360" name="Google Shape;5360;p298"/>
            <p:cNvSpPr/>
            <p:nvPr/>
          </p:nvSpPr>
          <p:spPr>
            <a:xfrm>
              <a:off x="559817" y="1729383"/>
              <a:ext cx="8782050" cy="35379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61" name="Google Shape;5361;p298"/>
            <p:cNvPicPr preferRelativeResize="0"/>
            <p:nvPr/>
          </p:nvPicPr>
          <p:blipFill rotWithShape="1">
            <a:blip r:embed="rId3">
              <a:alphaModFix/>
            </a:blip>
            <a:srcRect b="4044" l="1560" r="16117" t="0"/>
            <a:stretch/>
          </p:blipFill>
          <p:spPr>
            <a:xfrm>
              <a:off x="666750" y="1783086"/>
              <a:ext cx="8675118" cy="335089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p:nvPr/>
        </p:nvSpPr>
        <p:spPr>
          <a:xfrm>
            <a:off x="710975" y="1619179"/>
            <a:ext cx="8630058" cy="2120614"/>
          </a:xfrm>
          <a:prstGeom prst="rect">
            <a:avLst/>
          </a:prstGeom>
          <a:noFill/>
          <a:ln cap="flat" cmpd="sng" w="19050">
            <a:solidFill>
              <a:srgbClr val="F2F2F2"/>
            </a:solidFill>
            <a:prstDash val="solid"/>
            <a:miter lim="800000"/>
            <a:headEnd len="sm" w="sm" type="none"/>
            <a:tailEnd len="sm" w="sm" type="none"/>
          </a:ln>
        </p:spPr>
        <p:txBody>
          <a:bodyPr anchorCtr="0" anchor="ctr" bIns="143950" lIns="143950" spcFirstLastPara="1" rIns="143950" wrap="square" tIns="143950">
            <a:no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Hiểu cách sử dụng chính xác của NumPy và có thể xử lý dữ liệu một cách hiệu quả.</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kiến thức cơ bản về mảng NumPy, lập chỉ mục và cắt lát cũng như các cách ứng dụng khác nhau của chúng.</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cách tạo và xử lý các đối tượng chuỗi và khung dữ liệu.</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các phương pháp thực thi mô hình tối ưu phù hợp để tiền xử lý dữ liệu bằng thư viện Pandas để khám phá và chuyển đổi dữ liệu.</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tìm ra phương pháp phân tích phù hợp bằng cách triển khai trực quan hóa dữ liệu phù hợp với quy mô dữ liệu.</a:t>
            </a:r>
            <a:endParaRPr b="0" i="0" sz="1300" u="none" cap="none" strike="noStrike">
              <a:solidFill>
                <a:srgbClr val="262626"/>
              </a:solidFill>
              <a:latin typeface="Arial"/>
              <a:ea typeface="Arial"/>
              <a:cs typeface="Arial"/>
              <a:sym typeface="Arial"/>
            </a:endParaRPr>
          </a:p>
        </p:txBody>
      </p:sp>
      <p:grpSp>
        <p:nvGrpSpPr>
          <p:cNvPr id="144" name="Google Shape;144;p3"/>
          <p:cNvGrpSpPr/>
          <p:nvPr/>
        </p:nvGrpSpPr>
        <p:grpSpPr>
          <a:xfrm>
            <a:off x="441605" y="1288351"/>
            <a:ext cx="8899428" cy="233692"/>
            <a:chOff x="441747" y="1714333"/>
            <a:chExt cx="8902281" cy="233767"/>
          </a:xfrm>
        </p:grpSpPr>
        <p:sp>
          <p:nvSpPr>
            <p:cNvPr id="145" name="Google Shape;14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a:t>
              </a:r>
              <a:endParaRPr b="0" i="0" sz="1400" u="none" cap="none" strike="noStrike">
                <a:solidFill>
                  <a:srgbClr val="262626"/>
                </a:solidFill>
                <a:latin typeface="Arial"/>
                <a:ea typeface="Arial"/>
                <a:cs typeface="Arial"/>
                <a:sym typeface="Arial"/>
              </a:endParaRPr>
            </a:p>
          </p:txBody>
        </p:sp>
        <p:sp>
          <p:nvSpPr>
            <p:cNvPr id="146" name="Google Shape;14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47" name="Google Shape;147;p3"/>
          <p:cNvGrpSpPr/>
          <p:nvPr/>
        </p:nvGrpSpPr>
        <p:grpSpPr>
          <a:xfrm>
            <a:off x="449856" y="3969878"/>
            <a:ext cx="8899428" cy="1703500"/>
            <a:chOff x="449856" y="4234678"/>
            <a:chExt cx="8899428" cy="1703500"/>
          </a:xfrm>
        </p:grpSpPr>
        <p:grpSp>
          <p:nvGrpSpPr>
            <p:cNvPr id="148" name="Google Shape;148;p3"/>
            <p:cNvGrpSpPr/>
            <p:nvPr/>
          </p:nvGrpSpPr>
          <p:grpSpPr>
            <a:xfrm>
              <a:off x="449856" y="4234678"/>
              <a:ext cx="8899428" cy="233692"/>
              <a:chOff x="441747" y="1714333"/>
              <a:chExt cx="8902281" cy="233767"/>
            </a:xfrm>
          </p:grpSpPr>
          <p:sp>
            <p:nvSpPr>
              <p:cNvPr id="149" name="Google Shape;149;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sp>
            <p:nvSpPr>
              <p:cNvPr id="150" name="Google Shape;150;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51" name="Google Shape;151;p3"/>
            <p:cNvSpPr/>
            <p:nvPr/>
          </p:nvSpPr>
          <p:spPr>
            <a:xfrm>
              <a:off x="710974" y="4539463"/>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Cấu trúc dữ liệu mảng NumPy cho hiệu suất tính toán tối ưu</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Phần 2. Khám phá dữ liệu tối ưu thông qua Pandas</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Tiền xử lý dữ liệu Pandas để thực thi mô hình tối ưu</a:t>
              </a:r>
              <a:endParaRPr/>
            </a:p>
            <a:p>
              <a:pPr indent="-285750" lvl="0" marL="285750"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Trực quan hóa dữ liệu cho các quy mô dữ liệu khác nhau</a:t>
              </a:r>
              <a:endParaRPr sz="1300">
                <a:solidFill>
                  <a:srgbClr val="262626"/>
                </a:solidFill>
                <a:latin typeface="Arial"/>
                <a:ea typeface="Arial"/>
                <a:cs typeface="Arial"/>
                <a:sym typeface="Arial"/>
              </a:endParaRPr>
            </a:p>
          </p:txBody>
        </p:sp>
      </p:grpSp>
      <p:grpSp>
        <p:nvGrpSpPr>
          <p:cNvPr id="152" name="Google Shape;152;p3"/>
          <p:cNvGrpSpPr/>
          <p:nvPr/>
        </p:nvGrpSpPr>
        <p:grpSpPr>
          <a:xfrm>
            <a:off x="449856" y="450955"/>
            <a:ext cx="8999458" cy="369214"/>
            <a:chOff x="450000" y="450000"/>
            <a:chExt cx="9002343" cy="369332"/>
          </a:xfrm>
        </p:grpSpPr>
        <p:sp>
          <p:nvSpPr>
            <p:cNvPr id="153" name="Google Shape;153;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54" name="Google Shape;154;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pSp>
        <p:nvGrpSpPr>
          <p:cNvPr id="857" name="Google Shape;857;p30"/>
          <p:cNvGrpSpPr/>
          <p:nvPr/>
        </p:nvGrpSpPr>
        <p:grpSpPr>
          <a:xfrm>
            <a:off x="450000" y="450000"/>
            <a:ext cx="9018000" cy="276999"/>
            <a:chOff x="450000" y="450000"/>
            <a:chExt cx="9018000" cy="276999"/>
          </a:xfrm>
        </p:grpSpPr>
        <p:sp>
          <p:nvSpPr>
            <p:cNvPr id="858" name="Google Shape;858;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859" name="Google Shape;859;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60" name="Google Shape;860;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Cách nhập NumPy</a:t>
            </a:r>
            <a:endParaRPr sz="2400">
              <a:solidFill>
                <a:srgbClr val="0C0C0C"/>
              </a:solidFill>
              <a:latin typeface="Arial"/>
              <a:ea typeface="Arial"/>
              <a:cs typeface="Arial"/>
              <a:sym typeface="Arial"/>
            </a:endParaRPr>
          </a:p>
        </p:txBody>
      </p:sp>
      <p:grpSp>
        <p:nvGrpSpPr>
          <p:cNvPr id="861" name="Google Shape;861;p30"/>
          <p:cNvGrpSpPr/>
          <p:nvPr/>
        </p:nvGrpSpPr>
        <p:grpSpPr>
          <a:xfrm>
            <a:off x="557644" y="3412066"/>
            <a:ext cx="8782050" cy="1217120"/>
            <a:chOff x="558396" y="3298896"/>
            <a:chExt cx="8782050" cy="1217120"/>
          </a:xfrm>
        </p:grpSpPr>
        <p:sp>
          <p:nvSpPr>
            <p:cNvPr id="862" name="Google Shape;862;p30"/>
            <p:cNvSpPr/>
            <p:nvPr/>
          </p:nvSpPr>
          <p:spPr>
            <a:xfrm>
              <a:off x="558396" y="3298896"/>
              <a:ext cx="8782050" cy="12171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3" name="Google Shape;863;p30"/>
            <p:cNvPicPr preferRelativeResize="0"/>
            <p:nvPr/>
          </p:nvPicPr>
          <p:blipFill rotWithShape="1">
            <a:blip r:embed="rId3">
              <a:alphaModFix/>
            </a:blip>
            <a:srcRect b="0" l="1100" r="12824" t="0"/>
            <a:stretch/>
          </p:blipFill>
          <p:spPr>
            <a:xfrm>
              <a:off x="634480" y="3326364"/>
              <a:ext cx="8705214" cy="1124574"/>
            </a:xfrm>
            <a:prstGeom prst="rect">
              <a:avLst/>
            </a:prstGeom>
            <a:noFill/>
            <a:ln>
              <a:noFill/>
            </a:ln>
          </p:spPr>
        </p:pic>
      </p:grpSp>
      <p:sp>
        <p:nvSpPr>
          <p:cNvPr id="864" name="Google Shape;864;p30"/>
          <p:cNvSpPr/>
          <p:nvPr/>
        </p:nvSpPr>
        <p:spPr>
          <a:xfrm>
            <a:off x="711201" y="2106754"/>
            <a:ext cx="8632824"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mã dễ đọc hơn, hãy viết tắt NumPy thành np. Đây là một quy tắc được áp dụng bởi tất cả những người làm việc với mật mã để có thể dễ dàng hiểu được.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Python, các đối tượng thường có các thuộc tính và phương thức. Thuộc tính là một đối tượng Python khác được lưu trữ bên trong đối tượng và phương thức đề cập đến một chức năng cho phép truy cập vào dữ liệu bên trong của đối tượng. Nó có thể được tiếp cận dưới dạng np.attrribute_name.</a:t>
            </a:r>
            <a:endParaRPr sz="1300">
              <a:solidFill>
                <a:srgbClr val="262626"/>
              </a:solidFill>
              <a:latin typeface="Arial"/>
              <a:ea typeface="Arial"/>
              <a:cs typeface="Arial"/>
              <a:sym typeface="Arial"/>
            </a:endParaRPr>
          </a:p>
        </p:txBody>
      </p:sp>
      <p:grpSp>
        <p:nvGrpSpPr>
          <p:cNvPr id="865" name="Google Shape;865;p30"/>
          <p:cNvGrpSpPr/>
          <p:nvPr/>
        </p:nvGrpSpPr>
        <p:grpSpPr>
          <a:xfrm>
            <a:off x="557644" y="4734475"/>
            <a:ext cx="8782050" cy="1291076"/>
            <a:chOff x="557644" y="4734475"/>
            <a:chExt cx="8782050" cy="1291076"/>
          </a:xfrm>
        </p:grpSpPr>
        <p:sp>
          <p:nvSpPr>
            <p:cNvPr id="866" name="Google Shape;866;p30"/>
            <p:cNvSpPr/>
            <p:nvPr/>
          </p:nvSpPr>
          <p:spPr>
            <a:xfrm>
              <a:off x="557644" y="4734475"/>
              <a:ext cx="8782050" cy="12910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67" name="Google Shape;867;p30"/>
            <p:cNvGrpSpPr/>
            <p:nvPr/>
          </p:nvGrpSpPr>
          <p:grpSpPr>
            <a:xfrm>
              <a:off x="665154" y="4823112"/>
              <a:ext cx="2918106" cy="292387"/>
              <a:chOff x="732985" y="5582396"/>
              <a:chExt cx="2918106" cy="302131"/>
            </a:xfrm>
          </p:grpSpPr>
          <p:pic>
            <p:nvPicPr>
              <p:cNvPr descr="Byte - Free electronics icons" id="868" name="Google Shape;868;p3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869" name="Google Shape;869;p3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a:t>
                </a:r>
                <a:endParaRPr b="1" sz="1300">
                  <a:solidFill>
                    <a:srgbClr val="262626"/>
                  </a:solidFill>
                  <a:latin typeface="Arial"/>
                  <a:ea typeface="Arial"/>
                  <a:cs typeface="Arial"/>
                  <a:sym typeface="Arial"/>
                </a:endParaRPr>
              </a:p>
            </p:txBody>
          </p:sp>
        </p:grpSp>
        <p:sp>
          <p:nvSpPr>
            <p:cNvPr id="870" name="Google Shape;870;p30"/>
            <p:cNvSpPr txBox="1"/>
            <p:nvPr/>
          </p:nvSpPr>
          <p:spPr>
            <a:xfrm>
              <a:off x="1024575" y="515800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As là viết tắt của alias, nghĩa là nó được viết tắt.</a:t>
              </a:r>
              <a:endParaRPr sz="1300">
                <a:solidFill>
                  <a:srgbClr val="262626"/>
                </a:solidFill>
                <a:latin typeface="Arial"/>
                <a:ea typeface="Arial"/>
                <a:cs typeface="Arial"/>
                <a:sym typeface="Arial"/>
              </a:endParaRPr>
            </a:p>
          </p:txBody>
        </p:sp>
        <p:pic>
          <p:nvPicPr>
            <p:cNvPr descr="Byte - Free electronics icons" id="871" name="Google Shape;871;p30"/>
            <p:cNvPicPr preferRelativeResize="0"/>
            <p:nvPr/>
          </p:nvPicPr>
          <p:blipFill rotWithShape="1">
            <a:blip r:embed="rId4">
              <a:alphaModFix/>
            </a:blip>
            <a:srcRect b="-5938" l="13871" r="14480" t="-7084"/>
            <a:stretch/>
          </p:blipFill>
          <p:spPr>
            <a:xfrm>
              <a:off x="665154" y="5399175"/>
              <a:ext cx="295715" cy="236991"/>
            </a:xfrm>
            <a:prstGeom prst="rect">
              <a:avLst/>
            </a:prstGeom>
            <a:noFill/>
            <a:ln>
              <a:noFill/>
            </a:ln>
          </p:spPr>
        </p:pic>
        <p:sp>
          <p:nvSpPr>
            <p:cNvPr id="872" name="Google Shape;872;p30"/>
            <p:cNvSpPr txBox="1"/>
            <p:nvPr/>
          </p:nvSpPr>
          <p:spPr>
            <a:xfrm>
              <a:off x="923935" y="537644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sp>
          <p:nvSpPr>
            <p:cNvPr id="873" name="Google Shape;873;p30"/>
            <p:cNvSpPr txBox="1"/>
            <p:nvPr/>
          </p:nvSpPr>
          <p:spPr>
            <a:xfrm>
              <a:off x="1024575" y="571133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Để xem phiên bản của NumPy, hãy sử dụng built-in property ____version__.</a:t>
              </a:r>
              <a:endParaRPr sz="1300">
                <a:solidFill>
                  <a:srgbClr val="262626"/>
                </a:solidFill>
                <a:latin typeface="Arial"/>
                <a:ea typeface="Arial"/>
                <a:cs typeface="Arial"/>
                <a:sym typeface="Arial"/>
              </a:endParaRPr>
            </a:p>
          </p:txBody>
        </p:sp>
      </p:grpSp>
      <p:sp>
        <p:nvSpPr>
          <p:cNvPr id="874" name="Google Shape;874;p30"/>
          <p:cNvSpPr/>
          <p:nvPr/>
        </p:nvSpPr>
        <p:spPr>
          <a:xfrm>
            <a:off x="580388" y="184482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Nhập thư viện NumPy</a:t>
            </a:r>
            <a:endParaRPr sz="1400">
              <a:solidFill>
                <a:schemeClr val="dk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grpSp>
        <p:nvGrpSpPr>
          <p:cNvPr id="5367" name="Google Shape;5367;p299"/>
          <p:cNvGrpSpPr/>
          <p:nvPr/>
        </p:nvGrpSpPr>
        <p:grpSpPr>
          <a:xfrm>
            <a:off x="450000" y="450000"/>
            <a:ext cx="9018000" cy="276999"/>
            <a:chOff x="450000" y="450000"/>
            <a:chExt cx="9018000" cy="276999"/>
          </a:xfrm>
        </p:grpSpPr>
        <p:sp>
          <p:nvSpPr>
            <p:cNvPr id="5368" name="Google Shape;5368;p2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69" name="Google Shape;5369;p2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370" name="Google Shape;5370;p299"/>
          <p:cNvGrpSpPr/>
          <p:nvPr/>
        </p:nvGrpSpPr>
        <p:grpSpPr>
          <a:xfrm>
            <a:off x="559817" y="2043010"/>
            <a:ext cx="8782051" cy="3690246"/>
            <a:chOff x="559817" y="2100954"/>
            <a:chExt cx="8782051" cy="3690246"/>
          </a:xfrm>
        </p:grpSpPr>
        <p:sp>
          <p:nvSpPr>
            <p:cNvPr id="5371" name="Google Shape;5371;p299"/>
            <p:cNvSpPr/>
            <p:nvPr/>
          </p:nvSpPr>
          <p:spPr>
            <a:xfrm>
              <a:off x="559817" y="2100954"/>
              <a:ext cx="8782050" cy="3690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72" name="Google Shape;5372;p299"/>
            <p:cNvPicPr preferRelativeResize="0"/>
            <p:nvPr/>
          </p:nvPicPr>
          <p:blipFill rotWithShape="1">
            <a:blip r:embed="rId3">
              <a:alphaModFix/>
            </a:blip>
            <a:srcRect b="0" l="1187" r="14992" t="0"/>
            <a:stretch/>
          </p:blipFill>
          <p:spPr>
            <a:xfrm>
              <a:off x="624414" y="2176530"/>
              <a:ext cx="8717454" cy="3560294"/>
            </a:xfrm>
            <a:prstGeom prst="rect">
              <a:avLst/>
            </a:prstGeom>
            <a:noFill/>
            <a:ln>
              <a:noFill/>
            </a:ln>
          </p:spPr>
        </p:pic>
      </p:grpSp>
      <p:grpSp>
        <p:nvGrpSpPr>
          <p:cNvPr id="5373" name="Google Shape;5373;p299"/>
          <p:cNvGrpSpPr/>
          <p:nvPr/>
        </p:nvGrpSpPr>
        <p:grpSpPr>
          <a:xfrm>
            <a:off x="580388" y="1413381"/>
            <a:ext cx="8887612" cy="560905"/>
            <a:chOff x="580388" y="1413381"/>
            <a:chExt cx="8887612" cy="560905"/>
          </a:xfrm>
        </p:grpSpPr>
        <p:sp>
          <p:nvSpPr>
            <p:cNvPr id="5374" name="Google Shape;5374;p299"/>
            <p:cNvSpPr/>
            <p:nvPr/>
          </p:nvSpPr>
          <p:spPr>
            <a:xfrm>
              <a:off x="711200" y="162882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hàng 0,1,2 và 3 bắt nguồn từ df1 được nhập dưới dạng NaN vì không có cột "d".</a:t>
              </a:r>
              <a:endParaRPr sz="1300">
                <a:solidFill>
                  <a:srgbClr val="262626"/>
                </a:solidFill>
                <a:latin typeface="Arial"/>
                <a:ea typeface="Arial"/>
                <a:cs typeface="Arial"/>
                <a:sym typeface="Arial"/>
              </a:endParaRPr>
            </a:p>
          </p:txBody>
        </p:sp>
        <p:sp>
          <p:nvSpPr>
            <p:cNvPr id="5375" name="Google Shape;5375;p29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gr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0" name="Shape 5380"/>
        <p:cNvGrpSpPr/>
        <p:nvPr/>
      </p:nvGrpSpPr>
      <p:grpSpPr>
        <a:xfrm>
          <a:off x="0" y="0"/>
          <a:ext cx="0" cy="0"/>
          <a:chOff x="0" y="0"/>
          <a:chExt cx="0" cy="0"/>
        </a:xfrm>
      </p:grpSpPr>
      <p:grpSp>
        <p:nvGrpSpPr>
          <p:cNvPr id="5381" name="Google Shape;5381;p300"/>
          <p:cNvGrpSpPr/>
          <p:nvPr/>
        </p:nvGrpSpPr>
        <p:grpSpPr>
          <a:xfrm>
            <a:off x="450000" y="450000"/>
            <a:ext cx="9018000" cy="276999"/>
            <a:chOff x="450000" y="450000"/>
            <a:chExt cx="9018000" cy="276999"/>
          </a:xfrm>
        </p:grpSpPr>
        <p:sp>
          <p:nvSpPr>
            <p:cNvPr id="5382" name="Google Shape;5382;p3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83" name="Google Shape;5383;p3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384" name="Google Shape;5384;p300"/>
          <p:cNvGrpSpPr/>
          <p:nvPr/>
        </p:nvGrpSpPr>
        <p:grpSpPr>
          <a:xfrm>
            <a:off x="559817" y="2043010"/>
            <a:ext cx="8782051" cy="3690246"/>
            <a:chOff x="559817" y="2043010"/>
            <a:chExt cx="8782051" cy="3690246"/>
          </a:xfrm>
        </p:grpSpPr>
        <p:sp>
          <p:nvSpPr>
            <p:cNvPr id="5385" name="Google Shape;5385;p300"/>
            <p:cNvSpPr/>
            <p:nvPr/>
          </p:nvSpPr>
          <p:spPr>
            <a:xfrm>
              <a:off x="559817" y="2043010"/>
              <a:ext cx="8782050" cy="3690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86" name="Google Shape;5386;p300"/>
            <p:cNvPicPr preferRelativeResize="0"/>
            <p:nvPr/>
          </p:nvPicPr>
          <p:blipFill rotWithShape="1">
            <a:blip r:embed="rId3">
              <a:alphaModFix/>
            </a:blip>
            <a:srcRect b="0" l="990" r="16014" t="0"/>
            <a:stretch/>
          </p:blipFill>
          <p:spPr>
            <a:xfrm>
              <a:off x="628650" y="2089423"/>
              <a:ext cx="8713218" cy="3632302"/>
            </a:xfrm>
            <a:prstGeom prst="rect">
              <a:avLst/>
            </a:prstGeom>
            <a:noFill/>
            <a:ln>
              <a:noFill/>
            </a:ln>
          </p:spPr>
        </p:pic>
      </p:grpSp>
      <p:grpSp>
        <p:nvGrpSpPr>
          <p:cNvPr id="5387" name="Google Shape;5387;p300"/>
          <p:cNvGrpSpPr/>
          <p:nvPr/>
        </p:nvGrpSpPr>
        <p:grpSpPr>
          <a:xfrm>
            <a:off x="580388" y="1413381"/>
            <a:ext cx="8887612" cy="560905"/>
            <a:chOff x="580388" y="1413381"/>
            <a:chExt cx="8887612" cy="560905"/>
          </a:xfrm>
        </p:grpSpPr>
        <p:sp>
          <p:nvSpPr>
            <p:cNvPr id="5388" name="Google Shape;5388;p300"/>
            <p:cNvSpPr/>
            <p:nvPr/>
          </p:nvSpPr>
          <p:spPr>
            <a:xfrm>
              <a:off x="711200" y="162882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help(pd.concat). ignore_index</a:t>
              </a:r>
              <a:endParaRPr sz="1300">
                <a:solidFill>
                  <a:srgbClr val="262626"/>
                </a:solidFill>
                <a:latin typeface="Arial"/>
                <a:ea typeface="Arial"/>
                <a:cs typeface="Arial"/>
                <a:sym typeface="Arial"/>
              </a:endParaRPr>
            </a:p>
          </p:txBody>
        </p:sp>
        <p:sp>
          <p:nvSpPr>
            <p:cNvPr id="5389" name="Google Shape;5389;p30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gr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4" name="Shape 5394"/>
        <p:cNvGrpSpPr/>
        <p:nvPr/>
      </p:nvGrpSpPr>
      <p:grpSpPr>
        <a:xfrm>
          <a:off x="0" y="0"/>
          <a:ext cx="0" cy="0"/>
          <a:chOff x="0" y="0"/>
          <a:chExt cx="0" cy="0"/>
        </a:xfrm>
      </p:grpSpPr>
      <p:grpSp>
        <p:nvGrpSpPr>
          <p:cNvPr id="5395" name="Google Shape;5395;p301"/>
          <p:cNvGrpSpPr/>
          <p:nvPr/>
        </p:nvGrpSpPr>
        <p:grpSpPr>
          <a:xfrm>
            <a:off x="450000" y="450000"/>
            <a:ext cx="9018000" cy="276999"/>
            <a:chOff x="450000" y="450000"/>
            <a:chExt cx="9018000" cy="276999"/>
          </a:xfrm>
        </p:grpSpPr>
        <p:sp>
          <p:nvSpPr>
            <p:cNvPr id="5396" name="Google Shape;5396;p3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397" name="Google Shape;5397;p3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398" name="Google Shape;5398;p301"/>
          <p:cNvGrpSpPr/>
          <p:nvPr/>
        </p:nvGrpSpPr>
        <p:grpSpPr>
          <a:xfrm>
            <a:off x="559817" y="2043010"/>
            <a:ext cx="8782050" cy="3062390"/>
            <a:chOff x="559817" y="2043010"/>
            <a:chExt cx="8782050" cy="3062390"/>
          </a:xfrm>
        </p:grpSpPr>
        <p:sp>
          <p:nvSpPr>
            <p:cNvPr id="5399" name="Google Shape;5399;p301"/>
            <p:cNvSpPr/>
            <p:nvPr/>
          </p:nvSpPr>
          <p:spPr>
            <a:xfrm>
              <a:off x="559817" y="2043010"/>
              <a:ext cx="8782050" cy="30623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00" name="Google Shape;5400;p301"/>
            <p:cNvPicPr preferRelativeResize="0"/>
            <p:nvPr/>
          </p:nvPicPr>
          <p:blipFill rotWithShape="1">
            <a:blip r:embed="rId3">
              <a:alphaModFix/>
            </a:blip>
            <a:srcRect b="0" l="1283" r="16028" t="0"/>
            <a:stretch/>
          </p:blipFill>
          <p:spPr>
            <a:xfrm>
              <a:off x="638174" y="2147714"/>
              <a:ext cx="8703693" cy="2934900"/>
            </a:xfrm>
            <a:prstGeom prst="rect">
              <a:avLst/>
            </a:prstGeom>
            <a:noFill/>
            <a:ln>
              <a:noFill/>
            </a:ln>
          </p:spPr>
        </p:pic>
      </p:grpSp>
      <p:grpSp>
        <p:nvGrpSpPr>
          <p:cNvPr id="5401" name="Google Shape;5401;p301"/>
          <p:cNvGrpSpPr/>
          <p:nvPr/>
        </p:nvGrpSpPr>
        <p:grpSpPr>
          <a:xfrm>
            <a:off x="580388" y="1413381"/>
            <a:ext cx="8887612" cy="560905"/>
            <a:chOff x="580388" y="1413381"/>
            <a:chExt cx="8887612" cy="560905"/>
          </a:xfrm>
        </p:grpSpPr>
        <p:sp>
          <p:nvSpPr>
            <p:cNvPr id="5402" name="Google Shape;5402;p301"/>
            <p:cNvSpPr/>
            <p:nvPr/>
          </p:nvSpPr>
          <p:spPr>
            <a:xfrm>
              <a:off x="711200" y="162882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Tùy chọn Axis=1 liên kết DataFrame theo hướng cột trái/phải.</a:t>
              </a:r>
              <a:endParaRPr sz="1300">
                <a:solidFill>
                  <a:srgbClr val="262626"/>
                </a:solidFill>
                <a:latin typeface="Arial"/>
                <a:ea typeface="Arial"/>
                <a:cs typeface="Arial"/>
                <a:sym typeface="Arial"/>
              </a:endParaRPr>
            </a:p>
          </p:txBody>
        </p:sp>
        <p:sp>
          <p:nvSpPr>
            <p:cNvPr id="5403" name="Google Shape;5403;p30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Liên kết các DataFrame</a:t>
              </a:r>
              <a:endParaRPr sz="1400">
                <a:solidFill>
                  <a:schemeClr val="dk1"/>
                </a:solidFill>
                <a:latin typeface="Arial"/>
                <a:ea typeface="Arial"/>
                <a:cs typeface="Arial"/>
                <a:sym typeface="Arial"/>
              </a:endParaRPr>
            </a:p>
          </p:txBody>
        </p:sp>
      </p:gr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8" name="Shape 5408"/>
        <p:cNvGrpSpPr/>
        <p:nvPr/>
      </p:nvGrpSpPr>
      <p:grpSpPr>
        <a:xfrm>
          <a:off x="0" y="0"/>
          <a:ext cx="0" cy="0"/>
          <a:chOff x="0" y="0"/>
          <a:chExt cx="0" cy="0"/>
        </a:xfrm>
      </p:grpSpPr>
      <p:grpSp>
        <p:nvGrpSpPr>
          <p:cNvPr id="5409" name="Google Shape;5409;p302"/>
          <p:cNvGrpSpPr/>
          <p:nvPr/>
        </p:nvGrpSpPr>
        <p:grpSpPr>
          <a:xfrm>
            <a:off x="450000" y="450000"/>
            <a:ext cx="9018000" cy="276999"/>
            <a:chOff x="450000" y="450000"/>
            <a:chExt cx="9018000" cy="276999"/>
          </a:xfrm>
        </p:grpSpPr>
        <p:sp>
          <p:nvSpPr>
            <p:cNvPr id="5410" name="Google Shape;5410;p3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411" name="Google Shape;5411;p3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412" name="Google Shape;5412;p302"/>
          <p:cNvGrpSpPr/>
          <p:nvPr/>
        </p:nvGrpSpPr>
        <p:grpSpPr>
          <a:xfrm>
            <a:off x="580388" y="1413381"/>
            <a:ext cx="8887612" cy="979677"/>
            <a:chOff x="580388" y="1413381"/>
            <a:chExt cx="8887612" cy="979677"/>
          </a:xfrm>
        </p:grpSpPr>
        <p:sp>
          <p:nvSpPr>
            <p:cNvPr id="5413" name="Google Shape;5413;p302"/>
            <p:cNvSpPr/>
            <p:nvPr/>
          </p:nvSpPr>
          <p:spPr>
            <a:xfrm>
              <a:off x="711200" y="1647487"/>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hàm concat(), đã thấy trước đó, là một khái niệm hợp nhất hai DataFrames theo một tiêu chí nhất định theo cách tương tự như lệnh nối của SQL. Trong trường hợp này, cột hoặc chỉ mục là tham chiếu được gọi là khóa. Khóa phải tồn tại trong cả hai DataFrames.</a:t>
              </a:r>
              <a:endParaRPr sz="1300">
                <a:solidFill>
                  <a:srgbClr val="262626"/>
                </a:solidFill>
                <a:latin typeface="Arial"/>
                <a:ea typeface="Arial"/>
                <a:cs typeface="Arial"/>
                <a:sym typeface="Arial"/>
              </a:endParaRPr>
            </a:p>
          </p:txBody>
        </p:sp>
        <p:sp>
          <p:nvSpPr>
            <p:cNvPr id="5414" name="Google Shape;5414;p30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415" name="Google Shape;5415;p302"/>
          <p:cNvGrpSpPr/>
          <p:nvPr/>
        </p:nvGrpSpPr>
        <p:grpSpPr>
          <a:xfrm>
            <a:off x="559817" y="2420888"/>
            <a:ext cx="8782050" cy="3427462"/>
            <a:chOff x="559817" y="2420888"/>
            <a:chExt cx="8782050" cy="3427462"/>
          </a:xfrm>
        </p:grpSpPr>
        <p:sp>
          <p:nvSpPr>
            <p:cNvPr id="5416" name="Google Shape;5416;p302"/>
            <p:cNvSpPr/>
            <p:nvPr/>
          </p:nvSpPr>
          <p:spPr>
            <a:xfrm>
              <a:off x="559817" y="2420888"/>
              <a:ext cx="8782050" cy="34274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17" name="Google Shape;5417;p302"/>
            <p:cNvPicPr preferRelativeResize="0"/>
            <p:nvPr/>
          </p:nvPicPr>
          <p:blipFill rotWithShape="1">
            <a:blip r:embed="rId3">
              <a:alphaModFix/>
            </a:blip>
            <a:srcRect b="0" l="1371" r="16166" t="0"/>
            <a:stretch/>
          </p:blipFill>
          <p:spPr>
            <a:xfrm>
              <a:off x="665981" y="2523017"/>
              <a:ext cx="8675886" cy="3279108"/>
            </a:xfrm>
            <a:prstGeom prst="rect">
              <a:avLst/>
            </a:prstGeom>
            <a:noFill/>
            <a:ln>
              <a:noFill/>
            </a:ln>
          </p:spPr>
        </p:pic>
        <p:sp>
          <p:nvSpPr>
            <p:cNvPr id="5418" name="Google Shape;5418;p302"/>
            <p:cNvSpPr/>
            <p:nvPr/>
          </p:nvSpPr>
          <p:spPr>
            <a:xfrm>
              <a:off x="1375760" y="2631353"/>
              <a:ext cx="3791676" cy="16783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300">
                  <a:solidFill>
                    <a:srgbClr val="007671"/>
                  </a:solidFill>
                  <a:latin typeface="Arial"/>
                  <a:ea typeface="Arial"/>
                  <a:cs typeface="Arial"/>
                  <a:sym typeface="Arial"/>
                </a:rPr>
                <a:t># Creating a DataFrame with Stock Market Data</a:t>
              </a:r>
              <a:endParaRPr/>
            </a:p>
          </p:txBody>
        </p:sp>
      </p:gr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3" name="Shape 5423"/>
        <p:cNvGrpSpPr/>
        <p:nvPr/>
      </p:nvGrpSpPr>
      <p:grpSpPr>
        <a:xfrm>
          <a:off x="0" y="0"/>
          <a:ext cx="0" cy="0"/>
          <a:chOff x="0" y="0"/>
          <a:chExt cx="0" cy="0"/>
        </a:xfrm>
      </p:grpSpPr>
      <p:grpSp>
        <p:nvGrpSpPr>
          <p:cNvPr id="5424" name="Google Shape;5424;p303"/>
          <p:cNvGrpSpPr/>
          <p:nvPr/>
        </p:nvGrpSpPr>
        <p:grpSpPr>
          <a:xfrm>
            <a:off x="450000" y="450000"/>
            <a:ext cx="9018000" cy="276999"/>
            <a:chOff x="450000" y="450000"/>
            <a:chExt cx="9018000" cy="276999"/>
          </a:xfrm>
        </p:grpSpPr>
        <p:sp>
          <p:nvSpPr>
            <p:cNvPr id="5425" name="Google Shape;5425;p3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426" name="Google Shape;5426;p3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427" name="Google Shape;5427;p30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nvGrpSpPr>
          <p:cNvPr id="5428" name="Google Shape;5428;p303"/>
          <p:cNvGrpSpPr/>
          <p:nvPr/>
        </p:nvGrpSpPr>
        <p:grpSpPr>
          <a:xfrm>
            <a:off x="559817" y="1748678"/>
            <a:ext cx="8782051" cy="2904458"/>
            <a:chOff x="559817" y="1844824"/>
            <a:chExt cx="8782051" cy="2904458"/>
          </a:xfrm>
        </p:grpSpPr>
        <p:sp>
          <p:nvSpPr>
            <p:cNvPr id="5429" name="Google Shape;5429;p303"/>
            <p:cNvSpPr/>
            <p:nvPr/>
          </p:nvSpPr>
          <p:spPr>
            <a:xfrm>
              <a:off x="559817" y="1844824"/>
              <a:ext cx="8782050" cy="29044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30" name="Google Shape;5430;p303"/>
            <p:cNvPicPr preferRelativeResize="0"/>
            <p:nvPr/>
          </p:nvPicPr>
          <p:blipFill rotWithShape="1">
            <a:blip r:embed="rId3">
              <a:alphaModFix/>
            </a:blip>
            <a:srcRect b="0" l="0" r="19850" t="0"/>
            <a:stretch/>
          </p:blipFill>
          <p:spPr>
            <a:xfrm>
              <a:off x="581554" y="1889049"/>
              <a:ext cx="8760314" cy="2808312"/>
            </a:xfrm>
            <a:prstGeom prst="rect">
              <a:avLst/>
            </a:prstGeom>
            <a:noFill/>
            <a:ln>
              <a:noFill/>
            </a:ln>
          </p:spPr>
        </p:pic>
        <p:sp>
          <p:nvSpPr>
            <p:cNvPr id="5431" name="Google Shape;5431;p303"/>
            <p:cNvSpPr/>
            <p:nvPr/>
          </p:nvSpPr>
          <p:spPr>
            <a:xfrm>
              <a:off x="1978090" y="2593910"/>
              <a:ext cx="317241" cy="1959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2" name="Google Shape;5432;p303"/>
            <p:cNvSpPr/>
            <p:nvPr/>
          </p:nvSpPr>
          <p:spPr>
            <a:xfrm>
              <a:off x="1499674" y="2905774"/>
              <a:ext cx="804987" cy="266634"/>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3" name="Google Shape;5433;p303"/>
            <p:cNvSpPr/>
            <p:nvPr/>
          </p:nvSpPr>
          <p:spPr>
            <a:xfrm>
              <a:off x="1490344" y="3609580"/>
              <a:ext cx="804987" cy="266634"/>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4" name="Google Shape;5434;p303"/>
            <p:cNvSpPr/>
            <p:nvPr/>
          </p:nvSpPr>
          <p:spPr>
            <a:xfrm>
              <a:off x="1499674" y="4296306"/>
              <a:ext cx="804987" cy="266634"/>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5" name="Google Shape;5435;p303"/>
            <p:cNvSpPr/>
            <p:nvPr/>
          </p:nvSpPr>
          <p:spPr>
            <a:xfrm>
              <a:off x="1466794" y="3261566"/>
              <a:ext cx="828537" cy="246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6" name="Google Shape;5436;p303"/>
            <p:cNvSpPr/>
            <p:nvPr/>
          </p:nvSpPr>
          <p:spPr>
            <a:xfrm>
              <a:off x="1487898" y="3961588"/>
              <a:ext cx="828537" cy="246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7" name="Google Shape;5437;p303"/>
            <p:cNvSpPr/>
            <p:nvPr/>
          </p:nvSpPr>
          <p:spPr>
            <a:xfrm>
              <a:off x="1670179" y="2920482"/>
              <a:ext cx="1726164" cy="261257"/>
            </a:xfrm>
            <a:prstGeom prst="rect">
              <a:avLst/>
            </a:prstGeom>
            <a:solidFill>
              <a:srgbClr val="F7F7F7"/>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Hanmi Pharmaceutical</a:t>
              </a:r>
              <a:endParaRPr/>
            </a:p>
          </p:txBody>
        </p:sp>
        <p:sp>
          <p:nvSpPr>
            <p:cNvPr id="5438" name="Google Shape;5438;p303"/>
            <p:cNvSpPr/>
            <p:nvPr/>
          </p:nvSpPr>
          <p:spPr>
            <a:xfrm>
              <a:off x="1561662" y="3607334"/>
              <a:ext cx="1800200" cy="236568"/>
            </a:xfrm>
            <a:prstGeom prst="rect">
              <a:avLst/>
            </a:prstGeom>
            <a:solidFill>
              <a:srgbClr val="F7F7F7"/>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NS Shopping</a:t>
              </a:r>
              <a:endParaRPr/>
            </a:p>
          </p:txBody>
        </p:sp>
        <p:sp>
          <p:nvSpPr>
            <p:cNvPr id="5439" name="Google Shape;5439;p303"/>
            <p:cNvSpPr/>
            <p:nvPr/>
          </p:nvSpPr>
          <p:spPr>
            <a:xfrm>
              <a:off x="2480423" y="3944639"/>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440" name="Google Shape;5440;p303"/>
            <p:cNvSpPr/>
            <p:nvPr/>
          </p:nvSpPr>
          <p:spPr>
            <a:xfrm>
              <a:off x="1543743" y="4312179"/>
              <a:ext cx="1837895" cy="252540"/>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Green Cross Medical Science Corporation</a:t>
              </a:r>
              <a:endParaRPr/>
            </a:p>
          </p:txBody>
        </p:sp>
        <p:pic>
          <p:nvPicPr>
            <p:cNvPr id="5441" name="Google Shape;5441;p303"/>
            <p:cNvPicPr preferRelativeResize="0"/>
            <p:nvPr/>
          </p:nvPicPr>
          <p:blipFill rotWithShape="1">
            <a:blip r:embed="rId3">
              <a:alphaModFix/>
            </a:blip>
            <a:srcRect b="0" l="7622" r="83814" t="25110"/>
            <a:stretch/>
          </p:blipFill>
          <p:spPr>
            <a:xfrm>
              <a:off x="791087" y="2594250"/>
              <a:ext cx="936104" cy="2103111"/>
            </a:xfrm>
            <a:prstGeom prst="rect">
              <a:avLst/>
            </a:prstGeom>
            <a:noFill/>
            <a:ln>
              <a:noFill/>
            </a:ln>
          </p:spPr>
        </p:pic>
        <p:cxnSp>
          <p:nvCxnSpPr>
            <p:cNvPr id="5442" name="Google Shape;5442;p303"/>
            <p:cNvCxnSpPr/>
            <p:nvPr/>
          </p:nvCxnSpPr>
          <p:spPr>
            <a:xfrm>
              <a:off x="857721" y="2893267"/>
              <a:ext cx="4453731" cy="0"/>
            </a:xfrm>
            <a:prstGeom prst="straightConnector1">
              <a:avLst/>
            </a:prstGeom>
            <a:noFill/>
            <a:ln cap="flat" cmpd="sng" w="12700">
              <a:solidFill>
                <a:schemeClr val="dk1"/>
              </a:solidFill>
              <a:prstDash val="solid"/>
              <a:miter lim="800000"/>
              <a:headEnd len="sm" w="sm" type="none"/>
              <a:tailEnd len="sm" w="sm" type="none"/>
            </a:ln>
          </p:spPr>
        </p:cxnSp>
        <p:sp>
          <p:nvSpPr>
            <p:cNvPr id="5443" name="Google Shape;5443;p303"/>
            <p:cNvSpPr/>
            <p:nvPr/>
          </p:nvSpPr>
          <p:spPr>
            <a:xfrm>
              <a:off x="825552" y="2847548"/>
              <a:ext cx="4557908" cy="457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grpSp>
        <p:nvGrpSpPr>
          <p:cNvPr id="5449" name="Google Shape;5449;p304"/>
          <p:cNvGrpSpPr/>
          <p:nvPr/>
        </p:nvGrpSpPr>
        <p:grpSpPr>
          <a:xfrm>
            <a:off x="450000" y="450000"/>
            <a:ext cx="9018000" cy="276999"/>
            <a:chOff x="450000" y="450000"/>
            <a:chExt cx="9018000" cy="276999"/>
          </a:xfrm>
        </p:grpSpPr>
        <p:sp>
          <p:nvSpPr>
            <p:cNvPr id="5450" name="Google Shape;5450;p3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451" name="Google Shape;5451;p3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452" name="Google Shape;5452;p304"/>
          <p:cNvSpPr/>
          <p:nvPr/>
        </p:nvSpPr>
        <p:spPr>
          <a:xfrm>
            <a:off x="711200" y="472514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Khóa ở đây phải là một id có giá trị không trùng nhau.</a:t>
            </a:r>
            <a:endParaRPr/>
          </a:p>
        </p:txBody>
      </p:sp>
      <p:sp>
        <p:nvSpPr>
          <p:cNvPr id="5453" name="Google Shape;5453;p30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nvGrpSpPr>
          <p:cNvPr id="5454" name="Google Shape;5454;p304"/>
          <p:cNvGrpSpPr/>
          <p:nvPr/>
        </p:nvGrpSpPr>
        <p:grpSpPr>
          <a:xfrm>
            <a:off x="559817" y="1748678"/>
            <a:ext cx="8782050" cy="2904458"/>
            <a:chOff x="559817" y="1748678"/>
            <a:chExt cx="8782050" cy="2904458"/>
          </a:xfrm>
        </p:grpSpPr>
        <p:sp>
          <p:nvSpPr>
            <p:cNvPr id="5455" name="Google Shape;5455;p304"/>
            <p:cNvSpPr/>
            <p:nvPr/>
          </p:nvSpPr>
          <p:spPr>
            <a:xfrm>
              <a:off x="559817" y="1748678"/>
              <a:ext cx="8782050" cy="29044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56" name="Google Shape;5456;p304"/>
            <p:cNvPicPr preferRelativeResize="0"/>
            <p:nvPr/>
          </p:nvPicPr>
          <p:blipFill rotWithShape="1">
            <a:blip r:embed="rId3">
              <a:alphaModFix/>
            </a:blip>
            <a:srcRect b="0" l="0" r="18930" t="0"/>
            <a:stretch/>
          </p:blipFill>
          <p:spPr>
            <a:xfrm>
              <a:off x="580388" y="1800202"/>
              <a:ext cx="8761479" cy="2808312"/>
            </a:xfrm>
            <a:prstGeom prst="rect">
              <a:avLst/>
            </a:prstGeom>
            <a:noFill/>
            <a:ln>
              <a:noFill/>
            </a:ln>
          </p:spPr>
        </p:pic>
        <p:sp>
          <p:nvSpPr>
            <p:cNvPr id="5457" name="Google Shape;5457;p304"/>
            <p:cNvSpPr/>
            <p:nvPr/>
          </p:nvSpPr>
          <p:spPr>
            <a:xfrm>
              <a:off x="2667035" y="3167358"/>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Harim Co.</a:t>
              </a:r>
              <a:endParaRPr/>
            </a:p>
          </p:txBody>
        </p:sp>
        <p:sp>
          <p:nvSpPr>
            <p:cNvPr id="5458" name="Google Shape;5458;p304"/>
            <p:cNvSpPr/>
            <p:nvPr/>
          </p:nvSpPr>
          <p:spPr>
            <a:xfrm>
              <a:off x="2359124" y="3513673"/>
              <a:ext cx="120722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Meritz Financial Group</a:t>
              </a:r>
              <a:endParaRPr/>
            </a:p>
          </p:txBody>
        </p:sp>
        <p:sp>
          <p:nvSpPr>
            <p:cNvPr id="5459" name="Google Shape;5459;p304"/>
            <p:cNvSpPr/>
            <p:nvPr/>
          </p:nvSpPr>
          <p:spPr>
            <a:xfrm>
              <a:off x="2667034" y="3848493"/>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460" name="Google Shape;5460;p304"/>
            <p:cNvSpPr/>
            <p:nvPr/>
          </p:nvSpPr>
          <p:spPr>
            <a:xfrm>
              <a:off x="2359122" y="4183313"/>
              <a:ext cx="120722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gr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5" name="Shape 5465"/>
        <p:cNvGrpSpPr/>
        <p:nvPr/>
      </p:nvGrpSpPr>
      <p:grpSpPr>
        <a:xfrm>
          <a:off x="0" y="0"/>
          <a:ext cx="0" cy="0"/>
          <a:chOff x="0" y="0"/>
          <a:chExt cx="0" cy="0"/>
        </a:xfrm>
      </p:grpSpPr>
      <p:grpSp>
        <p:nvGrpSpPr>
          <p:cNvPr id="5466" name="Google Shape;5466;p305"/>
          <p:cNvGrpSpPr/>
          <p:nvPr/>
        </p:nvGrpSpPr>
        <p:grpSpPr>
          <a:xfrm>
            <a:off x="450000" y="450000"/>
            <a:ext cx="9018000" cy="276999"/>
            <a:chOff x="450000" y="450000"/>
            <a:chExt cx="9018000" cy="276999"/>
          </a:xfrm>
        </p:grpSpPr>
        <p:sp>
          <p:nvSpPr>
            <p:cNvPr id="5467" name="Google Shape;5467;p3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468" name="Google Shape;5468;p3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469" name="Google Shape;5469;p305"/>
          <p:cNvGrpSpPr/>
          <p:nvPr/>
        </p:nvGrpSpPr>
        <p:grpSpPr>
          <a:xfrm>
            <a:off x="580388" y="1413381"/>
            <a:ext cx="8887612" cy="598229"/>
            <a:chOff x="580388" y="1413381"/>
            <a:chExt cx="8887612" cy="598229"/>
          </a:xfrm>
        </p:grpSpPr>
        <p:sp>
          <p:nvSpPr>
            <p:cNvPr id="5470" name="Google Shape;5470;p305"/>
            <p:cNvSpPr/>
            <p:nvPr/>
          </p:nvSpPr>
          <p:spPr>
            <a:xfrm>
              <a:off x="711200" y="166614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Xem help(pd.merge) để biết thêm chi tiết. Hãy đặt hai DataFrame làm tham số và hợp nhất chúng.</a:t>
              </a:r>
              <a:endParaRPr/>
            </a:p>
          </p:txBody>
        </p:sp>
        <p:sp>
          <p:nvSpPr>
            <p:cNvPr id="5471" name="Google Shape;5471;p30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472" name="Google Shape;5472;p305"/>
          <p:cNvGrpSpPr/>
          <p:nvPr/>
        </p:nvGrpSpPr>
        <p:grpSpPr>
          <a:xfrm>
            <a:off x="559817" y="2060848"/>
            <a:ext cx="8782050" cy="2808312"/>
            <a:chOff x="559817" y="2060848"/>
            <a:chExt cx="8782050" cy="2808312"/>
          </a:xfrm>
        </p:grpSpPr>
        <p:sp>
          <p:nvSpPr>
            <p:cNvPr id="5473" name="Google Shape;5473;p305"/>
            <p:cNvSpPr/>
            <p:nvPr/>
          </p:nvSpPr>
          <p:spPr>
            <a:xfrm>
              <a:off x="559817" y="2060848"/>
              <a:ext cx="8782050" cy="28083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74" name="Google Shape;5474;p305"/>
            <p:cNvPicPr preferRelativeResize="0"/>
            <p:nvPr/>
          </p:nvPicPr>
          <p:blipFill rotWithShape="1">
            <a:blip r:embed="rId3">
              <a:alphaModFix/>
            </a:blip>
            <a:srcRect b="0" l="0" r="14280" t="0"/>
            <a:stretch/>
          </p:blipFill>
          <p:spPr>
            <a:xfrm>
              <a:off x="580573" y="2104634"/>
              <a:ext cx="8761294" cy="2596245"/>
            </a:xfrm>
            <a:prstGeom prst="rect">
              <a:avLst/>
            </a:prstGeom>
            <a:noFill/>
            <a:ln>
              <a:noFill/>
            </a:ln>
          </p:spPr>
        </p:pic>
        <p:grpSp>
          <p:nvGrpSpPr>
            <p:cNvPr id="5475" name="Google Shape;5475;p305"/>
            <p:cNvGrpSpPr/>
            <p:nvPr/>
          </p:nvGrpSpPr>
          <p:grpSpPr>
            <a:xfrm>
              <a:off x="2305433" y="3402756"/>
              <a:ext cx="899314" cy="1210157"/>
              <a:chOff x="2305433" y="3402756"/>
              <a:chExt cx="899314" cy="1210157"/>
            </a:xfrm>
          </p:grpSpPr>
          <p:sp>
            <p:nvSpPr>
              <p:cNvPr id="5476" name="Google Shape;5476;p305"/>
              <p:cNvSpPr/>
              <p:nvPr/>
            </p:nvSpPr>
            <p:spPr>
              <a:xfrm>
                <a:off x="2305434"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477" name="Google Shape;5477;p305"/>
              <p:cNvSpPr/>
              <p:nvPr/>
            </p:nvSpPr>
            <p:spPr>
              <a:xfrm>
                <a:off x="2377442"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478" name="Google Shape;5478;p305"/>
              <p:cNvSpPr/>
              <p:nvPr/>
            </p:nvSpPr>
            <p:spPr>
              <a:xfrm>
                <a:off x="2305434"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479" name="Google Shape;5479;p305"/>
              <p:cNvSpPr/>
              <p:nvPr/>
            </p:nvSpPr>
            <p:spPr>
              <a:xfrm>
                <a:off x="2305433"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nvGrpSpPr>
            <p:cNvPr id="5480" name="Google Shape;5480;p305"/>
            <p:cNvGrpSpPr/>
            <p:nvPr/>
          </p:nvGrpSpPr>
          <p:grpSpPr>
            <a:xfrm>
              <a:off x="5069540" y="3402756"/>
              <a:ext cx="899314" cy="1210157"/>
              <a:chOff x="2305433" y="3402756"/>
              <a:chExt cx="899314" cy="1210157"/>
            </a:xfrm>
          </p:grpSpPr>
          <p:sp>
            <p:nvSpPr>
              <p:cNvPr id="5481" name="Google Shape;5481;p305"/>
              <p:cNvSpPr/>
              <p:nvPr/>
            </p:nvSpPr>
            <p:spPr>
              <a:xfrm>
                <a:off x="2305434"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482" name="Google Shape;5482;p305"/>
              <p:cNvSpPr/>
              <p:nvPr/>
            </p:nvSpPr>
            <p:spPr>
              <a:xfrm>
                <a:off x="2377442"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483" name="Google Shape;5483;p305"/>
              <p:cNvSpPr/>
              <p:nvPr/>
            </p:nvSpPr>
            <p:spPr>
              <a:xfrm>
                <a:off x="2305434"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484" name="Google Shape;5484;p305"/>
              <p:cNvSpPr/>
              <p:nvPr/>
            </p:nvSpPr>
            <p:spPr>
              <a:xfrm>
                <a:off x="2305433"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9" name="Shape 5489"/>
        <p:cNvGrpSpPr/>
        <p:nvPr/>
      </p:nvGrpSpPr>
      <p:grpSpPr>
        <a:xfrm>
          <a:off x="0" y="0"/>
          <a:ext cx="0" cy="0"/>
          <a:chOff x="0" y="0"/>
          <a:chExt cx="0" cy="0"/>
        </a:xfrm>
      </p:grpSpPr>
      <p:grpSp>
        <p:nvGrpSpPr>
          <p:cNvPr id="5490" name="Google Shape;5490;p306"/>
          <p:cNvGrpSpPr/>
          <p:nvPr/>
        </p:nvGrpSpPr>
        <p:grpSpPr>
          <a:xfrm>
            <a:off x="450000" y="450000"/>
            <a:ext cx="9018000" cy="276999"/>
            <a:chOff x="450000" y="450000"/>
            <a:chExt cx="9018000" cy="276999"/>
          </a:xfrm>
        </p:grpSpPr>
        <p:sp>
          <p:nvSpPr>
            <p:cNvPr id="5491" name="Google Shape;5491;p3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492" name="Google Shape;5492;p3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493" name="Google Shape;5493;p306"/>
          <p:cNvSpPr/>
          <p:nvPr/>
        </p:nvSpPr>
        <p:spPr>
          <a:xfrm>
            <a:off x="711200" y="510848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không có tên cột chung, sẽ xảy ra lỗi.</a:t>
            </a:r>
            <a:endParaRPr/>
          </a:p>
        </p:txBody>
      </p:sp>
      <p:sp>
        <p:nvSpPr>
          <p:cNvPr id="5494" name="Google Shape;5494;p30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nvGrpSpPr>
          <p:cNvPr id="5495" name="Google Shape;5495;p306"/>
          <p:cNvGrpSpPr/>
          <p:nvPr/>
        </p:nvGrpSpPr>
        <p:grpSpPr>
          <a:xfrm>
            <a:off x="559817" y="1748677"/>
            <a:ext cx="8782050" cy="3289853"/>
            <a:chOff x="559817" y="1748677"/>
            <a:chExt cx="8782050" cy="3289853"/>
          </a:xfrm>
        </p:grpSpPr>
        <p:sp>
          <p:nvSpPr>
            <p:cNvPr id="5496" name="Google Shape;5496;p306"/>
            <p:cNvSpPr/>
            <p:nvPr/>
          </p:nvSpPr>
          <p:spPr>
            <a:xfrm>
              <a:off x="559817" y="1748677"/>
              <a:ext cx="8782050" cy="32898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97" name="Google Shape;5497;p306"/>
            <p:cNvPicPr preferRelativeResize="0"/>
            <p:nvPr/>
          </p:nvPicPr>
          <p:blipFill rotWithShape="1">
            <a:blip r:embed="rId3">
              <a:alphaModFix/>
            </a:blip>
            <a:srcRect b="2007" l="0" r="14290" t="0"/>
            <a:stretch/>
          </p:blipFill>
          <p:spPr>
            <a:xfrm>
              <a:off x="581553" y="1793480"/>
              <a:ext cx="8760313" cy="3189068"/>
            </a:xfrm>
            <a:prstGeom prst="rect">
              <a:avLst/>
            </a:prstGeom>
            <a:noFill/>
            <a:ln>
              <a:noFill/>
            </a:ln>
          </p:spPr>
        </p:pic>
        <p:grpSp>
          <p:nvGrpSpPr>
            <p:cNvPr id="5498" name="Google Shape;5498;p306"/>
            <p:cNvGrpSpPr/>
            <p:nvPr/>
          </p:nvGrpSpPr>
          <p:grpSpPr>
            <a:xfrm>
              <a:off x="2298881" y="3666899"/>
              <a:ext cx="899314" cy="1210157"/>
              <a:chOff x="5069540" y="3402756"/>
              <a:chExt cx="899314" cy="1210157"/>
            </a:xfrm>
          </p:grpSpPr>
          <p:sp>
            <p:nvSpPr>
              <p:cNvPr id="5499" name="Google Shape;5499;p306"/>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00" name="Google Shape;5500;p306"/>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01" name="Google Shape;5501;p306"/>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02" name="Google Shape;5502;p306"/>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nvGrpSpPr>
            <p:cNvPr id="5503" name="Google Shape;5503;p306"/>
            <p:cNvGrpSpPr/>
            <p:nvPr/>
          </p:nvGrpSpPr>
          <p:grpSpPr>
            <a:xfrm>
              <a:off x="5083324" y="3666899"/>
              <a:ext cx="899314" cy="1210157"/>
              <a:chOff x="5069540" y="3402756"/>
              <a:chExt cx="899314" cy="1210157"/>
            </a:xfrm>
          </p:grpSpPr>
          <p:sp>
            <p:nvSpPr>
              <p:cNvPr id="5504" name="Google Shape;5504;p306"/>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05" name="Google Shape;5505;p306"/>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06" name="Google Shape;5506;p306"/>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07" name="Google Shape;5507;p306"/>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2" name="Shape 5512"/>
        <p:cNvGrpSpPr/>
        <p:nvPr/>
      </p:nvGrpSpPr>
      <p:grpSpPr>
        <a:xfrm>
          <a:off x="0" y="0"/>
          <a:ext cx="0" cy="0"/>
          <a:chOff x="0" y="0"/>
          <a:chExt cx="0" cy="0"/>
        </a:xfrm>
      </p:grpSpPr>
      <p:grpSp>
        <p:nvGrpSpPr>
          <p:cNvPr id="5513" name="Google Shape;5513;p307"/>
          <p:cNvGrpSpPr/>
          <p:nvPr/>
        </p:nvGrpSpPr>
        <p:grpSpPr>
          <a:xfrm>
            <a:off x="450000" y="450000"/>
            <a:ext cx="9018000" cy="276999"/>
            <a:chOff x="450000" y="450000"/>
            <a:chExt cx="9018000" cy="276999"/>
          </a:xfrm>
        </p:grpSpPr>
        <p:sp>
          <p:nvSpPr>
            <p:cNvPr id="5514" name="Google Shape;5514;p3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515" name="Google Shape;5515;p3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516" name="Google Shape;5516;p307"/>
          <p:cNvGrpSpPr/>
          <p:nvPr/>
        </p:nvGrpSpPr>
        <p:grpSpPr>
          <a:xfrm>
            <a:off x="559817" y="2315207"/>
            <a:ext cx="8782051" cy="3024336"/>
            <a:chOff x="559817" y="2315207"/>
            <a:chExt cx="8782051" cy="3024336"/>
          </a:xfrm>
        </p:grpSpPr>
        <p:sp>
          <p:nvSpPr>
            <p:cNvPr id="5517" name="Google Shape;5517;p307"/>
            <p:cNvSpPr/>
            <p:nvPr/>
          </p:nvSpPr>
          <p:spPr>
            <a:xfrm>
              <a:off x="559817" y="2315207"/>
              <a:ext cx="8782050" cy="30243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18" name="Google Shape;5518;p307"/>
            <p:cNvPicPr preferRelativeResize="0"/>
            <p:nvPr/>
          </p:nvPicPr>
          <p:blipFill rotWithShape="1">
            <a:blip r:embed="rId3">
              <a:alphaModFix/>
            </a:blip>
            <a:srcRect b="0" l="0" r="3282" t="0"/>
            <a:stretch/>
          </p:blipFill>
          <p:spPr>
            <a:xfrm>
              <a:off x="631378" y="2393723"/>
              <a:ext cx="8710490" cy="2878072"/>
            </a:xfrm>
            <a:prstGeom prst="rect">
              <a:avLst/>
            </a:prstGeom>
            <a:noFill/>
            <a:ln>
              <a:noFill/>
            </a:ln>
          </p:spPr>
        </p:pic>
      </p:grpSp>
      <p:grpSp>
        <p:nvGrpSpPr>
          <p:cNvPr id="5519" name="Google Shape;5519;p307"/>
          <p:cNvGrpSpPr/>
          <p:nvPr/>
        </p:nvGrpSpPr>
        <p:grpSpPr>
          <a:xfrm>
            <a:off x="580388" y="1413381"/>
            <a:ext cx="8887612" cy="849580"/>
            <a:chOff x="580388" y="1413381"/>
            <a:chExt cx="8887612" cy="849580"/>
          </a:xfrm>
        </p:grpSpPr>
        <p:sp>
          <p:nvSpPr>
            <p:cNvPr id="5520" name="Google Shape;5520;p307"/>
            <p:cNvSpPr/>
            <p:nvPr/>
          </p:nvSpPr>
          <p:spPr>
            <a:xfrm>
              <a:off x="711200" y="1666149"/>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vậy, tôi muốn cho bạn biết cách giải quyết vấn đề này trong trường hợp xảy ra lỗi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Tôi đưa tệp lên lần nữa.</a:t>
              </a:r>
              <a:endParaRPr sz="1300">
                <a:solidFill>
                  <a:srgbClr val="262626"/>
                </a:solidFill>
                <a:latin typeface="Arial"/>
                <a:ea typeface="Arial"/>
                <a:cs typeface="Arial"/>
                <a:sym typeface="Arial"/>
              </a:endParaRPr>
            </a:p>
          </p:txBody>
        </p:sp>
        <p:sp>
          <p:nvSpPr>
            <p:cNvPr id="5521" name="Google Shape;5521;p30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grpSp>
        <p:nvGrpSpPr>
          <p:cNvPr id="5527" name="Google Shape;5527;p308"/>
          <p:cNvGrpSpPr/>
          <p:nvPr/>
        </p:nvGrpSpPr>
        <p:grpSpPr>
          <a:xfrm>
            <a:off x="450000" y="450000"/>
            <a:ext cx="9018000" cy="276999"/>
            <a:chOff x="450000" y="450000"/>
            <a:chExt cx="9018000" cy="276999"/>
          </a:xfrm>
        </p:grpSpPr>
        <p:sp>
          <p:nvSpPr>
            <p:cNvPr id="5528" name="Google Shape;5528;p3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529" name="Google Shape;5529;p3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530" name="Google Shape;5530;p308"/>
          <p:cNvGrpSpPr/>
          <p:nvPr/>
        </p:nvGrpSpPr>
        <p:grpSpPr>
          <a:xfrm>
            <a:off x="580388" y="1413381"/>
            <a:ext cx="8887612" cy="598229"/>
            <a:chOff x="580388" y="1413381"/>
            <a:chExt cx="8887612" cy="598229"/>
          </a:xfrm>
        </p:grpSpPr>
        <p:sp>
          <p:nvSpPr>
            <p:cNvPr id="5531" name="Google Shape;5531;p308"/>
            <p:cNvSpPr/>
            <p:nvPr/>
          </p:nvSpPr>
          <p:spPr>
            <a:xfrm>
              <a:off x="711200" y="166614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Tôi muốn cho bạn biết cách giải quyết vấn đề này trong trường hợp xảy ra lỗi.</a:t>
              </a:r>
              <a:endParaRPr sz="1300">
                <a:solidFill>
                  <a:srgbClr val="262626"/>
                </a:solidFill>
                <a:latin typeface="Arial"/>
                <a:ea typeface="Arial"/>
                <a:cs typeface="Arial"/>
                <a:sym typeface="Arial"/>
              </a:endParaRPr>
            </a:p>
          </p:txBody>
        </p:sp>
        <p:sp>
          <p:nvSpPr>
            <p:cNvPr id="5532" name="Google Shape;5532;p30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533" name="Google Shape;5533;p308"/>
          <p:cNvGrpSpPr/>
          <p:nvPr/>
        </p:nvGrpSpPr>
        <p:grpSpPr>
          <a:xfrm>
            <a:off x="559817" y="2060848"/>
            <a:ext cx="8782050" cy="2693707"/>
            <a:chOff x="559817" y="2060848"/>
            <a:chExt cx="8782050" cy="2693707"/>
          </a:xfrm>
        </p:grpSpPr>
        <p:sp>
          <p:nvSpPr>
            <p:cNvPr id="5534" name="Google Shape;5534;p308"/>
            <p:cNvSpPr/>
            <p:nvPr/>
          </p:nvSpPr>
          <p:spPr>
            <a:xfrm>
              <a:off x="559817" y="2060848"/>
              <a:ext cx="8782050" cy="26937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35" name="Google Shape;5535;p308"/>
            <p:cNvPicPr preferRelativeResize="0"/>
            <p:nvPr/>
          </p:nvPicPr>
          <p:blipFill rotWithShape="1">
            <a:blip r:embed="rId3">
              <a:alphaModFix/>
            </a:blip>
            <a:srcRect b="0" l="0" r="14280" t="0"/>
            <a:stretch/>
          </p:blipFill>
          <p:spPr>
            <a:xfrm>
              <a:off x="580572" y="2135812"/>
              <a:ext cx="8750040" cy="2570558"/>
            </a:xfrm>
            <a:prstGeom prst="rect">
              <a:avLst/>
            </a:prstGeom>
            <a:noFill/>
            <a:ln>
              <a:noFill/>
            </a:ln>
          </p:spPr>
        </p:pic>
        <p:grpSp>
          <p:nvGrpSpPr>
            <p:cNvPr id="5536" name="Google Shape;5536;p308"/>
            <p:cNvGrpSpPr/>
            <p:nvPr/>
          </p:nvGrpSpPr>
          <p:grpSpPr>
            <a:xfrm>
              <a:off x="5069540" y="3402756"/>
              <a:ext cx="899314" cy="1210157"/>
              <a:chOff x="5069540" y="3402756"/>
              <a:chExt cx="899314" cy="1210157"/>
            </a:xfrm>
          </p:grpSpPr>
          <p:sp>
            <p:nvSpPr>
              <p:cNvPr id="5537" name="Google Shape;5537;p308"/>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38" name="Google Shape;5538;p308"/>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39" name="Google Shape;5539;p308"/>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40" name="Google Shape;5540;p308"/>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nvGrpSpPr>
            <p:cNvPr id="5541" name="Google Shape;5541;p308"/>
            <p:cNvGrpSpPr/>
            <p:nvPr/>
          </p:nvGrpSpPr>
          <p:grpSpPr>
            <a:xfrm>
              <a:off x="2292740" y="3408348"/>
              <a:ext cx="899314" cy="1210157"/>
              <a:chOff x="5069540" y="3402756"/>
              <a:chExt cx="899314" cy="1210157"/>
            </a:xfrm>
          </p:grpSpPr>
          <p:sp>
            <p:nvSpPr>
              <p:cNvPr id="5542" name="Google Shape;5542;p308"/>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43" name="Google Shape;5543;p308"/>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44" name="Google Shape;5544;p308"/>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45" name="Google Shape;5545;p308"/>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grpSp>
        <p:nvGrpSpPr>
          <p:cNvPr id="880" name="Google Shape;880;p31"/>
          <p:cNvGrpSpPr/>
          <p:nvPr/>
        </p:nvGrpSpPr>
        <p:grpSpPr>
          <a:xfrm>
            <a:off x="450000" y="450000"/>
            <a:ext cx="9018000" cy="276999"/>
            <a:chOff x="450000" y="450000"/>
            <a:chExt cx="9018000" cy="276999"/>
          </a:xfrm>
        </p:grpSpPr>
        <p:sp>
          <p:nvSpPr>
            <p:cNvPr id="881" name="Google Shape;881;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882" name="Google Shape;882;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83" name="Google Shape;883;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cơ bản về mảng NumPy</a:t>
            </a:r>
            <a:endParaRPr sz="2400">
              <a:solidFill>
                <a:srgbClr val="0C0C0C"/>
              </a:solidFill>
              <a:latin typeface="Arial"/>
              <a:ea typeface="Arial"/>
              <a:cs typeface="Arial"/>
              <a:sym typeface="Arial"/>
            </a:endParaRPr>
          </a:p>
        </p:txBody>
      </p:sp>
      <p:grpSp>
        <p:nvGrpSpPr>
          <p:cNvPr id="884" name="Google Shape;884;p31"/>
          <p:cNvGrpSpPr/>
          <p:nvPr/>
        </p:nvGrpSpPr>
        <p:grpSpPr>
          <a:xfrm>
            <a:off x="559817" y="3417439"/>
            <a:ext cx="8782050" cy="2387825"/>
            <a:chOff x="559817" y="3789039"/>
            <a:chExt cx="8782050" cy="2387825"/>
          </a:xfrm>
        </p:grpSpPr>
        <p:sp>
          <p:nvSpPr>
            <p:cNvPr id="885" name="Google Shape;885;p31"/>
            <p:cNvSpPr/>
            <p:nvPr/>
          </p:nvSpPr>
          <p:spPr>
            <a:xfrm>
              <a:off x="559817" y="3789039"/>
              <a:ext cx="8782050" cy="238782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6" name="Google Shape;886;p31"/>
            <p:cNvPicPr preferRelativeResize="0"/>
            <p:nvPr/>
          </p:nvPicPr>
          <p:blipFill rotWithShape="1">
            <a:blip r:embed="rId3">
              <a:alphaModFix/>
            </a:blip>
            <a:srcRect b="0" l="1357" r="14281" t="0"/>
            <a:stretch/>
          </p:blipFill>
          <p:spPr>
            <a:xfrm>
              <a:off x="604360" y="3855800"/>
              <a:ext cx="8737507" cy="2223583"/>
            </a:xfrm>
            <a:prstGeom prst="rect">
              <a:avLst/>
            </a:prstGeom>
            <a:noFill/>
            <a:ln>
              <a:noFill/>
            </a:ln>
          </p:spPr>
        </p:pic>
      </p:grpSp>
      <p:sp>
        <p:nvSpPr>
          <p:cNvPr id="887" name="Google Shape;887;p31"/>
          <p:cNvSpPr/>
          <p:nvPr/>
        </p:nvSpPr>
        <p:spPr>
          <a:xfrm>
            <a:off x="711201" y="2106754"/>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đối tượng mảng n chiều được gọi là một ndarry. Nó có thể được sử dụng để xử lý và lưu trữ các tập dữ liệu lớn.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Sắp xếp nhanh và linh hoạt sử dụng cách thức tương tự ngữ pháp được sử dụng cho các phép toán giữa các phần tử vô hướng. Chúng sử dụng các phép toán cho toàn bộ khối dữ liệu.</a:t>
            </a:r>
            <a:endParaRPr sz="1300">
              <a:solidFill>
                <a:srgbClr val="262626"/>
              </a:solidFill>
              <a:latin typeface="Arial"/>
              <a:ea typeface="Arial"/>
              <a:cs typeface="Arial"/>
              <a:sym typeface="Arial"/>
            </a:endParaRPr>
          </a:p>
        </p:txBody>
      </p:sp>
      <p:sp>
        <p:nvSpPr>
          <p:cNvPr id="888" name="Google Shape;888;p31"/>
          <p:cNvSpPr/>
          <p:nvPr/>
        </p:nvSpPr>
        <p:spPr>
          <a:xfrm>
            <a:off x="580388" y="184482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NumPy ndarray</a:t>
            </a:r>
            <a:endParaRPr sz="1400">
              <a:solidFill>
                <a:schemeClr val="dk1"/>
              </a:solidFill>
              <a:latin typeface="Arial"/>
              <a:ea typeface="Arial"/>
              <a:cs typeface="Arial"/>
              <a:sym typeface="Arial"/>
            </a:endParaRPr>
          </a:p>
        </p:txBody>
      </p:sp>
      <p:sp>
        <p:nvSpPr>
          <p:cNvPr id="889" name="Google Shape;889;p31"/>
          <p:cNvSpPr/>
          <p:nvPr/>
        </p:nvSpPr>
        <p:spPr>
          <a:xfrm>
            <a:off x="581098" y="3018542"/>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Đầu tiên, một sự sắp xếp có thể được tạo thành một chuỗi (danh sách, bộ, mảng, tập hợp).</a:t>
            </a:r>
            <a:endParaRPr sz="1400">
              <a:solidFill>
                <a:schemeClr val="dk1"/>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0" name="Shape 5550"/>
        <p:cNvGrpSpPr/>
        <p:nvPr/>
      </p:nvGrpSpPr>
      <p:grpSpPr>
        <a:xfrm>
          <a:off x="0" y="0"/>
          <a:ext cx="0" cy="0"/>
          <a:chOff x="0" y="0"/>
          <a:chExt cx="0" cy="0"/>
        </a:xfrm>
      </p:grpSpPr>
      <p:grpSp>
        <p:nvGrpSpPr>
          <p:cNvPr id="5551" name="Google Shape;5551;p309"/>
          <p:cNvGrpSpPr/>
          <p:nvPr/>
        </p:nvGrpSpPr>
        <p:grpSpPr>
          <a:xfrm>
            <a:off x="450000" y="450000"/>
            <a:ext cx="9018000" cy="276999"/>
            <a:chOff x="450000" y="450000"/>
            <a:chExt cx="9018000" cy="276999"/>
          </a:xfrm>
        </p:grpSpPr>
        <p:sp>
          <p:nvSpPr>
            <p:cNvPr id="5552" name="Google Shape;5552;p3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553" name="Google Shape;5553;p3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554" name="Google Shape;5554;p309"/>
          <p:cNvGrpSpPr/>
          <p:nvPr/>
        </p:nvGrpSpPr>
        <p:grpSpPr>
          <a:xfrm>
            <a:off x="580388" y="1413381"/>
            <a:ext cx="8887612" cy="1603632"/>
            <a:chOff x="580388" y="1413381"/>
            <a:chExt cx="8887612" cy="1603632"/>
          </a:xfrm>
        </p:grpSpPr>
        <p:sp>
          <p:nvSpPr>
            <p:cNvPr id="5555" name="Google Shape;5555;p309"/>
            <p:cNvSpPr/>
            <p:nvPr/>
          </p:nvSpPr>
          <p:spPr>
            <a:xfrm>
              <a:off x="711200" y="1666149"/>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Tùy chọn on=None và tùy chọn how='inner’ được áp dụng làm giá trị mặc định. Tùy chọn on=None có nghĩa là hợp nhất tất cả các cột thuộc về điểm chung của hai DataFrames thành một tham chiếu (khóa).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Tùy chọn how='inner’ có nghĩa là dữ liệu trong cột tham chiếu chỉ được trích xuất khi dữ liệu là giao điểm chung cho cả hai DataFrame.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đã hợp nhất và trả về năm cổ phiếu phổ biến hiện có dựa trên cột “id”.</a:t>
              </a:r>
              <a:endParaRPr sz="1300">
                <a:solidFill>
                  <a:srgbClr val="262626"/>
                </a:solidFill>
                <a:latin typeface="Arial"/>
                <a:ea typeface="Arial"/>
                <a:cs typeface="Arial"/>
                <a:sym typeface="Arial"/>
              </a:endParaRPr>
            </a:p>
          </p:txBody>
        </p:sp>
        <p:sp>
          <p:nvSpPr>
            <p:cNvPr id="5556" name="Google Shape;5556;p30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1" name="Shape 5561"/>
        <p:cNvGrpSpPr/>
        <p:nvPr/>
      </p:nvGrpSpPr>
      <p:grpSpPr>
        <a:xfrm>
          <a:off x="0" y="0"/>
          <a:ext cx="0" cy="0"/>
          <a:chOff x="0" y="0"/>
          <a:chExt cx="0" cy="0"/>
        </a:xfrm>
      </p:grpSpPr>
      <p:grpSp>
        <p:nvGrpSpPr>
          <p:cNvPr id="5562" name="Google Shape;5562;p310"/>
          <p:cNvGrpSpPr/>
          <p:nvPr/>
        </p:nvGrpSpPr>
        <p:grpSpPr>
          <a:xfrm>
            <a:off x="450000" y="450000"/>
            <a:ext cx="9018000" cy="276999"/>
            <a:chOff x="450000" y="450000"/>
            <a:chExt cx="9018000" cy="276999"/>
          </a:xfrm>
        </p:grpSpPr>
        <p:sp>
          <p:nvSpPr>
            <p:cNvPr id="5563" name="Google Shape;5563;p3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564" name="Google Shape;5564;p3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565" name="Google Shape;5565;p310"/>
          <p:cNvSpPr/>
          <p:nvPr/>
        </p:nvSpPr>
        <p:spPr>
          <a:xfrm>
            <a:off x="711200" y="556635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When the two columns are the same, the results are merged based on the values in the common column name. </a:t>
            </a:r>
            <a:endParaRPr/>
          </a:p>
        </p:txBody>
      </p:sp>
      <p:grpSp>
        <p:nvGrpSpPr>
          <p:cNvPr id="5566" name="Google Shape;5566;p310"/>
          <p:cNvGrpSpPr/>
          <p:nvPr/>
        </p:nvGrpSpPr>
        <p:grpSpPr>
          <a:xfrm>
            <a:off x="580388" y="1413381"/>
            <a:ext cx="8887612" cy="798284"/>
            <a:chOff x="580388" y="1413381"/>
            <a:chExt cx="8887612" cy="798284"/>
          </a:xfrm>
        </p:grpSpPr>
        <p:sp>
          <p:nvSpPr>
            <p:cNvPr id="5567" name="Google Shape;5567;p310"/>
            <p:cNvSpPr/>
            <p:nvPr/>
          </p:nvSpPr>
          <p:spPr>
            <a:xfrm>
              <a:off x="711200" y="166614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cố tình thay đổi và xem điều gì sẽ xảy ra nếu có các cột “id_1” và “name_1” ở bên trái của DataFrame và nếu có các cột “id_1” và “name_1” ở bên phải của DataFrame.</a:t>
              </a:r>
              <a:endParaRPr/>
            </a:p>
          </p:txBody>
        </p:sp>
        <p:sp>
          <p:nvSpPr>
            <p:cNvPr id="5568" name="Google Shape;5568;p31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569" name="Google Shape;5569;p310"/>
          <p:cNvGrpSpPr/>
          <p:nvPr/>
        </p:nvGrpSpPr>
        <p:grpSpPr>
          <a:xfrm>
            <a:off x="559817" y="2258210"/>
            <a:ext cx="8782050" cy="3240360"/>
            <a:chOff x="559817" y="2258210"/>
            <a:chExt cx="8782050" cy="3240360"/>
          </a:xfrm>
        </p:grpSpPr>
        <p:grpSp>
          <p:nvGrpSpPr>
            <p:cNvPr id="5570" name="Google Shape;5570;p310"/>
            <p:cNvGrpSpPr/>
            <p:nvPr/>
          </p:nvGrpSpPr>
          <p:grpSpPr>
            <a:xfrm>
              <a:off x="559817" y="2258210"/>
              <a:ext cx="8782050" cy="3240360"/>
              <a:chOff x="559817" y="2420888"/>
              <a:chExt cx="8782050" cy="3240360"/>
            </a:xfrm>
          </p:grpSpPr>
          <p:sp>
            <p:nvSpPr>
              <p:cNvPr id="5571" name="Google Shape;5571;p310"/>
              <p:cNvSpPr/>
              <p:nvPr/>
            </p:nvSpPr>
            <p:spPr>
              <a:xfrm>
                <a:off x="559817" y="2420888"/>
                <a:ext cx="8782050" cy="32403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72" name="Google Shape;5572;p310"/>
              <p:cNvPicPr preferRelativeResize="0"/>
              <p:nvPr/>
            </p:nvPicPr>
            <p:blipFill rotWithShape="1">
              <a:blip r:embed="rId3">
                <a:alphaModFix/>
              </a:blip>
              <a:srcRect b="0" l="0" r="14280" t="0"/>
              <a:stretch/>
            </p:blipFill>
            <p:spPr>
              <a:xfrm>
                <a:off x="580572" y="2488670"/>
                <a:ext cx="8761295" cy="3119028"/>
              </a:xfrm>
              <a:prstGeom prst="rect">
                <a:avLst/>
              </a:prstGeom>
              <a:noFill/>
              <a:ln>
                <a:noFill/>
              </a:ln>
            </p:spPr>
          </p:pic>
        </p:grpSp>
        <p:grpSp>
          <p:nvGrpSpPr>
            <p:cNvPr id="5573" name="Google Shape;5573;p310"/>
            <p:cNvGrpSpPr/>
            <p:nvPr/>
          </p:nvGrpSpPr>
          <p:grpSpPr>
            <a:xfrm>
              <a:off x="2307678" y="4158536"/>
              <a:ext cx="3667049" cy="1210157"/>
              <a:chOff x="2307678" y="4158536"/>
              <a:chExt cx="3667049" cy="1210157"/>
            </a:xfrm>
          </p:grpSpPr>
          <p:grpSp>
            <p:nvGrpSpPr>
              <p:cNvPr id="5574" name="Google Shape;5574;p310"/>
              <p:cNvGrpSpPr/>
              <p:nvPr/>
            </p:nvGrpSpPr>
            <p:grpSpPr>
              <a:xfrm>
                <a:off x="2307678" y="4158536"/>
                <a:ext cx="899314" cy="1210157"/>
                <a:chOff x="5069540" y="3402756"/>
                <a:chExt cx="899314" cy="1210157"/>
              </a:xfrm>
            </p:grpSpPr>
            <p:sp>
              <p:nvSpPr>
                <p:cNvPr id="5575" name="Google Shape;5575;p310"/>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76" name="Google Shape;5576;p310"/>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77" name="Google Shape;5577;p310"/>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78" name="Google Shape;5578;p310"/>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nvGrpSpPr>
              <p:cNvPr id="5579" name="Google Shape;5579;p310"/>
              <p:cNvGrpSpPr/>
              <p:nvPr/>
            </p:nvGrpSpPr>
            <p:grpSpPr>
              <a:xfrm>
                <a:off x="5075413" y="4158536"/>
                <a:ext cx="899314" cy="1210157"/>
                <a:chOff x="5069540" y="3402756"/>
                <a:chExt cx="899314" cy="1210157"/>
              </a:xfrm>
            </p:grpSpPr>
            <p:sp>
              <p:nvSpPr>
                <p:cNvPr id="5580" name="Google Shape;5580;p310"/>
                <p:cNvSpPr/>
                <p:nvPr/>
              </p:nvSpPr>
              <p:spPr>
                <a:xfrm>
                  <a:off x="5069541" y="3402756"/>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E-mart</a:t>
                  </a:r>
                  <a:endParaRPr/>
                </a:p>
              </p:txBody>
            </p:sp>
            <p:sp>
              <p:nvSpPr>
                <p:cNvPr id="5581" name="Google Shape;5581;p310"/>
                <p:cNvSpPr/>
                <p:nvPr/>
              </p:nvSpPr>
              <p:spPr>
                <a:xfrm>
                  <a:off x="5141549" y="3713437"/>
                  <a:ext cx="827305"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50">
                      <a:solidFill>
                        <a:schemeClr val="dk1"/>
                      </a:solidFill>
                      <a:latin typeface="Arial"/>
                      <a:ea typeface="Arial"/>
                      <a:cs typeface="Arial"/>
                      <a:sym typeface="Arial"/>
                    </a:rPr>
                    <a:t>Samyang</a:t>
                  </a:r>
                  <a:endParaRPr/>
                </a:p>
              </p:txBody>
            </p:sp>
            <p:sp>
              <p:nvSpPr>
                <p:cNvPr id="5582" name="Google Shape;5582;p310"/>
                <p:cNvSpPr/>
                <p:nvPr/>
              </p:nvSpPr>
              <p:spPr>
                <a:xfrm>
                  <a:off x="5069541" y="4074634"/>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Chong Kun Dang Group</a:t>
                  </a:r>
                  <a:endParaRPr/>
                </a:p>
              </p:txBody>
            </p:sp>
            <p:sp>
              <p:nvSpPr>
                <p:cNvPr id="5583" name="Google Shape;5583;p310"/>
                <p:cNvSpPr/>
                <p:nvPr/>
              </p:nvSpPr>
              <p:spPr>
                <a:xfrm>
                  <a:off x="5069540" y="4382389"/>
                  <a:ext cx="899314"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000"/>
                    </a:lnSpc>
                    <a:spcBef>
                      <a:spcPts val="0"/>
                    </a:spcBef>
                    <a:spcAft>
                      <a:spcPts val="0"/>
                    </a:spcAft>
                    <a:buNone/>
                  </a:pPr>
                  <a:r>
                    <a:rPr lang="en-US" sz="1250">
                      <a:solidFill>
                        <a:schemeClr val="dk1"/>
                      </a:solidFill>
                      <a:latin typeface="Arial"/>
                      <a:ea typeface="Arial"/>
                      <a:cs typeface="Arial"/>
                      <a:sym typeface="Arial"/>
                    </a:rPr>
                    <a:t>ModeTour Reit</a:t>
                  </a:r>
                  <a:endParaRPr/>
                </a:p>
              </p:txBody>
            </p:sp>
          </p:grpSp>
        </p:grpSp>
      </p:gr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grpSp>
        <p:nvGrpSpPr>
          <p:cNvPr id="5589" name="Google Shape;5589;p311"/>
          <p:cNvGrpSpPr/>
          <p:nvPr/>
        </p:nvGrpSpPr>
        <p:grpSpPr>
          <a:xfrm>
            <a:off x="450000" y="450000"/>
            <a:ext cx="9018000" cy="276999"/>
            <a:chOff x="450000" y="450000"/>
            <a:chExt cx="9018000" cy="276999"/>
          </a:xfrm>
        </p:grpSpPr>
        <p:sp>
          <p:nvSpPr>
            <p:cNvPr id="5590" name="Google Shape;5590;p3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591" name="Google Shape;5591;p3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592" name="Google Shape;5592;p311"/>
          <p:cNvGrpSpPr/>
          <p:nvPr/>
        </p:nvGrpSpPr>
        <p:grpSpPr>
          <a:xfrm>
            <a:off x="580388" y="1413381"/>
            <a:ext cx="8887612" cy="798284"/>
            <a:chOff x="580388" y="1413381"/>
            <a:chExt cx="8887612" cy="798284"/>
          </a:xfrm>
        </p:grpSpPr>
        <p:sp>
          <p:nvSpPr>
            <p:cNvPr id="5593" name="Google Shape;5593;p311"/>
            <p:cNvSpPr/>
            <p:nvPr/>
          </p:nvSpPr>
          <p:spPr>
            <a:xfrm>
              <a:off x="711200" y="166614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sử dụng how='left', tất cả các công ty trong DataFrame bên trái sẽ được trả về và các công ty không ở bên phải sẽ được coi là NaN.</a:t>
              </a:r>
              <a:endParaRPr sz="1300">
                <a:solidFill>
                  <a:srgbClr val="262626"/>
                </a:solidFill>
                <a:latin typeface="Arial"/>
                <a:ea typeface="Arial"/>
                <a:cs typeface="Arial"/>
                <a:sym typeface="Arial"/>
              </a:endParaRPr>
            </a:p>
          </p:txBody>
        </p:sp>
        <p:sp>
          <p:nvSpPr>
            <p:cNvPr id="5594" name="Google Shape;5594;p31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595" name="Google Shape;5595;p311"/>
          <p:cNvGrpSpPr/>
          <p:nvPr/>
        </p:nvGrpSpPr>
        <p:grpSpPr>
          <a:xfrm>
            <a:off x="559817" y="2204864"/>
            <a:ext cx="8782050" cy="4104456"/>
            <a:chOff x="559817" y="2204864"/>
            <a:chExt cx="8782050" cy="4104456"/>
          </a:xfrm>
        </p:grpSpPr>
        <p:sp>
          <p:nvSpPr>
            <p:cNvPr id="5596" name="Google Shape;5596;p311"/>
            <p:cNvSpPr/>
            <p:nvPr/>
          </p:nvSpPr>
          <p:spPr>
            <a:xfrm>
              <a:off x="559817" y="2204864"/>
              <a:ext cx="8782050" cy="41044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5597" name="Google Shape;5597;p311"/>
            <p:cNvPicPr preferRelativeResize="0"/>
            <p:nvPr/>
          </p:nvPicPr>
          <p:blipFill rotWithShape="1">
            <a:blip r:embed="rId3">
              <a:alphaModFix/>
            </a:blip>
            <a:srcRect b="0" l="0" r="413" t="0"/>
            <a:stretch/>
          </p:blipFill>
          <p:spPr>
            <a:xfrm>
              <a:off x="608564" y="2289107"/>
              <a:ext cx="8580480" cy="3981064"/>
            </a:xfrm>
            <a:prstGeom prst="rect">
              <a:avLst/>
            </a:prstGeom>
            <a:noFill/>
            <a:ln>
              <a:noFill/>
            </a:ln>
          </p:spPr>
        </p:pic>
        <p:sp>
          <p:nvSpPr>
            <p:cNvPr id="5598" name="Google Shape;5598;p311"/>
            <p:cNvSpPr/>
            <p:nvPr/>
          </p:nvSpPr>
          <p:spPr>
            <a:xfrm>
              <a:off x="1362270" y="4344499"/>
              <a:ext cx="1454788"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E-mart</a:t>
              </a:r>
              <a:endParaRPr/>
            </a:p>
          </p:txBody>
        </p:sp>
        <p:sp>
          <p:nvSpPr>
            <p:cNvPr id="5599" name="Google Shape;5599;p311"/>
            <p:cNvSpPr/>
            <p:nvPr/>
          </p:nvSpPr>
          <p:spPr>
            <a:xfrm>
              <a:off x="1355536" y="4888213"/>
              <a:ext cx="147085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Samyang</a:t>
              </a:r>
              <a:endParaRPr/>
            </a:p>
          </p:txBody>
        </p:sp>
        <p:sp>
          <p:nvSpPr>
            <p:cNvPr id="5600" name="Google Shape;5600;p311"/>
            <p:cNvSpPr/>
            <p:nvPr/>
          </p:nvSpPr>
          <p:spPr>
            <a:xfrm>
              <a:off x="1362269" y="5182742"/>
              <a:ext cx="1464120"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Chong Kun Dang Group</a:t>
              </a:r>
              <a:endParaRPr/>
            </a:p>
          </p:txBody>
        </p:sp>
        <p:sp>
          <p:nvSpPr>
            <p:cNvPr id="5601" name="Google Shape;5601;p311"/>
            <p:cNvSpPr/>
            <p:nvPr/>
          </p:nvSpPr>
          <p:spPr>
            <a:xfrm>
              <a:off x="1355536" y="6005347"/>
              <a:ext cx="1464120"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ModeTour Reit</a:t>
              </a:r>
              <a:endParaRPr/>
            </a:p>
          </p:txBody>
        </p:sp>
        <p:sp>
          <p:nvSpPr>
            <p:cNvPr id="5602" name="Google Shape;5602;p311"/>
            <p:cNvSpPr/>
            <p:nvPr/>
          </p:nvSpPr>
          <p:spPr>
            <a:xfrm>
              <a:off x="4466018" y="4355851"/>
              <a:ext cx="673958"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E-mart</a:t>
              </a:r>
              <a:endParaRPr/>
            </a:p>
          </p:txBody>
        </p:sp>
        <p:sp>
          <p:nvSpPr>
            <p:cNvPr id="5603" name="Google Shape;5603;p311"/>
            <p:cNvSpPr/>
            <p:nvPr/>
          </p:nvSpPr>
          <p:spPr>
            <a:xfrm>
              <a:off x="4329404" y="5182742"/>
              <a:ext cx="820208"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Chong Kun Dang Group</a:t>
              </a:r>
              <a:endParaRPr/>
            </a:p>
          </p:txBody>
        </p:sp>
        <p:sp>
          <p:nvSpPr>
            <p:cNvPr id="5604" name="Google Shape;5604;p311"/>
            <p:cNvSpPr/>
            <p:nvPr/>
          </p:nvSpPr>
          <p:spPr>
            <a:xfrm>
              <a:off x="4345369" y="6005347"/>
              <a:ext cx="804243"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ModeTour Reit</a:t>
              </a:r>
              <a:endParaRPr/>
            </a:p>
          </p:txBody>
        </p:sp>
        <p:sp>
          <p:nvSpPr>
            <p:cNvPr id="5605" name="Google Shape;5605;p311"/>
            <p:cNvSpPr/>
            <p:nvPr/>
          </p:nvSpPr>
          <p:spPr>
            <a:xfrm>
              <a:off x="4501109" y="4888213"/>
              <a:ext cx="64850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050">
                  <a:solidFill>
                    <a:schemeClr val="dk1"/>
                  </a:solidFill>
                  <a:latin typeface="Arial"/>
                  <a:ea typeface="Arial"/>
                  <a:cs typeface="Arial"/>
                  <a:sym typeface="Arial"/>
                </a:rPr>
                <a:t>Samyang</a:t>
              </a:r>
              <a:endParaRPr sz="1050">
                <a:solidFill>
                  <a:schemeClr val="dk1"/>
                </a:solidFill>
                <a:latin typeface="Arial"/>
                <a:ea typeface="Arial"/>
                <a:cs typeface="Arial"/>
                <a:sym typeface="Arial"/>
              </a:endParaRPr>
            </a:p>
          </p:txBody>
        </p:sp>
        <p:sp>
          <p:nvSpPr>
            <p:cNvPr id="5606" name="Google Shape;5606;p311"/>
            <p:cNvSpPr/>
            <p:nvPr/>
          </p:nvSpPr>
          <p:spPr>
            <a:xfrm>
              <a:off x="1362270" y="5453950"/>
              <a:ext cx="1464120"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Cuckoo Electronics</a:t>
              </a:r>
              <a:endParaRPr/>
            </a:p>
          </p:txBody>
        </p:sp>
        <p:sp>
          <p:nvSpPr>
            <p:cNvPr id="5607" name="Google Shape;5607;p311"/>
            <p:cNvSpPr/>
            <p:nvPr/>
          </p:nvSpPr>
          <p:spPr>
            <a:xfrm>
              <a:off x="1362270" y="5721457"/>
              <a:ext cx="1458157"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ToolGen Inc.</a:t>
              </a:r>
              <a:endParaRPr/>
            </a:p>
          </p:txBody>
        </p:sp>
        <p:sp>
          <p:nvSpPr>
            <p:cNvPr id="5608" name="Google Shape;5608;p311"/>
            <p:cNvSpPr/>
            <p:nvPr/>
          </p:nvSpPr>
          <p:spPr>
            <a:xfrm>
              <a:off x="1345470" y="4107435"/>
              <a:ext cx="1480919" cy="216722"/>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NS Shopping</a:t>
              </a:r>
              <a:endParaRPr/>
            </a:p>
          </p:txBody>
        </p:sp>
        <p:sp>
          <p:nvSpPr>
            <p:cNvPr id="5609" name="Google Shape;5609;p311"/>
            <p:cNvSpPr/>
            <p:nvPr/>
          </p:nvSpPr>
          <p:spPr>
            <a:xfrm>
              <a:off x="1362270" y="4652465"/>
              <a:ext cx="1480920" cy="252540"/>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Green Cross Medical Science Corporation</a:t>
              </a:r>
              <a:endParaRPr/>
            </a:p>
          </p:txBody>
        </p:sp>
        <p:sp>
          <p:nvSpPr>
            <p:cNvPr id="5610" name="Google Shape;5610;p311"/>
            <p:cNvSpPr/>
            <p:nvPr/>
          </p:nvSpPr>
          <p:spPr>
            <a:xfrm>
              <a:off x="1355536" y="3861048"/>
              <a:ext cx="643548" cy="162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611" name="Google Shape;5611;p311"/>
            <p:cNvSpPr/>
            <p:nvPr/>
          </p:nvSpPr>
          <p:spPr>
            <a:xfrm>
              <a:off x="1345469" y="3540175"/>
              <a:ext cx="1480920" cy="261257"/>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104761"/>
                </a:lnSpc>
                <a:spcBef>
                  <a:spcPts val="0"/>
                </a:spcBef>
                <a:spcAft>
                  <a:spcPts val="0"/>
                </a:spcAft>
                <a:buNone/>
              </a:pPr>
              <a:r>
                <a:rPr lang="en-US" sz="1050">
                  <a:solidFill>
                    <a:schemeClr val="dk1"/>
                  </a:solidFill>
                  <a:latin typeface="Arial"/>
                  <a:ea typeface="Arial"/>
                  <a:cs typeface="Arial"/>
                  <a:sym typeface="Arial"/>
                </a:rPr>
                <a:t>Hanmi Pharmaceutical</a:t>
              </a:r>
              <a:endParaRPr/>
            </a:p>
          </p:txBody>
        </p:sp>
        <p:sp>
          <p:nvSpPr>
            <p:cNvPr id="5612" name="Google Shape;5612;p311"/>
            <p:cNvSpPr/>
            <p:nvPr/>
          </p:nvSpPr>
          <p:spPr>
            <a:xfrm>
              <a:off x="1760220" y="3304788"/>
              <a:ext cx="238864" cy="1470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pic>
          <p:nvPicPr>
            <p:cNvPr id="5613" name="Google Shape;5613;p311"/>
            <p:cNvPicPr preferRelativeResize="0"/>
            <p:nvPr/>
          </p:nvPicPr>
          <p:blipFill rotWithShape="1">
            <a:blip r:embed="rId3">
              <a:alphaModFix/>
            </a:blip>
            <a:srcRect b="0" l="7522" r="83669" t="25154"/>
            <a:stretch/>
          </p:blipFill>
          <p:spPr>
            <a:xfrm>
              <a:off x="591887" y="3284220"/>
              <a:ext cx="758923" cy="2979649"/>
            </a:xfrm>
            <a:prstGeom prst="rect">
              <a:avLst/>
            </a:prstGeom>
            <a:noFill/>
            <a:ln>
              <a:noFill/>
            </a:ln>
          </p:spPr>
        </p:pic>
        <p:sp>
          <p:nvSpPr>
            <p:cNvPr id="5614" name="Google Shape;5614;p311"/>
            <p:cNvSpPr/>
            <p:nvPr/>
          </p:nvSpPr>
          <p:spPr>
            <a:xfrm>
              <a:off x="608564" y="3459480"/>
              <a:ext cx="7476256" cy="7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15" name="Google Shape;5615;p311"/>
            <p:cNvCxnSpPr/>
            <p:nvPr/>
          </p:nvCxnSpPr>
          <p:spPr>
            <a:xfrm>
              <a:off x="653792" y="3528060"/>
              <a:ext cx="7336556" cy="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0" name="Shape 5620"/>
        <p:cNvGrpSpPr/>
        <p:nvPr/>
      </p:nvGrpSpPr>
      <p:grpSpPr>
        <a:xfrm>
          <a:off x="0" y="0"/>
          <a:ext cx="0" cy="0"/>
          <a:chOff x="0" y="0"/>
          <a:chExt cx="0" cy="0"/>
        </a:xfrm>
      </p:grpSpPr>
      <p:grpSp>
        <p:nvGrpSpPr>
          <p:cNvPr id="5621" name="Google Shape;5621;p312"/>
          <p:cNvGrpSpPr/>
          <p:nvPr/>
        </p:nvGrpSpPr>
        <p:grpSpPr>
          <a:xfrm>
            <a:off x="450000" y="450000"/>
            <a:ext cx="9018000" cy="276999"/>
            <a:chOff x="450000" y="450000"/>
            <a:chExt cx="9018000" cy="276999"/>
          </a:xfrm>
        </p:grpSpPr>
        <p:sp>
          <p:nvSpPr>
            <p:cNvPr id="5622" name="Google Shape;5622;p3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623" name="Google Shape;5623;p3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624" name="Google Shape;5624;p312"/>
          <p:cNvGrpSpPr/>
          <p:nvPr/>
        </p:nvGrpSpPr>
        <p:grpSpPr>
          <a:xfrm>
            <a:off x="580388" y="1413381"/>
            <a:ext cx="8887612" cy="798284"/>
            <a:chOff x="580388" y="1413381"/>
            <a:chExt cx="8887612" cy="798284"/>
          </a:xfrm>
        </p:grpSpPr>
        <p:sp>
          <p:nvSpPr>
            <p:cNvPr id="5625" name="Google Shape;5625;p312"/>
            <p:cNvSpPr/>
            <p:nvPr/>
          </p:nvSpPr>
          <p:spPr>
            <a:xfrm>
              <a:off x="711200" y="1666149"/>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how= ‘right', tất cả các công ty trong DataFrame bên phải được trả về và các công ty không có ở bên trái được coi là NaN.</a:t>
              </a:r>
              <a:endParaRPr sz="1300">
                <a:solidFill>
                  <a:srgbClr val="262626"/>
                </a:solidFill>
                <a:latin typeface="Arial"/>
                <a:ea typeface="Arial"/>
                <a:cs typeface="Arial"/>
                <a:sym typeface="Arial"/>
              </a:endParaRPr>
            </a:p>
          </p:txBody>
        </p:sp>
        <p:sp>
          <p:nvSpPr>
            <p:cNvPr id="5626" name="Google Shape;5626;p31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627" name="Google Shape;5627;p312"/>
          <p:cNvGrpSpPr/>
          <p:nvPr/>
        </p:nvGrpSpPr>
        <p:grpSpPr>
          <a:xfrm>
            <a:off x="559817" y="2204864"/>
            <a:ext cx="8782050" cy="4032448"/>
            <a:chOff x="559817" y="2204864"/>
            <a:chExt cx="8782050" cy="4032448"/>
          </a:xfrm>
        </p:grpSpPr>
        <p:sp>
          <p:nvSpPr>
            <p:cNvPr id="5628" name="Google Shape;5628;p312"/>
            <p:cNvSpPr/>
            <p:nvPr/>
          </p:nvSpPr>
          <p:spPr>
            <a:xfrm>
              <a:off x="559817" y="2204864"/>
              <a:ext cx="8782050" cy="40324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29" name="Google Shape;5629;p312"/>
            <p:cNvPicPr preferRelativeResize="0"/>
            <p:nvPr/>
          </p:nvPicPr>
          <p:blipFill rotWithShape="1">
            <a:blip r:embed="rId3">
              <a:alphaModFix/>
            </a:blip>
            <a:srcRect b="0" l="0" r="9933" t="1027"/>
            <a:stretch/>
          </p:blipFill>
          <p:spPr>
            <a:xfrm>
              <a:off x="625476" y="2310875"/>
              <a:ext cx="8710999" cy="3870850"/>
            </a:xfrm>
            <a:prstGeom prst="rect">
              <a:avLst/>
            </a:prstGeom>
            <a:solidFill>
              <a:srgbClr val="F7F7F7"/>
            </a:solidFill>
            <a:ln>
              <a:noFill/>
            </a:ln>
          </p:spPr>
        </p:pic>
        <p:sp>
          <p:nvSpPr>
            <p:cNvPr id="5630" name="Google Shape;5630;p312"/>
            <p:cNvSpPr/>
            <p:nvPr/>
          </p:nvSpPr>
          <p:spPr>
            <a:xfrm>
              <a:off x="2522190" y="4063004"/>
              <a:ext cx="601950"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E-mart</a:t>
              </a:r>
              <a:endParaRPr/>
            </a:p>
          </p:txBody>
        </p:sp>
        <p:sp>
          <p:nvSpPr>
            <p:cNvPr id="5631" name="Google Shape;5631;p312"/>
            <p:cNvSpPr/>
            <p:nvPr/>
          </p:nvSpPr>
          <p:spPr>
            <a:xfrm>
              <a:off x="5527476" y="4060590"/>
              <a:ext cx="601950"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E-mart</a:t>
              </a:r>
              <a:endParaRPr/>
            </a:p>
          </p:txBody>
        </p:sp>
        <p:sp>
          <p:nvSpPr>
            <p:cNvPr id="5632" name="Google Shape;5632;p312"/>
            <p:cNvSpPr/>
            <p:nvPr/>
          </p:nvSpPr>
          <p:spPr>
            <a:xfrm>
              <a:off x="2522190" y="4373688"/>
              <a:ext cx="601950"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Samyang</a:t>
              </a:r>
              <a:endParaRPr/>
            </a:p>
          </p:txBody>
        </p:sp>
        <p:sp>
          <p:nvSpPr>
            <p:cNvPr id="5633" name="Google Shape;5633;p312"/>
            <p:cNvSpPr/>
            <p:nvPr/>
          </p:nvSpPr>
          <p:spPr>
            <a:xfrm>
              <a:off x="5537001" y="4373688"/>
              <a:ext cx="601950" cy="230524"/>
            </a:xfrm>
            <a:prstGeom prst="rect">
              <a:avLst/>
            </a:prstGeom>
            <a:solidFill>
              <a:srgbClr val="F5F5F5"/>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Samyang</a:t>
              </a:r>
              <a:endParaRPr/>
            </a:p>
          </p:txBody>
        </p:sp>
        <p:sp>
          <p:nvSpPr>
            <p:cNvPr id="5634" name="Google Shape;5634;p312"/>
            <p:cNvSpPr/>
            <p:nvPr/>
          </p:nvSpPr>
          <p:spPr>
            <a:xfrm>
              <a:off x="5239444" y="4671012"/>
              <a:ext cx="889982"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Hankook Tire</a:t>
              </a:r>
              <a:endParaRPr/>
            </a:p>
          </p:txBody>
        </p:sp>
        <p:sp>
          <p:nvSpPr>
            <p:cNvPr id="5635" name="Google Shape;5635;p312"/>
            <p:cNvSpPr/>
            <p:nvPr/>
          </p:nvSpPr>
          <p:spPr>
            <a:xfrm>
              <a:off x="5256112" y="3455363"/>
              <a:ext cx="899313" cy="230524"/>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Harim Co.</a:t>
              </a:r>
              <a:endParaRPr/>
            </a:p>
          </p:txBody>
        </p:sp>
        <p:sp>
          <p:nvSpPr>
            <p:cNvPr id="5636" name="Google Shape;5636;p312"/>
            <p:cNvSpPr/>
            <p:nvPr/>
          </p:nvSpPr>
          <p:spPr>
            <a:xfrm>
              <a:off x="5023420" y="3777488"/>
              <a:ext cx="1115531"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Meritz Financial Group</a:t>
              </a:r>
              <a:endParaRPr/>
            </a:p>
          </p:txBody>
        </p:sp>
        <p:sp>
          <p:nvSpPr>
            <p:cNvPr id="5637" name="Google Shape;5637;p312"/>
            <p:cNvSpPr/>
            <p:nvPr/>
          </p:nvSpPr>
          <p:spPr>
            <a:xfrm>
              <a:off x="5032945" y="4989131"/>
              <a:ext cx="1115531"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NHN Entertainment</a:t>
              </a:r>
              <a:endParaRPr/>
            </a:p>
          </p:txBody>
        </p:sp>
        <p:sp>
          <p:nvSpPr>
            <p:cNvPr id="5638" name="Google Shape;5638;p312"/>
            <p:cNvSpPr/>
            <p:nvPr/>
          </p:nvSpPr>
          <p:spPr>
            <a:xfrm>
              <a:off x="5239443" y="5278520"/>
              <a:ext cx="915981"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Chong Kun Dang Group</a:t>
              </a:r>
              <a:endParaRPr/>
            </a:p>
          </p:txBody>
        </p:sp>
        <p:sp>
          <p:nvSpPr>
            <p:cNvPr id="5639" name="Google Shape;5639;p312"/>
            <p:cNvSpPr/>
            <p:nvPr/>
          </p:nvSpPr>
          <p:spPr>
            <a:xfrm>
              <a:off x="5010151" y="5878864"/>
              <a:ext cx="1138326"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Samsung Biologics</a:t>
              </a:r>
              <a:endParaRPr/>
            </a:p>
          </p:txBody>
        </p:sp>
        <p:sp>
          <p:nvSpPr>
            <p:cNvPr id="5640" name="Google Shape;5640;p312"/>
            <p:cNvSpPr/>
            <p:nvPr/>
          </p:nvSpPr>
          <p:spPr>
            <a:xfrm>
              <a:off x="2208159" y="5268472"/>
              <a:ext cx="915981" cy="23052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Chong Kun Dang Group</a:t>
              </a:r>
              <a:endParaRPr/>
            </a:p>
          </p:txBody>
        </p:sp>
        <p:sp>
          <p:nvSpPr>
            <p:cNvPr id="5641" name="Google Shape;5641;p312"/>
            <p:cNvSpPr/>
            <p:nvPr/>
          </p:nvSpPr>
          <p:spPr>
            <a:xfrm>
              <a:off x="2126637" y="5598206"/>
              <a:ext cx="997503"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ModeTour Reit</a:t>
              </a:r>
              <a:endParaRPr/>
            </a:p>
          </p:txBody>
        </p:sp>
        <p:sp>
          <p:nvSpPr>
            <p:cNvPr id="5642" name="Google Shape;5642;p312"/>
            <p:cNvSpPr/>
            <p:nvPr/>
          </p:nvSpPr>
          <p:spPr>
            <a:xfrm>
              <a:off x="5159012" y="5598206"/>
              <a:ext cx="997503"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US" sz="1100">
                  <a:solidFill>
                    <a:schemeClr val="dk1"/>
                  </a:solidFill>
                  <a:latin typeface="Arial"/>
                  <a:ea typeface="Arial"/>
                  <a:cs typeface="Arial"/>
                  <a:sym typeface="Arial"/>
                </a:rPr>
                <a:t>ModeTour Reit</a:t>
              </a:r>
              <a:endParaRPr/>
            </a:p>
          </p:txBody>
        </p:sp>
      </p:gr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7" name="Shape 5647"/>
        <p:cNvGrpSpPr/>
        <p:nvPr/>
      </p:nvGrpSpPr>
      <p:grpSpPr>
        <a:xfrm>
          <a:off x="0" y="0"/>
          <a:ext cx="0" cy="0"/>
          <a:chOff x="0" y="0"/>
          <a:chExt cx="0" cy="0"/>
        </a:xfrm>
      </p:grpSpPr>
      <p:grpSp>
        <p:nvGrpSpPr>
          <p:cNvPr id="5648" name="Google Shape;5648;p313"/>
          <p:cNvGrpSpPr/>
          <p:nvPr/>
        </p:nvGrpSpPr>
        <p:grpSpPr>
          <a:xfrm>
            <a:off x="450000" y="450000"/>
            <a:ext cx="9018000" cy="276999"/>
            <a:chOff x="450000" y="450000"/>
            <a:chExt cx="9018000" cy="276999"/>
          </a:xfrm>
        </p:grpSpPr>
        <p:sp>
          <p:nvSpPr>
            <p:cNvPr id="5649" name="Google Shape;5649;p3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650" name="Google Shape;5650;p3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651" name="Google Shape;5651;p313"/>
          <p:cNvGrpSpPr/>
          <p:nvPr/>
        </p:nvGrpSpPr>
        <p:grpSpPr>
          <a:xfrm>
            <a:off x="580388" y="1413381"/>
            <a:ext cx="8887612" cy="598229"/>
            <a:chOff x="580388" y="1413381"/>
            <a:chExt cx="8887612" cy="598229"/>
          </a:xfrm>
        </p:grpSpPr>
        <p:sp>
          <p:nvSpPr>
            <p:cNvPr id="5652" name="Google Shape;5652;p313"/>
            <p:cNvSpPr/>
            <p:nvPr/>
          </p:nvSpPr>
          <p:spPr>
            <a:xfrm>
              <a:off x="711200" y="166614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sử dụng how=“outer”, tất cả dữ liệu ở bên trái và bên phải sẽ được trả về.</a:t>
              </a:r>
              <a:endParaRPr sz="1300">
                <a:solidFill>
                  <a:srgbClr val="262626"/>
                </a:solidFill>
                <a:latin typeface="Arial"/>
                <a:ea typeface="Arial"/>
                <a:cs typeface="Arial"/>
                <a:sym typeface="Arial"/>
              </a:endParaRPr>
            </a:p>
          </p:txBody>
        </p:sp>
        <p:sp>
          <p:nvSpPr>
            <p:cNvPr id="5653" name="Google Shape;5653;p31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Hợp nhất các DataFrame</a:t>
              </a:r>
              <a:endParaRPr sz="1400">
                <a:solidFill>
                  <a:schemeClr val="dk1"/>
                </a:solidFill>
                <a:latin typeface="Arial"/>
                <a:ea typeface="Arial"/>
                <a:cs typeface="Arial"/>
                <a:sym typeface="Arial"/>
              </a:endParaRPr>
            </a:p>
          </p:txBody>
        </p:sp>
      </p:grpSp>
      <p:grpSp>
        <p:nvGrpSpPr>
          <p:cNvPr id="5654" name="Google Shape;5654;p313"/>
          <p:cNvGrpSpPr/>
          <p:nvPr/>
        </p:nvGrpSpPr>
        <p:grpSpPr>
          <a:xfrm>
            <a:off x="559817" y="2040953"/>
            <a:ext cx="8782050" cy="4255071"/>
            <a:chOff x="559817" y="2040953"/>
            <a:chExt cx="8782050" cy="4255071"/>
          </a:xfrm>
        </p:grpSpPr>
        <p:sp>
          <p:nvSpPr>
            <p:cNvPr id="5655" name="Google Shape;5655;p313"/>
            <p:cNvSpPr/>
            <p:nvPr/>
          </p:nvSpPr>
          <p:spPr>
            <a:xfrm>
              <a:off x="559817" y="2040953"/>
              <a:ext cx="8782050" cy="42550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56" name="Google Shape;5656;p313"/>
            <p:cNvPicPr preferRelativeResize="0"/>
            <p:nvPr/>
          </p:nvPicPr>
          <p:blipFill rotWithShape="1">
            <a:blip r:embed="rId3">
              <a:alphaModFix/>
            </a:blip>
            <a:srcRect b="0" l="0" r="1680" t="0"/>
            <a:stretch/>
          </p:blipFill>
          <p:spPr>
            <a:xfrm>
              <a:off x="624514" y="2109272"/>
              <a:ext cx="7271711" cy="4167702"/>
            </a:xfrm>
            <a:prstGeom prst="rect">
              <a:avLst/>
            </a:prstGeom>
            <a:solidFill>
              <a:srgbClr val="F5F5F5"/>
            </a:solidFill>
            <a:ln>
              <a:noFill/>
            </a:ln>
          </p:spPr>
        </p:pic>
        <p:sp>
          <p:nvSpPr>
            <p:cNvPr id="5657" name="Google Shape;5657;p313"/>
            <p:cNvSpPr/>
            <p:nvPr/>
          </p:nvSpPr>
          <p:spPr>
            <a:xfrm>
              <a:off x="1272540" y="2758440"/>
              <a:ext cx="1339944" cy="199579"/>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Hanmi Pharmaceutical</a:t>
              </a:r>
              <a:endParaRPr/>
            </a:p>
          </p:txBody>
        </p:sp>
        <p:sp>
          <p:nvSpPr>
            <p:cNvPr id="5658" name="Google Shape;5658;p313"/>
            <p:cNvSpPr/>
            <p:nvPr/>
          </p:nvSpPr>
          <p:spPr>
            <a:xfrm>
              <a:off x="1310640" y="3227851"/>
              <a:ext cx="1301844" cy="195425"/>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NS Shopping</a:t>
              </a:r>
              <a:endParaRPr/>
            </a:p>
          </p:txBody>
        </p:sp>
        <p:sp>
          <p:nvSpPr>
            <p:cNvPr id="5659" name="Google Shape;5659;p313"/>
            <p:cNvSpPr/>
            <p:nvPr/>
          </p:nvSpPr>
          <p:spPr>
            <a:xfrm>
              <a:off x="1295400" y="3491895"/>
              <a:ext cx="1317084" cy="135226"/>
            </a:xfrm>
            <a:prstGeom prst="rect">
              <a:avLst/>
            </a:prstGeom>
            <a:solidFill>
              <a:srgbClr val="D9EDFD"/>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E-mart</a:t>
              </a:r>
              <a:endParaRPr/>
            </a:p>
          </p:txBody>
        </p:sp>
        <p:sp>
          <p:nvSpPr>
            <p:cNvPr id="5660" name="Google Shape;5660;p313"/>
            <p:cNvSpPr/>
            <p:nvPr/>
          </p:nvSpPr>
          <p:spPr>
            <a:xfrm>
              <a:off x="1295400" y="3654944"/>
              <a:ext cx="1301845" cy="252540"/>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Green Cross Medical Science Corporation</a:t>
              </a:r>
              <a:endParaRPr/>
            </a:p>
          </p:txBody>
        </p:sp>
        <p:sp>
          <p:nvSpPr>
            <p:cNvPr id="5661" name="Google Shape;5661;p313"/>
            <p:cNvSpPr/>
            <p:nvPr/>
          </p:nvSpPr>
          <p:spPr>
            <a:xfrm>
              <a:off x="1318260" y="3944447"/>
              <a:ext cx="1275945" cy="147493"/>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Samyang</a:t>
              </a:r>
              <a:endParaRPr/>
            </a:p>
          </p:txBody>
        </p:sp>
        <p:sp>
          <p:nvSpPr>
            <p:cNvPr id="5662" name="Google Shape;5662;p313"/>
            <p:cNvSpPr/>
            <p:nvPr/>
          </p:nvSpPr>
          <p:spPr>
            <a:xfrm>
              <a:off x="1332734" y="4138627"/>
              <a:ext cx="1261471" cy="230524"/>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Chong Kun Dang Group</a:t>
              </a:r>
              <a:endParaRPr/>
            </a:p>
          </p:txBody>
        </p:sp>
        <p:sp>
          <p:nvSpPr>
            <p:cNvPr id="5663" name="Google Shape;5663;p313"/>
            <p:cNvSpPr/>
            <p:nvPr/>
          </p:nvSpPr>
          <p:spPr>
            <a:xfrm>
              <a:off x="1310639" y="4406114"/>
              <a:ext cx="1283565" cy="165886"/>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Cuckoo Electronics</a:t>
              </a:r>
              <a:endParaRPr/>
            </a:p>
          </p:txBody>
        </p:sp>
        <p:sp>
          <p:nvSpPr>
            <p:cNvPr id="5664" name="Google Shape;5664;p313"/>
            <p:cNvSpPr/>
            <p:nvPr/>
          </p:nvSpPr>
          <p:spPr>
            <a:xfrm>
              <a:off x="1304484" y="4644348"/>
              <a:ext cx="1325508" cy="167517"/>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ToolGen Inc.</a:t>
              </a:r>
              <a:endParaRPr/>
            </a:p>
          </p:txBody>
        </p:sp>
        <p:sp>
          <p:nvSpPr>
            <p:cNvPr id="5665" name="Google Shape;5665;p313"/>
            <p:cNvSpPr/>
            <p:nvPr/>
          </p:nvSpPr>
          <p:spPr>
            <a:xfrm>
              <a:off x="1264920" y="4884420"/>
              <a:ext cx="1338784" cy="14313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ModeTour Reit</a:t>
              </a:r>
              <a:endParaRPr/>
            </a:p>
          </p:txBody>
        </p:sp>
        <p:sp>
          <p:nvSpPr>
            <p:cNvPr id="5666" name="Google Shape;5666;p313"/>
            <p:cNvSpPr/>
            <p:nvPr/>
          </p:nvSpPr>
          <p:spPr>
            <a:xfrm>
              <a:off x="1295400" y="2988184"/>
              <a:ext cx="647700" cy="181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7" name="Google Shape;5667;p313"/>
            <p:cNvSpPr/>
            <p:nvPr/>
          </p:nvSpPr>
          <p:spPr>
            <a:xfrm>
              <a:off x="1264920" y="5060439"/>
              <a:ext cx="933182" cy="199579"/>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t/>
              </a:r>
              <a:endParaRPr sz="900">
                <a:solidFill>
                  <a:schemeClr val="dk1"/>
                </a:solidFill>
                <a:latin typeface="Arial"/>
                <a:ea typeface="Arial"/>
                <a:cs typeface="Arial"/>
                <a:sym typeface="Arial"/>
              </a:endParaRPr>
            </a:p>
          </p:txBody>
        </p:sp>
        <p:sp>
          <p:nvSpPr>
            <p:cNvPr id="5668" name="Google Shape;5668;p313"/>
            <p:cNvSpPr/>
            <p:nvPr/>
          </p:nvSpPr>
          <p:spPr>
            <a:xfrm>
              <a:off x="1264920" y="5538528"/>
              <a:ext cx="933182" cy="199579"/>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t/>
              </a:r>
              <a:endParaRPr sz="900">
                <a:solidFill>
                  <a:schemeClr val="dk1"/>
                </a:solidFill>
                <a:latin typeface="Arial"/>
                <a:ea typeface="Arial"/>
                <a:cs typeface="Arial"/>
                <a:sym typeface="Arial"/>
              </a:endParaRPr>
            </a:p>
          </p:txBody>
        </p:sp>
        <p:sp>
          <p:nvSpPr>
            <p:cNvPr id="5669" name="Google Shape;5669;p313"/>
            <p:cNvSpPr/>
            <p:nvPr/>
          </p:nvSpPr>
          <p:spPr>
            <a:xfrm>
              <a:off x="1264920" y="5322633"/>
              <a:ext cx="647700" cy="181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0" name="Google Shape;5670;p313"/>
            <p:cNvSpPr/>
            <p:nvPr/>
          </p:nvSpPr>
          <p:spPr>
            <a:xfrm>
              <a:off x="4419600" y="3491582"/>
              <a:ext cx="492124" cy="135538"/>
            </a:xfrm>
            <a:prstGeom prst="rect">
              <a:avLst/>
            </a:prstGeom>
            <a:solidFill>
              <a:srgbClr val="D9EDFD"/>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E-mart</a:t>
              </a:r>
              <a:endParaRPr/>
            </a:p>
          </p:txBody>
        </p:sp>
        <p:sp>
          <p:nvSpPr>
            <p:cNvPr id="5671" name="Google Shape;5671;p313"/>
            <p:cNvSpPr/>
            <p:nvPr/>
          </p:nvSpPr>
          <p:spPr>
            <a:xfrm>
              <a:off x="4472940" y="3943368"/>
              <a:ext cx="438784" cy="148572"/>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Samyang</a:t>
              </a:r>
              <a:endParaRPr/>
            </a:p>
          </p:txBody>
        </p:sp>
        <p:sp>
          <p:nvSpPr>
            <p:cNvPr id="5672" name="Google Shape;5672;p313"/>
            <p:cNvSpPr/>
            <p:nvPr/>
          </p:nvSpPr>
          <p:spPr>
            <a:xfrm>
              <a:off x="4015308" y="4156758"/>
              <a:ext cx="896416" cy="194262"/>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Chong Kun Dang Group</a:t>
              </a:r>
              <a:endParaRPr/>
            </a:p>
          </p:txBody>
        </p:sp>
        <p:sp>
          <p:nvSpPr>
            <p:cNvPr id="5673" name="Google Shape;5673;p313"/>
            <p:cNvSpPr/>
            <p:nvPr/>
          </p:nvSpPr>
          <p:spPr>
            <a:xfrm>
              <a:off x="4087316" y="4889720"/>
              <a:ext cx="820568" cy="115539"/>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ModeTour Reit</a:t>
              </a:r>
              <a:endParaRPr/>
            </a:p>
          </p:txBody>
        </p:sp>
        <p:sp>
          <p:nvSpPr>
            <p:cNvPr id="5674" name="Google Shape;5674;p313"/>
            <p:cNvSpPr/>
            <p:nvPr/>
          </p:nvSpPr>
          <p:spPr>
            <a:xfrm>
              <a:off x="4327553" y="5074500"/>
              <a:ext cx="577797" cy="195649"/>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Harim Co.</a:t>
              </a:r>
              <a:endParaRPr/>
            </a:p>
          </p:txBody>
        </p:sp>
        <p:sp>
          <p:nvSpPr>
            <p:cNvPr id="5675" name="Google Shape;5675;p313"/>
            <p:cNvSpPr/>
            <p:nvPr/>
          </p:nvSpPr>
          <p:spPr>
            <a:xfrm>
              <a:off x="4014380" y="5322951"/>
              <a:ext cx="890042" cy="165886"/>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Meritz Financial Group</a:t>
              </a:r>
              <a:endParaRPr/>
            </a:p>
          </p:txBody>
        </p:sp>
        <p:sp>
          <p:nvSpPr>
            <p:cNvPr id="5676" name="Google Shape;5676;p313"/>
            <p:cNvSpPr/>
            <p:nvPr/>
          </p:nvSpPr>
          <p:spPr>
            <a:xfrm>
              <a:off x="4159325" y="5563929"/>
              <a:ext cx="745098" cy="163772"/>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Hankook Tire</a:t>
              </a:r>
              <a:endParaRPr/>
            </a:p>
          </p:txBody>
        </p:sp>
        <p:sp>
          <p:nvSpPr>
            <p:cNvPr id="5677" name="Google Shape;5677;p313"/>
            <p:cNvSpPr/>
            <p:nvPr/>
          </p:nvSpPr>
          <p:spPr>
            <a:xfrm>
              <a:off x="4014380" y="5796091"/>
              <a:ext cx="890042" cy="165886"/>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NHN Entertainment</a:t>
              </a:r>
              <a:endParaRPr/>
            </a:p>
          </p:txBody>
        </p:sp>
        <p:sp>
          <p:nvSpPr>
            <p:cNvPr id="5678" name="Google Shape;5678;p313"/>
            <p:cNvSpPr/>
            <p:nvPr/>
          </p:nvSpPr>
          <p:spPr>
            <a:xfrm>
              <a:off x="4015308" y="6030296"/>
              <a:ext cx="883405" cy="163772"/>
            </a:xfrm>
            <a:prstGeom prst="rect">
              <a:avLst/>
            </a:prstGeom>
            <a:solidFill>
              <a:srgbClr val="F5F5F5"/>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rPr lang="en-US" sz="900">
                  <a:solidFill>
                    <a:schemeClr val="dk1"/>
                  </a:solidFill>
                  <a:latin typeface="Arial"/>
                  <a:ea typeface="Arial"/>
                  <a:cs typeface="Arial"/>
                  <a:sym typeface="Arial"/>
                </a:rPr>
                <a:t>Samsung Biologics</a:t>
              </a:r>
              <a:endParaRPr/>
            </a:p>
          </p:txBody>
        </p:sp>
        <p:sp>
          <p:nvSpPr>
            <p:cNvPr id="5679" name="Google Shape;5679;p313"/>
            <p:cNvSpPr/>
            <p:nvPr/>
          </p:nvSpPr>
          <p:spPr>
            <a:xfrm>
              <a:off x="1264920" y="5774891"/>
              <a:ext cx="647700" cy="181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0" name="Google Shape;5680;p313"/>
            <p:cNvSpPr/>
            <p:nvPr/>
          </p:nvSpPr>
          <p:spPr>
            <a:xfrm>
              <a:off x="1266428" y="6050280"/>
              <a:ext cx="707152" cy="126293"/>
            </a:xfrm>
            <a:prstGeom prst="rect">
              <a:avLst/>
            </a:prstGeom>
            <a:solidFill>
              <a:srgbClr val="F7F7F7"/>
            </a:solidFill>
            <a:ln>
              <a:noFill/>
            </a:ln>
          </p:spPr>
          <p:txBody>
            <a:bodyPr anchorCtr="0" anchor="ctr" bIns="0" lIns="0" spcFirstLastPara="1" rIns="0" wrap="square" tIns="0">
              <a:noAutofit/>
            </a:bodyPr>
            <a:lstStyle/>
            <a:p>
              <a:pPr indent="0" lvl="0" marL="0" marR="0" rtl="0" algn="r">
                <a:lnSpc>
                  <a:spcPct val="88888"/>
                </a:lnSpc>
                <a:spcBef>
                  <a:spcPts val="0"/>
                </a:spcBef>
                <a:spcAft>
                  <a:spcPts val="0"/>
                </a:spcAft>
                <a:buNone/>
              </a:pPr>
              <a:r>
                <a:t/>
              </a:r>
              <a:endParaRPr sz="900">
                <a:solidFill>
                  <a:schemeClr val="dk1"/>
                </a:solidFill>
                <a:latin typeface="Arial"/>
                <a:ea typeface="Arial"/>
                <a:cs typeface="Arial"/>
                <a:sym typeface="Arial"/>
              </a:endParaRPr>
            </a:p>
          </p:txBody>
        </p:sp>
        <p:sp>
          <p:nvSpPr>
            <p:cNvPr id="5681" name="Google Shape;5681;p313"/>
            <p:cNvSpPr/>
            <p:nvPr/>
          </p:nvSpPr>
          <p:spPr>
            <a:xfrm>
              <a:off x="1264920" y="2508334"/>
              <a:ext cx="647700" cy="1817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82" name="Google Shape;5682;p313"/>
            <p:cNvPicPr preferRelativeResize="0"/>
            <p:nvPr/>
          </p:nvPicPr>
          <p:blipFill rotWithShape="1">
            <a:blip r:embed="rId3">
              <a:alphaModFix/>
            </a:blip>
            <a:srcRect b="0" l="7629" r="82481" t="9908"/>
            <a:stretch/>
          </p:blipFill>
          <p:spPr>
            <a:xfrm>
              <a:off x="708661" y="2522220"/>
              <a:ext cx="731520" cy="3754754"/>
            </a:xfrm>
            <a:prstGeom prst="rect">
              <a:avLst/>
            </a:prstGeom>
            <a:solidFill>
              <a:srgbClr val="F5F5F5"/>
            </a:solidFill>
            <a:ln>
              <a:noFill/>
            </a:ln>
          </p:spPr>
        </p:pic>
      </p:gr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7" name="Shape 5687"/>
        <p:cNvGrpSpPr/>
        <p:nvPr/>
      </p:nvGrpSpPr>
      <p:grpSpPr>
        <a:xfrm>
          <a:off x="0" y="0"/>
          <a:ext cx="0" cy="0"/>
          <a:chOff x="0" y="0"/>
          <a:chExt cx="0" cy="0"/>
        </a:xfrm>
      </p:grpSpPr>
      <p:sp>
        <p:nvSpPr>
          <p:cNvPr id="5688" name="Google Shape;5688;p31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0106</a:t>
            </a:r>
            <a:endParaRPr/>
          </a:p>
        </p:txBody>
      </p:sp>
      <p:grpSp>
        <p:nvGrpSpPr>
          <p:cNvPr id="5689" name="Google Shape;5689;p314"/>
          <p:cNvGrpSpPr/>
          <p:nvPr/>
        </p:nvGrpSpPr>
        <p:grpSpPr>
          <a:xfrm>
            <a:off x="558798" y="2060849"/>
            <a:ext cx="8797129" cy="3960439"/>
            <a:chOff x="558798" y="2060849"/>
            <a:chExt cx="8797129" cy="3960439"/>
          </a:xfrm>
        </p:grpSpPr>
        <p:sp>
          <p:nvSpPr>
            <p:cNvPr id="5690" name="Google Shape;5690;p31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91" name="Google Shape;5691;p314"/>
            <p:cNvGrpSpPr/>
            <p:nvPr/>
          </p:nvGrpSpPr>
          <p:grpSpPr>
            <a:xfrm>
              <a:off x="558798" y="3945816"/>
              <a:ext cx="8797129" cy="576572"/>
              <a:chOff x="4778069" y="4391025"/>
              <a:chExt cx="2349160" cy="431802"/>
            </a:xfrm>
          </p:grpSpPr>
          <p:sp>
            <p:nvSpPr>
              <p:cNvPr id="5692" name="Google Shape;5692;p31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693" name="Google Shape;5693;p314"/>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'ex_0106.ipynb'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5694" name="Google Shape;5694;p31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695" name="Google Shape;5695;p314"/>
          <p:cNvGrpSpPr/>
          <p:nvPr/>
        </p:nvGrpSpPr>
        <p:grpSpPr>
          <a:xfrm>
            <a:off x="450000" y="450000"/>
            <a:ext cx="9018000" cy="276999"/>
            <a:chOff x="450000" y="450000"/>
            <a:chExt cx="9018000" cy="276999"/>
          </a:xfrm>
        </p:grpSpPr>
        <p:sp>
          <p:nvSpPr>
            <p:cNvPr id="5696" name="Google Shape;5696;p3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697" name="Google Shape;5697;p3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2" name="Shape 5702"/>
        <p:cNvGrpSpPr/>
        <p:nvPr/>
      </p:nvGrpSpPr>
      <p:grpSpPr>
        <a:xfrm>
          <a:off x="0" y="0"/>
          <a:ext cx="0" cy="0"/>
          <a:chOff x="0" y="0"/>
          <a:chExt cx="0" cy="0"/>
        </a:xfrm>
      </p:grpSpPr>
      <p:sp>
        <p:nvSpPr>
          <p:cNvPr id="5703" name="Google Shape;5703;p31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Coding Exercise #0107</a:t>
            </a:r>
            <a:endParaRPr/>
          </a:p>
        </p:txBody>
      </p:sp>
      <p:grpSp>
        <p:nvGrpSpPr>
          <p:cNvPr id="5704" name="Google Shape;5704;p315"/>
          <p:cNvGrpSpPr/>
          <p:nvPr/>
        </p:nvGrpSpPr>
        <p:grpSpPr>
          <a:xfrm>
            <a:off x="558798" y="2060849"/>
            <a:ext cx="8797129" cy="3960439"/>
            <a:chOff x="558798" y="2060849"/>
            <a:chExt cx="8797129" cy="3960439"/>
          </a:xfrm>
        </p:grpSpPr>
        <p:sp>
          <p:nvSpPr>
            <p:cNvPr id="5705" name="Google Shape;5705;p31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06" name="Google Shape;5706;p315"/>
            <p:cNvGrpSpPr/>
            <p:nvPr/>
          </p:nvGrpSpPr>
          <p:grpSpPr>
            <a:xfrm>
              <a:off x="558798" y="3945816"/>
              <a:ext cx="8797129" cy="576572"/>
              <a:chOff x="4778069" y="4391025"/>
              <a:chExt cx="2349160" cy="431802"/>
            </a:xfrm>
          </p:grpSpPr>
          <p:sp>
            <p:nvSpPr>
              <p:cNvPr id="5707" name="Google Shape;5707;p31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708" name="Google Shape;5708;p315"/>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Follow practice steps on 'ex_0107.ipynb' file </a:t>
                </a:r>
                <a:endParaRPr b="1" sz="2000">
                  <a:solidFill>
                    <a:schemeClr val="lt1"/>
                  </a:solidFill>
                  <a:latin typeface="Arial"/>
                  <a:ea typeface="Arial"/>
                  <a:cs typeface="Arial"/>
                  <a:sym typeface="Arial"/>
                </a:endParaRPr>
              </a:p>
            </p:txBody>
          </p:sp>
        </p:grpSp>
        <p:pic>
          <p:nvPicPr>
            <p:cNvPr descr="텍스트, 클립아트이(가) 표시된 사진&#10;&#10;자동 생성된 설명" id="5709" name="Google Shape;5709;p31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710" name="Google Shape;5710;p315"/>
          <p:cNvGrpSpPr/>
          <p:nvPr/>
        </p:nvGrpSpPr>
        <p:grpSpPr>
          <a:xfrm>
            <a:off x="450000" y="450000"/>
            <a:ext cx="9018000" cy="276999"/>
            <a:chOff x="450000" y="450000"/>
            <a:chExt cx="9018000" cy="276999"/>
          </a:xfrm>
        </p:grpSpPr>
        <p:sp>
          <p:nvSpPr>
            <p:cNvPr id="5711" name="Google Shape;5711;p3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2.3. Hợp nhất và liên kết các DataFrame</a:t>
              </a:r>
              <a:endParaRPr sz="1800">
                <a:solidFill>
                  <a:srgbClr val="FFFFFF"/>
                </a:solidFill>
                <a:latin typeface="Arial"/>
                <a:ea typeface="Arial"/>
                <a:cs typeface="Arial"/>
                <a:sym typeface="Arial"/>
              </a:endParaRPr>
            </a:p>
          </p:txBody>
        </p:sp>
        <p:sp>
          <p:nvSpPr>
            <p:cNvPr id="5712" name="Google Shape;5712;p3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7" name="Shape 5717"/>
        <p:cNvGrpSpPr/>
        <p:nvPr/>
      </p:nvGrpSpPr>
      <p:grpSpPr>
        <a:xfrm>
          <a:off x="0" y="0"/>
          <a:ext cx="0" cy="0"/>
          <a:chOff x="0" y="0"/>
          <a:chExt cx="0" cy="0"/>
        </a:xfrm>
      </p:grpSpPr>
      <p:grpSp>
        <p:nvGrpSpPr>
          <p:cNvPr id="5718" name="Google Shape;5718;p316"/>
          <p:cNvGrpSpPr/>
          <p:nvPr/>
        </p:nvGrpSpPr>
        <p:grpSpPr>
          <a:xfrm>
            <a:off x="989683" y="2748696"/>
            <a:ext cx="8354217" cy="3401258"/>
            <a:chOff x="989683" y="2748696"/>
            <a:chExt cx="8354217" cy="3401258"/>
          </a:xfrm>
        </p:grpSpPr>
        <p:sp>
          <p:nvSpPr>
            <p:cNvPr id="5719" name="Google Shape;5719;p316"/>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Khám phá dữ liệu tối ưu thông qua Pandas</a:t>
              </a:r>
              <a:endParaRPr b="0" i="0" sz="3400" u="none" cap="none" strike="noStrike">
                <a:solidFill>
                  <a:srgbClr val="000000"/>
                </a:solidFill>
                <a:latin typeface="Arial"/>
                <a:ea typeface="Arial"/>
                <a:cs typeface="Arial"/>
                <a:sym typeface="Arial"/>
              </a:endParaRPr>
            </a:p>
          </p:txBody>
        </p:sp>
        <p:sp>
          <p:nvSpPr>
            <p:cNvPr id="5720" name="Google Shape;5720;p31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2. </a:t>
              </a:r>
              <a:endParaRPr b="0" i="0" sz="5398" u="none" cap="none" strike="noStrike">
                <a:solidFill>
                  <a:srgbClr val="7F7F7F"/>
                </a:solidFill>
                <a:latin typeface="Arial"/>
                <a:ea typeface="Arial"/>
                <a:cs typeface="Arial"/>
                <a:sym typeface="Arial"/>
              </a:endParaRPr>
            </a:p>
          </p:txBody>
        </p:sp>
        <p:grpSp>
          <p:nvGrpSpPr>
            <p:cNvPr id="5721" name="Google Shape;5721;p316"/>
            <p:cNvGrpSpPr/>
            <p:nvPr/>
          </p:nvGrpSpPr>
          <p:grpSpPr>
            <a:xfrm>
              <a:off x="1025537" y="4509120"/>
              <a:ext cx="8318362" cy="1640834"/>
              <a:chOff x="1025537" y="4609703"/>
              <a:chExt cx="8318362" cy="1640834"/>
            </a:xfrm>
          </p:grpSpPr>
          <p:sp>
            <p:nvSpPr>
              <p:cNvPr id="5722" name="Google Shape;5722;p316"/>
              <p:cNvSpPr/>
              <p:nvPr/>
            </p:nvSpPr>
            <p:spPr>
              <a:xfrm>
                <a:off x="1025537" y="4609703"/>
                <a:ext cx="4112443" cy="1640834"/>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2.1. Đường ống: Cấu trúc dữ liệu theo loại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2.2. Sê-ri Pandas và DataFrames</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2.3. Hợp nhất và liên kết các DataFrame</a:t>
                </a:r>
                <a:endParaRPr sz="1799">
                  <a:solidFill>
                    <a:srgbClr val="A5A5A5"/>
                  </a:solidFill>
                  <a:latin typeface="Arial"/>
                  <a:ea typeface="Arial"/>
                  <a:cs typeface="Arial"/>
                  <a:sym typeface="Arial"/>
                </a:endParaRPr>
              </a:p>
            </p:txBody>
          </p:sp>
          <p:sp>
            <p:nvSpPr>
              <p:cNvPr id="5723" name="Google Shape;5723;p316"/>
              <p:cNvSpPr/>
              <p:nvPr/>
            </p:nvSpPr>
            <p:spPr>
              <a:xfrm>
                <a:off x="5137980" y="4609703"/>
                <a:ext cx="4205919" cy="123585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Sắp xếp DataFrame và MultiIndex</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2.5. Kiểm tra các đặc điểm của dữ liệu thông qua thống kê mô tả và mẫu dữ liệu</a:t>
                </a:r>
                <a:endParaRPr b="0" i="0" sz="1799" u="none" cap="none" strike="noStrike">
                  <a:solidFill>
                    <a:srgbClr val="A5A5A5"/>
                  </a:solidFill>
                  <a:latin typeface="Arial"/>
                  <a:ea typeface="Arial"/>
                  <a:cs typeface="Arial"/>
                  <a:sym typeface="Arial"/>
                </a:endParaRPr>
              </a:p>
            </p:txBody>
          </p:sp>
        </p:grpSp>
      </p:gr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8" name="Shape 5728"/>
        <p:cNvGrpSpPr/>
        <p:nvPr/>
      </p:nvGrpSpPr>
      <p:grpSpPr>
        <a:xfrm>
          <a:off x="0" y="0"/>
          <a:ext cx="0" cy="0"/>
          <a:chOff x="0" y="0"/>
          <a:chExt cx="0" cy="0"/>
        </a:xfrm>
      </p:grpSpPr>
      <p:grpSp>
        <p:nvGrpSpPr>
          <p:cNvPr id="5729" name="Google Shape;5729;p317"/>
          <p:cNvGrpSpPr/>
          <p:nvPr/>
        </p:nvGrpSpPr>
        <p:grpSpPr>
          <a:xfrm>
            <a:off x="558396" y="2528414"/>
            <a:ext cx="8782050" cy="942574"/>
            <a:chOff x="558396" y="2528414"/>
            <a:chExt cx="8782050" cy="942574"/>
          </a:xfrm>
        </p:grpSpPr>
        <p:sp>
          <p:nvSpPr>
            <p:cNvPr id="5730" name="Google Shape;5730;p317"/>
            <p:cNvSpPr/>
            <p:nvPr/>
          </p:nvSpPr>
          <p:spPr>
            <a:xfrm>
              <a:off x="558396" y="2528414"/>
              <a:ext cx="8782050" cy="9425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31" name="Google Shape;5731;p317"/>
            <p:cNvPicPr preferRelativeResize="0"/>
            <p:nvPr/>
          </p:nvPicPr>
          <p:blipFill rotWithShape="1">
            <a:blip r:embed="rId3">
              <a:alphaModFix/>
            </a:blip>
            <a:srcRect b="0" l="0" r="20278" t="0"/>
            <a:stretch/>
          </p:blipFill>
          <p:spPr>
            <a:xfrm>
              <a:off x="589903" y="2565816"/>
              <a:ext cx="8749791" cy="863183"/>
            </a:xfrm>
            <a:prstGeom prst="rect">
              <a:avLst/>
            </a:prstGeom>
            <a:noFill/>
            <a:ln>
              <a:noFill/>
            </a:ln>
          </p:spPr>
        </p:pic>
      </p:grpSp>
      <p:grpSp>
        <p:nvGrpSpPr>
          <p:cNvPr id="5732" name="Google Shape;5732;p317"/>
          <p:cNvGrpSpPr/>
          <p:nvPr/>
        </p:nvGrpSpPr>
        <p:grpSpPr>
          <a:xfrm>
            <a:off x="450000" y="450000"/>
            <a:ext cx="9018000" cy="276999"/>
            <a:chOff x="450000" y="450000"/>
            <a:chExt cx="9018000" cy="276999"/>
          </a:xfrm>
        </p:grpSpPr>
        <p:sp>
          <p:nvSpPr>
            <p:cNvPr id="5733" name="Google Shape;5733;p3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Sắp xếp DataFrame và MultiIndex</a:t>
              </a:r>
              <a:endParaRPr sz="1800">
                <a:solidFill>
                  <a:srgbClr val="FFFFFF"/>
                </a:solidFill>
                <a:latin typeface="Arial"/>
                <a:ea typeface="Arial"/>
                <a:cs typeface="Arial"/>
                <a:sym typeface="Arial"/>
              </a:endParaRPr>
            </a:p>
          </p:txBody>
        </p:sp>
        <p:sp>
          <p:nvSpPr>
            <p:cNvPr id="5734" name="Google Shape;5734;p3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735" name="Google Shape;5735;p317"/>
          <p:cNvSpPr/>
          <p:nvPr/>
        </p:nvSpPr>
        <p:spPr>
          <a:xfrm>
            <a:off x="445388" y="137300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Thao tác DataFrame</a:t>
            </a:r>
            <a:endParaRPr sz="2400">
              <a:solidFill>
                <a:srgbClr val="0C0C0C"/>
              </a:solidFill>
              <a:latin typeface="Arial"/>
              <a:ea typeface="Arial"/>
              <a:cs typeface="Arial"/>
              <a:sym typeface="Arial"/>
            </a:endParaRPr>
          </a:p>
        </p:txBody>
      </p:sp>
      <p:grpSp>
        <p:nvGrpSpPr>
          <p:cNvPr id="5736" name="Google Shape;5736;p317"/>
          <p:cNvGrpSpPr/>
          <p:nvPr/>
        </p:nvGrpSpPr>
        <p:grpSpPr>
          <a:xfrm>
            <a:off x="557644" y="1850942"/>
            <a:ext cx="8887612" cy="598229"/>
            <a:chOff x="580388" y="1413381"/>
            <a:chExt cx="8887612" cy="598229"/>
          </a:xfrm>
        </p:grpSpPr>
        <p:sp>
          <p:nvSpPr>
            <p:cNvPr id="5737" name="Google Shape;5737;p317"/>
            <p:cNvSpPr/>
            <p:nvPr/>
          </p:nvSpPr>
          <p:spPr>
            <a:xfrm>
              <a:off x="711200" y="166614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sắp xếp các hàng của DataFrame bằng một hoặc nhiều cột.</a:t>
              </a:r>
              <a:endParaRPr/>
            </a:p>
          </p:txBody>
        </p:sp>
        <p:sp>
          <p:nvSpPr>
            <p:cNvPr id="5738" name="Google Shape;5738;p31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Sắp xếp:</a:t>
              </a:r>
              <a:endParaRPr/>
            </a:p>
          </p:txBody>
        </p:sp>
      </p:grpSp>
      <p:grpSp>
        <p:nvGrpSpPr>
          <p:cNvPr id="5739" name="Google Shape;5739;p317"/>
          <p:cNvGrpSpPr/>
          <p:nvPr/>
        </p:nvGrpSpPr>
        <p:grpSpPr>
          <a:xfrm>
            <a:off x="710044" y="3574373"/>
            <a:ext cx="8782050" cy="1996004"/>
            <a:chOff x="557644" y="3574373"/>
            <a:chExt cx="8782050" cy="1996004"/>
          </a:xfrm>
        </p:grpSpPr>
        <p:grpSp>
          <p:nvGrpSpPr>
            <p:cNvPr id="5740" name="Google Shape;5740;p317"/>
            <p:cNvGrpSpPr/>
            <p:nvPr/>
          </p:nvGrpSpPr>
          <p:grpSpPr>
            <a:xfrm>
              <a:off x="557644" y="3574373"/>
              <a:ext cx="8782050" cy="1996004"/>
              <a:chOff x="568325" y="5114924"/>
              <a:chExt cx="8782050" cy="2062520"/>
            </a:xfrm>
          </p:grpSpPr>
          <p:sp>
            <p:nvSpPr>
              <p:cNvPr id="5741" name="Google Shape;5741;p317"/>
              <p:cNvSpPr/>
              <p:nvPr/>
            </p:nvSpPr>
            <p:spPr>
              <a:xfrm>
                <a:off x="568325" y="5114924"/>
                <a:ext cx="8782050" cy="20625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42" name="Google Shape;5742;p317"/>
              <p:cNvGrpSpPr/>
              <p:nvPr/>
            </p:nvGrpSpPr>
            <p:grpSpPr>
              <a:xfrm>
                <a:off x="675835" y="5210921"/>
                <a:ext cx="1477946" cy="302132"/>
                <a:chOff x="732985" y="5582396"/>
                <a:chExt cx="1477946" cy="302132"/>
              </a:xfrm>
            </p:grpSpPr>
            <p:pic>
              <p:nvPicPr>
                <p:cNvPr descr="Byte - Free electronics icons" id="5743" name="Google Shape;5743;p31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44" name="Google Shape;5744;p31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a:t>
                  </a:r>
                  <a:endParaRPr b="1" sz="1300">
                    <a:solidFill>
                      <a:srgbClr val="262626"/>
                    </a:solidFill>
                    <a:latin typeface="Arial"/>
                    <a:ea typeface="Arial"/>
                    <a:cs typeface="Arial"/>
                    <a:sym typeface="Arial"/>
                  </a:endParaRPr>
                </a:p>
              </p:txBody>
            </p:sp>
          </p:grpSp>
          <p:sp>
            <p:nvSpPr>
              <p:cNvPr id="5745" name="Google Shape;5745;p31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Sắp xếp theo thứ tự tăng dần.</a:t>
                </a:r>
                <a:endParaRPr/>
              </a:p>
            </p:txBody>
          </p:sp>
        </p:grpSp>
        <p:grpSp>
          <p:nvGrpSpPr>
            <p:cNvPr id="5746" name="Google Shape;5746;p317"/>
            <p:cNvGrpSpPr/>
            <p:nvPr/>
          </p:nvGrpSpPr>
          <p:grpSpPr>
            <a:xfrm>
              <a:off x="665154" y="4305607"/>
              <a:ext cx="8640559" cy="534949"/>
              <a:chOff x="665154" y="3144518"/>
              <a:chExt cx="8640559" cy="534949"/>
            </a:xfrm>
          </p:grpSpPr>
          <p:grpSp>
            <p:nvGrpSpPr>
              <p:cNvPr id="5747" name="Google Shape;5747;p317"/>
              <p:cNvGrpSpPr/>
              <p:nvPr/>
            </p:nvGrpSpPr>
            <p:grpSpPr>
              <a:xfrm>
                <a:off x="665154" y="3144518"/>
                <a:ext cx="1477946" cy="292388"/>
                <a:chOff x="732985" y="5582396"/>
                <a:chExt cx="1477946" cy="302132"/>
              </a:xfrm>
            </p:grpSpPr>
            <p:pic>
              <p:nvPicPr>
                <p:cNvPr descr="Byte - Free electronics icons" id="5748" name="Google Shape;5748;p31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49" name="Google Shape;5749;p31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5750" name="Google Shape;5750;p317"/>
              <p:cNvSpPr txBox="1"/>
              <p:nvPr/>
            </p:nvSpPr>
            <p:spPr>
              <a:xfrm>
                <a:off x="1024575" y="347941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Sắp xếp theo thứ tự giảm dần.</a:t>
                </a:r>
                <a:endParaRPr/>
              </a:p>
            </p:txBody>
          </p:sp>
        </p:grpSp>
        <p:grpSp>
          <p:nvGrpSpPr>
            <p:cNvPr id="5751" name="Google Shape;5751;p317"/>
            <p:cNvGrpSpPr/>
            <p:nvPr/>
          </p:nvGrpSpPr>
          <p:grpSpPr>
            <a:xfrm>
              <a:off x="665154" y="4900034"/>
              <a:ext cx="8640559" cy="534949"/>
              <a:chOff x="665154" y="3143199"/>
              <a:chExt cx="8640559" cy="534949"/>
            </a:xfrm>
          </p:grpSpPr>
          <p:grpSp>
            <p:nvGrpSpPr>
              <p:cNvPr id="5752" name="Google Shape;5752;p317"/>
              <p:cNvGrpSpPr/>
              <p:nvPr/>
            </p:nvGrpSpPr>
            <p:grpSpPr>
              <a:xfrm>
                <a:off x="665154" y="3143199"/>
                <a:ext cx="1477946" cy="292388"/>
                <a:chOff x="732985" y="5582396"/>
                <a:chExt cx="1477946" cy="302132"/>
              </a:xfrm>
            </p:grpSpPr>
            <p:pic>
              <p:nvPicPr>
                <p:cNvPr descr="Byte - Free electronics icons" id="5753" name="Google Shape;5753;p31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54" name="Google Shape;5754;p317"/>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grpSp>
          <p:sp>
            <p:nvSpPr>
              <p:cNvPr id="5755" name="Google Shape;5755;p317"/>
              <p:cNvSpPr txBox="1"/>
              <p:nvPr/>
            </p:nvSpPr>
            <p:spPr>
              <a:xfrm>
                <a:off x="1024575" y="347809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Sắp xếp bằng hai cột.</a:t>
                </a:r>
                <a:endParaRPr/>
              </a:p>
            </p:txBody>
          </p:sp>
        </p:grpSp>
      </p:gr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0" name="Shape 5760"/>
        <p:cNvGrpSpPr/>
        <p:nvPr/>
      </p:nvGrpSpPr>
      <p:grpSpPr>
        <a:xfrm>
          <a:off x="0" y="0"/>
          <a:ext cx="0" cy="0"/>
          <a:chOff x="0" y="0"/>
          <a:chExt cx="0" cy="0"/>
        </a:xfrm>
      </p:grpSpPr>
      <p:grpSp>
        <p:nvGrpSpPr>
          <p:cNvPr id="5761" name="Google Shape;5761;p318"/>
          <p:cNvGrpSpPr/>
          <p:nvPr/>
        </p:nvGrpSpPr>
        <p:grpSpPr>
          <a:xfrm>
            <a:off x="450000" y="450000"/>
            <a:ext cx="9018000" cy="276999"/>
            <a:chOff x="450000" y="450000"/>
            <a:chExt cx="9018000" cy="276999"/>
          </a:xfrm>
        </p:grpSpPr>
        <p:sp>
          <p:nvSpPr>
            <p:cNvPr id="5762" name="Google Shape;5762;p3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Sắp xếp DataFrame và MultiIndex</a:t>
              </a:r>
              <a:endParaRPr sz="1800">
                <a:solidFill>
                  <a:srgbClr val="FFFFFF"/>
                </a:solidFill>
                <a:latin typeface="Arial"/>
                <a:ea typeface="Arial"/>
                <a:cs typeface="Arial"/>
                <a:sym typeface="Arial"/>
              </a:endParaRPr>
            </a:p>
          </p:txBody>
        </p:sp>
        <p:sp>
          <p:nvSpPr>
            <p:cNvPr id="5763" name="Google Shape;5763;p3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764" name="Google Shape;5764;p318"/>
          <p:cNvSpPr/>
          <p:nvPr/>
        </p:nvSpPr>
        <p:spPr>
          <a:xfrm>
            <a:off x="557644" y="138926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phân cấp với MultiIndex (Đa chỉ mục):</a:t>
            </a:r>
            <a:endParaRPr/>
          </a:p>
        </p:txBody>
      </p:sp>
      <p:grpSp>
        <p:nvGrpSpPr>
          <p:cNvPr id="5765" name="Google Shape;5765;p318"/>
          <p:cNvGrpSpPr/>
          <p:nvPr/>
        </p:nvGrpSpPr>
        <p:grpSpPr>
          <a:xfrm>
            <a:off x="557644" y="4005064"/>
            <a:ext cx="8782050" cy="1938536"/>
            <a:chOff x="557644" y="4005064"/>
            <a:chExt cx="8782050" cy="1938536"/>
          </a:xfrm>
        </p:grpSpPr>
        <p:sp>
          <p:nvSpPr>
            <p:cNvPr id="5766" name="Google Shape;5766;p318"/>
            <p:cNvSpPr/>
            <p:nvPr/>
          </p:nvSpPr>
          <p:spPr>
            <a:xfrm>
              <a:off x="557644" y="4005064"/>
              <a:ext cx="8782050" cy="19385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67" name="Google Shape;5767;p318"/>
            <p:cNvGrpSpPr/>
            <p:nvPr/>
          </p:nvGrpSpPr>
          <p:grpSpPr>
            <a:xfrm>
              <a:off x="665154" y="4097965"/>
              <a:ext cx="1477946" cy="292388"/>
              <a:chOff x="732985" y="5582396"/>
              <a:chExt cx="1477946" cy="302132"/>
            </a:xfrm>
          </p:grpSpPr>
          <p:pic>
            <p:nvPicPr>
              <p:cNvPr descr="Byte - Free electronics icons" id="5768" name="Google Shape;5768;p31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769" name="Google Shape;5769;p318"/>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2-1</a:t>
                </a:r>
                <a:endParaRPr b="1" sz="1300">
                  <a:solidFill>
                    <a:srgbClr val="262626"/>
                  </a:solidFill>
                  <a:latin typeface="Arial"/>
                  <a:ea typeface="Arial"/>
                  <a:cs typeface="Arial"/>
                  <a:sym typeface="Arial"/>
                </a:endParaRPr>
              </a:p>
            </p:txBody>
          </p:sp>
        </p:grpSp>
        <p:sp>
          <p:nvSpPr>
            <p:cNvPr id="5770" name="Google Shape;5770;p318"/>
            <p:cNvSpPr txBox="1"/>
            <p:nvPr/>
          </p:nvSpPr>
          <p:spPr>
            <a:xfrm>
              <a:off x="1024575" y="443285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Tên cột.</a:t>
              </a:r>
              <a:endParaRPr/>
            </a:p>
          </p:txBody>
        </p:sp>
        <p:grpSp>
          <p:nvGrpSpPr>
            <p:cNvPr id="5771" name="Google Shape;5771;p318"/>
            <p:cNvGrpSpPr/>
            <p:nvPr/>
          </p:nvGrpSpPr>
          <p:grpSpPr>
            <a:xfrm>
              <a:off x="665154" y="4694082"/>
              <a:ext cx="8640559" cy="534949"/>
              <a:chOff x="665154" y="4115645"/>
              <a:chExt cx="8640559" cy="534949"/>
            </a:xfrm>
          </p:grpSpPr>
          <p:grpSp>
            <p:nvGrpSpPr>
              <p:cNvPr id="5772" name="Google Shape;5772;p318"/>
              <p:cNvGrpSpPr/>
              <p:nvPr/>
            </p:nvGrpSpPr>
            <p:grpSpPr>
              <a:xfrm>
                <a:off x="665154" y="4115645"/>
                <a:ext cx="1477946" cy="292388"/>
                <a:chOff x="732985" y="5582396"/>
                <a:chExt cx="1477946" cy="302132"/>
              </a:xfrm>
            </p:grpSpPr>
            <p:pic>
              <p:nvPicPr>
                <p:cNvPr descr="Byte - Free electronics icons" id="5773" name="Google Shape;5773;p31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774" name="Google Shape;5774;p318"/>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2-2</a:t>
                  </a:r>
                  <a:endParaRPr b="1" sz="1300">
                    <a:solidFill>
                      <a:srgbClr val="262626"/>
                    </a:solidFill>
                    <a:latin typeface="Arial"/>
                    <a:ea typeface="Arial"/>
                    <a:cs typeface="Arial"/>
                    <a:sym typeface="Arial"/>
                  </a:endParaRPr>
                </a:p>
              </p:txBody>
            </p:sp>
          </p:grpSp>
          <p:sp>
            <p:nvSpPr>
              <p:cNvPr id="5775" name="Google Shape;5775;p318"/>
              <p:cNvSpPr txBox="1"/>
              <p:nvPr/>
            </p:nvSpPr>
            <p:spPr>
              <a:xfrm>
                <a:off x="1024575" y="44505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Nhãn cho lớp bên ngoài.</a:t>
                </a:r>
                <a:endParaRPr sz="1300">
                  <a:solidFill>
                    <a:schemeClr val="dk1"/>
                  </a:solidFill>
                  <a:latin typeface="Arial"/>
                  <a:ea typeface="Arial"/>
                  <a:cs typeface="Arial"/>
                  <a:sym typeface="Arial"/>
                </a:endParaRPr>
              </a:p>
            </p:txBody>
          </p:sp>
        </p:grpSp>
        <p:grpSp>
          <p:nvGrpSpPr>
            <p:cNvPr id="5776" name="Google Shape;5776;p318"/>
            <p:cNvGrpSpPr/>
            <p:nvPr/>
          </p:nvGrpSpPr>
          <p:grpSpPr>
            <a:xfrm>
              <a:off x="665154" y="5297921"/>
              <a:ext cx="8640559" cy="534949"/>
              <a:chOff x="665154" y="4115645"/>
              <a:chExt cx="8640559" cy="534949"/>
            </a:xfrm>
          </p:grpSpPr>
          <p:grpSp>
            <p:nvGrpSpPr>
              <p:cNvPr id="5777" name="Google Shape;5777;p318"/>
              <p:cNvGrpSpPr/>
              <p:nvPr/>
            </p:nvGrpSpPr>
            <p:grpSpPr>
              <a:xfrm>
                <a:off x="665154" y="4115645"/>
                <a:ext cx="1477946" cy="292388"/>
                <a:chOff x="732985" y="5582396"/>
                <a:chExt cx="1477946" cy="302132"/>
              </a:xfrm>
            </p:grpSpPr>
            <p:pic>
              <p:nvPicPr>
                <p:cNvPr descr="Byte - Free electronics icons" id="5778" name="Google Shape;5778;p31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779" name="Google Shape;5779;p318"/>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2-3</a:t>
                  </a:r>
                  <a:endParaRPr b="1" sz="1300">
                    <a:solidFill>
                      <a:srgbClr val="262626"/>
                    </a:solidFill>
                    <a:latin typeface="Arial"/>
                    <a:ea typeface="Arial"/>
                    <a:cs typeface="Arial"/>
                    <a:sym typeface="Arial"/>
                  </a:endParaRPr>
                </a:p>
              </p:txBody>
            </p:sp>
          </p:grpSp>
          <p:sp>
            <p:nvSpPr>
              <p:cNvPr id="5780" name="Google Shape;5780;p318"/>
              <p:cNvSpPr txBox="1"/>
              <p:nvPr/>
            </p:nvSpPr>
            <p:spPr>
              <a:xfrm>
                <a:off x="1024575" y="44505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Nhãn cho lớp bên trong.</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32"/>
          <p:cNvGrpSpPr/>
          <p:nvPr/>
        </p:nvGrpSpPr>
        <p:grpSpPr>
          <a:xfrm>
            <a:off x="558396" y="1720481"/>
            <a:ext cx="8782050" cy="487829"/>
            <a:chOff x="558396" y="1844824"/>
            <a:chExt cx="8782050" cy="487829"/>
          </a:xfrm>
        </p:grpSpPr>
        <p:sp>
          <p:nvSpPr>
            <p:cNvPr id="896" name="Google Shape;896;p32"/>
            <p:cNvSpPr/>
            <p:nvPr/>
          </p:nvSpPr>
          <p:spPr>
            <a:xfrm>
              <a:off x="558396" y="1844824"/>
              <a:ext cx="8782050" cy="4878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7" name="Google Shape;897;p32"/>
            <p:cNvPicPr preferRelativeResize="0"/>
            <p:nvPr/>
          </p:nvPicPr>
          <p:blipFill rotWithShape="1">
            <a:blip r:embed="rId3">
              <a:alphaModFix/>
            </a:blip>
            <a:srcRect b="0" l="2088" r="12778" t="6953"/>
            <a:stretch/>
          </p:blipFill>
          <p:spPr>
            <a:xfrm>
              <a:off x="648375" y="1905042"/>
              <a:ext cx="8692071" cy="418280"/>
            </a:xfrm>
            <a:prstGeom prst="rect">
              <a:avLst/>
            </a:prstGeom>
            <a:noFill/>
            <a:ln>
              <a:noFill/>
            </a:ln>
          </p:spPr>
        </p:pic>
      </p:grpSp>
      <p:grpSp>
        <p:nvGrpSpPr>
          <p:cNvPr id="898" name="Google Shape;898;p32"/>
          <p:cNvGrpSpPr/>
          <p:nvPr/>
        </p:nvGrpSpPr>
        <p:grpSpPr>
          <a:xfrm>
            <a:off x="558396" y="2744276"/>
            <a:ext cx="8782050" cy="1542042"/>
            <a:chOff x="558396" y="3113933"/>
            <a:chExt cx="8782050" cy="1542042"/>
          </a:xfrm>
        </p:grpSpPr>
        <p:sp>
          <p:nvSpPr>
            <p:cNvPr id="899" name="Google Shape;899;p32"/>
            <p:cNvSpPr/>
            <p:nvPr/>
          </p:nvSpPr>
          <p:spPr>
            <a:xfrm>
              <a:off x="558396" y="3113933"/>
              <a:ext cx="8782050" cy="15420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0" name="Google Shape;900;p32"/>
            <p:cNvPicPr preferRelativeResize="0"/>
            <p:nvPr/>
          </p:nvPicPr>
          <p:blipFill rotWithShape="1">
            <a:blip r:embed="rId4">
              <a:alphaModFix/>
            </a:blip>
            <a:srcRect b="0" l="1664" r="17786" t="0"/>
            <a:stretch/>
          </p:blipFill>
          <p:spPr>
            <a:xfrm>
              <a:off x="606489" y="3177598"/>
              <a:ext cx="8733957" cy="1407980"/>
            </a:xfrm>
            <a:prstGeom prst="rect">
              <a:avLst/>
            </a:prstGeom>
            <a:noFill/>
            <a:ln>
              <a:noFill/>
            </a:ln>
          </p:spPr>
        </p:pic>
      </p:grpSp>
      <p:grpSp>
        <p:nvGrpSpPr>
          <p:cNvPr id="901" name="Google Shape;901;p32"/>
          <p:cNvGrpSpPr/>
          <p:nvPr/>
        </p:nvGrpSpPr>
        <p:grpSpPr>
          <a:xfrm>
            <a:off x="450000" y="450000"/>
            <a:ext cx="9018000" cy="276999"/>
            <a:chOff x="450000" y="450000"/>
            <a:chExt cx="9018000" cy="276999"/>
          </a:xfrm>
        </p:grpSpPr>
        <p:sp>
          <p:nvSpPr>
            <p:cNvPr id="902" name="Google Shape;902;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903" name="Google Shape;903;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04" name="Google Shape;904;p3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Đây là một sự sắp xếp nữa.</a:t>
            </a:r>
            <a:endParaRPr sz="1400">
              <a:solidFill>
                <a:schemeClr val="dk1"/>
              </a:solidFill>
              <a:latin typeface="Arial"/>
              <a:ea typeface="Arial"/>
              <a:cs typeface="Arial"/>
              <a:sym typeface="Arial"/>
            </a:endParaRPr>
          </a:p>
        </p:txBody>
      </p:sp>
      <p:sp>
        <p:nvSpPr>
          <p:cNvPr id="905" name="Google Shape;905;p32"/>
          <p:cNvSpPr/>
          <p:nvPr/>
        </p:nvSpPr>
        <p:spPr>
          <a:xfrm>
            <a:off x="580388" y="245500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địa chỉ của từng mảng bằng hàm đại diện cho id địa chỉ.</a:t>
            </a:r>
            <a:endParaRPr sz="1400">
              <a:solidFill>
                <a:schemeClr val="dk1"/>
              </a:solidFill>
              <a:latin typeface="Arial"/>
              <a:ea typeface="Arial"/>
              <a:cs typeface="Arial"/>
              <a:sym typeface="A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5" name="Shape 5785"/>
        <p:cNvGrpSpPr/>
        <p:nvPr/>
      </p:nvGrpSpPr>
      <p:grpSpPr>
        <a:xfrm>
          <a:off x="0" y="0"/>
          <a:ext cx="0" cy="0"/>
          <a:chOff x="0" y="0"/>
          <a:chExt cx="0" cy="0"/>
        </a:xfrm>
      </p:grpSpPr>
      <p:grpSp>
        <p:nvGrpSpPr>
          <p:cNvPr id="5786" name="Google Shape;5786;p319"/>
          <p:cNvGrpSpPr/>
          <p:nvPr/>
        </p:nvGrpSpPr>
        <p:grpSpPr>
          <a:xfrm>
            <a:off x="558396" y="1691477"/>
            <a:ext cx="8782050" cy="2208719"/>
            <a:chOff x="558396" y="1691477"/>
            <a:chExt cx="8782050" cy="2208719"/>
          </a:xfrm>
        </p:grpSpPr>
        <p:sp>
          <p:nvSpPr>
            <p:cNvPr id="5787" name="Google Shape;5787;p319"/>
            <p:cNvSpPr/>
            <p:nvPr/>
          </p:nvSpPr>
          <p:spPr>
            <a:xfrm>
              <a:off x="558396" y="1691477"/>
              <a:ext cx="8782050" cy="22087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88" name="Google Shape;5788;p319"/>
            <p:cNvPicPr preferRelativeResize="0"/>
            <p:nvPr/>
          </p:nvPicPr>
          <p:blipFill rotWithShape="1">
            <a:blip r:embed="rId3">
              <a:alphaModFix/>
            </a:blip>
            <a:srcRect b="0" l="0" r="17700" t="0"/>
            <a:stretch/>
          </p:blipFill>
          <p:spPr>
            <a:xfrm>
              <a:off x="589903" y="1753174"/>
              <a:ext cx="8749792" cy="2086670"/>
            </a:xfrm>
            <a:prstGeom prst="rect">
              <a:avLst/>
            </a:prstGeom>
            <a:noFill/>
            <a:ln>
              <a:noFill/>
            </a:ln>
          </p:spPr>
        </p:pic>
      </p:grpSp>
      <p:grpSp>
        <p:nvGrpSpPr>
          <p:cNvPr id="5789" name="Google Shape;5789;p319"/>
          <p:cNvGrpSpPr/>
          <p:nvPr/>
        </p:nvGrpSpPr>
        <p:grpSpPr>
          <a:xfrm>
            <a:off x="450000" y="450000"/>
            <a:ext cx="9018000" cy="276999"/>
            <a:chOff x="450000" y="450000"/>
            <a:chExt cx="9018000" cy="276999"/>
          </a:xfrm>
        </p:grpSpPr>
        <p:sp>
          <p:nvSpPr>
            <p:cNvPr id="5790" name="Google Shape;5790;p3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Sắp xếp DataFrame và MultiIndex</a:t>
              </a:r>
              <a:endParaRPr sz="1800">
                <a:solidFill>
                  <a:srgbClr val="FFFFFF"/>
                </a:solidFill>
                <a:latin typeface="Arial"/>
                <a:ea typeface="Arial"/>
                <a:cs typeface="Arial"/>
                <a:sym typeface="Arial"/>
              </a:endParaRPr>
            </a:p>
          </p:txBody>
        </p:sp>
        <p:sp>
          <p:nvSpPr>
            <p:cNvPr id="5791" name="Google Shape;5791;p3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792" name="Google Shape;5792;p319"/>
          <p:cNvSpPr/>
          <p:nvPr/>
        </p:nvSpPr>
        <p:spPr>
          <a:xfrm>
            <a:off x="557644" y="138926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phân cấp với MultiIndex (Đa chỉ mục):</a:t>
            </a:r>
            <a:endParaRPr/>
          </a:p>
        </p:txBody>
      </p:sp>
      <p:grpSp>
        <p:nvGrpSpPr>
          <p:cNvPr id="5793" name="Google Shape;5793;p319"/>
          <p:cNvGrpSpPr/>
          <p:nvPr/>
        </p:nvGrpSpPr>
        <p:grpSpPr>
          <a:xfrm>
            <a:off x="557644" y="4005064"/>
            <a:ext cx="8782050" cy="1938536"/>
            <a:chOff x="557644" y="4005064"/>
            <a:chExt cx="8782050" cy="1938536"/>
          </a:xfrm>
        </p:grpSpPr>
        <p:sp>
          <p:nvSpPr>
            <p:cNvPr id="5794" name="Google Shape;5794;p319"/>
            <p:cNvSpPr/>
            <p:nvPr/>
          </p:nvSpPr>
          <p:spPr>
            <a:xfrm>
              <a:off x="557644" y="4005064"/>
              <a:ext cx="8782050" cy="19385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95" name="Google Shape;5795;p319"/>
            <p:cNvGrpSpPr/>
            <p:nvPr/>
          </p:nvGrpSpPr>
          <p:grpSpPr>
            <a:xfrm>
              <a:off x="665154" y="4097965"/>
              <a:ext cx="1477946" cy="292388"/>
              <a:chOff x="732985" y="5582396"/>
              <a:chExt cx="1477946" cy="302132"/>
            </a:xfrm>
          </p:grpSpPr>
          <p:pic>
            <p:nvPicPr>
              <p:cNvPr descr="Byte - Free electronics icons" id="5796" name="Google Shape;5796;p31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797" name="Google Shape;5797;p319"/>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2-4</a:t>
                </a:r>
                <a:endParaRPr b="1" sz="1300">
                  <a:solidFill>
                    <a:srgbClr val="262626"/>
                  </a:solidFill>
                  <a:latin typeface="Arial"/>
                  <a:ea typeface="Arial"/>
                  <a:cs typeface="Arial"/>
                  <a:sym typeface="Arial"/>
                </a:endParaRPr>
              </a:p>
            </p:txBody>
          </p:sp>
        </p:grpSp>
        <p:sp>
          <p:nvSpPr>
            <p:cNvPr id="5798" name="Google Shape;5798;p319"/>
            <p:cNvSpPr txBox="1"/>
            <p:nvPr/>
          </p:nvSpPr>
          <p:spPr>
            <a:xfrm>
              <a:off x="1024575" y="443285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Tạo danh sách các tuple có nhãn.</a:t>
              </a:r>
              <a:endParaRPr/>
            </a:p>
          </p:txBody>
        </p:sp>
        <p:grpSp>
          <p:nvGrpSpPr>
            <p:cNvPr id="5799" name="Google Shape;5799;p319"/>
            <p:cNvGrpSpPr/>
            <p:nvPr/>
          </p:nvGrpSpPr>
          <p:grpSpPr>
            <a:xfrm>
              <a:off x="665154" y="4694082"/>
              <a:ext cx="8640559" cy="534949"/>
              <a:chOff x="665154" y="4115645"/>
              <a:chExt cx="8640559" cy="534949"/>
            </a:xfrm>
          </p:grpSpPr>
          <p:grpSp>
            <p:nvGrpSpPr>
              <p:cNvPr id="5800" name="Google Shape;5800;p319"/>
              <p:cNvGrpSpPr/>
              <p:nvPr/>
            </p:nvGrpSpPr>
            <p:grpSpPr>
              <a:xfrm>
                <a:off x="665154" y="4115645"/>
                <a:ext cx="1477946" cy="292388"/>
                <a:chOff x="732985" y="5582396"/>
                <a:chExt cx="1477946" cy="302132"/>
              </a:xfrm>
            </p:grpSpPr>
            <p:pic>
              <p:nvPicPr>
                <p:cNvPr descr="Byte - Free electronics icons" id="5801" name="Google Shape;5801;p31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802" name="Google Shape;5802;p319"/>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2-5</a:t>
                  </a:r>
                  <a:endParaRPr b="1" sz="1300">
                    <a:solidFill>
                      <a:srgbClr val="262626"/>
                    </a:solidFill>
                    <a:latin typeface="Arial"/>
                    <a:ea typeface="Arial"/>
                    <a:cs typeface="Arial"/>
                    <a:sym typeface="Arial"/>
                  </a:endParaRPr>
                </a:p>
              </p:txBody>
            </p:sp>
          </p:grpSp>
          <p:sp>
            <p:nvSpPr>
              <p:cNvPr id="5803" name="Google Shape;5803;p319"/>
              <p:cNvSpPr txBox="1"/>
              <p:nvPr/>
            </p:nvSpPr>
            <p:spPr>
              <a:xfrm>
                <a:off x="1024575" y="44505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Tạo MultiIndex.</a:t>
                </a:r>
                <a:endParaRPr/>
              </a:p>
            </p:txBody>
          </p:sp>
        </p:grpSp>
        <p:grpSp>
          <p:nvGrpSpPr>
            <p:cNvPr id="5804" name="Google Shape;5804;p319"/>
            <p:cNvGrpSpPr/>
            <p:nvPr/>
          </p:nvGrpSpPr>
          <p:grpSpPr>
            <a:xfrm>
              <a:off x="665154" y="5297921"/>
              <a:ext cx="8640559" cy="534949"/>
              <a:chOff x="665154" y="4115645"/>
              <a:chExt cx="8640559" cy="534949"/>
            </a:xfrm>
          </p:grpSpPr>
          <p:grpSp>
            <p:nvGrpSpPr>
              <p:cNvPr id="5805" name="Google Shape;5805;p319"/>
              <p:cNvGrpSpPr/>
              <p:nvPr/>
            </p:nvGrpSpPr>
            <p:grpSpPr>
              <a:xfrm>
                <a:off x="665154" y="4115645"/>
                <a:ext cx="1477946" cy="292388"/>
                <a:chOff x="732985" y="5582396"/>
                <a:chExt cx="1477946" cy="302132"/>
              </a:xfrm>
            </p:grpSpPr>
            <p:pic>
              <p:nvPicPr>
                <p:cNvPr descr="Byte - Free electronics icons" id="5806" name="Google Shape;5806;p31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5807" name="Google Shape;5807;p319"/>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2-6</a:t>
                  </a:r>
                  <a:endParaRPr b="1" sz="1300">
                    <a:solidFill>
                      <a:srgbClr val="262626"/>
                    </a:solidFill>
                    <a:latin typeface="Arial"/>
                    <a:ea typeface="Arial"/>
                    <a:cs typeface="Arial"/>
                    <a:sym typeface="Arial"/>
                  </a:endParaRPr>
                </a:p>
              </p:txBody>
            </p:sp>
          </p:grpSp>
          <p:sp>
            <p:nvSpPr>
              <p:cNvPr id="5808" name="Google Shape;5808;p319"/>
              <p:cNvSpPr txBox="1"/>
              <p:nvPr/>
            </p:nvSpPr>
            <p:spPr>
              <a:xfrm>
                <a:off x="1024575" y="44505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Áp dụng MultiIndex.</a:t>
                </a:r>
                <a:endParaRPr/>
              </a:p>
            </p:txBody>
          </p:sp>
        </p:grpSp>
      </p:gr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3" name="Shape 5813"/>
        <p:cNvGrpSpPr/>
        <p:nvPr/>
      </p:nvGrpSpPr>
      <p:grpSpPr>
        <a:xfrm>
          <a:off x="0" y="0"/>
          <a:ext cx="0" cy="0"/>
          <a:chOff x="0" y="0"/>
          <a:chExt cx="0" cy="0"/>
        </a:xfrm>
      </p:grpSpPr>
      <p:grpSp>
        <p:nvGrpSpPr>
          <p:cNvPr id="5814" name="Google Shape;5814;p320"/>
          <p:cNvGrpSpPr/>
          <p:nvPr/>
        </p:nvGrpSpPr>
        <p:grpSpPr>
          <a:xfrm>
            <a:off x="450000" y="450000"/>
            <a:ext cx="9018000" cy="276999"/>
            <a:chOff x="450000" y="450000"/>
            <a:chExt cx="9018000" cy="276999"/>
          </a:xfrm>
        </p:grpSpPr>
        <p:sp>
          <p:nvSpPr>
            <p:cNvPr id="5815" name="Google Shape;5815;p3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2.4. Sắp xếp DataFrame và MultiIndex</a:t>
              </a:r>
              <a:endParaRPr sz="1800">
                <a:solidFill>
                  <a:srgbClr val="FFFFFF"/>
                </a:solidFill>
                <a:latin typeface="Arial"/>
                <a:ea typeface="Arial"/>
                <a:cs typeface="Arial"/>
                <a:sym typeface="Arial"/>
              </a:endParaRPr>
            </a:p>
          </p:txBody>
        </p:sp>
        <p:sp>
          <p:nvSpPr>
            <p:cNvPr id="5816" name="Google Shape;5816;p3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817" name="Google Shape;5817;p320"/>
          <p:cNvGrpSpPr/>
          <p:nvPr/>
        </p:nvGrpSpPr>
        <p:grpSpPr>
          <a:xfrm>
            <a:off x="558396" y="1691477"/>
            <a:ext cx="8782050" cy="2777886"/>
            <a:chOff x="558396" y="1691477"/>
            <a:chExt cx="8782050" cy="2777886"/>
          </a:xfrm>
        </p:grpSpPr>
        <p:sp>
          <p:nvSpPr>
            <p:cNvPr id="5818" name="Google Shape;5818;p320"/>
            <p:cNvSpPr/>
            <p:nvPr/>
          </p:nvSpPr>
          <p:spPr>
            <a:xfrm>
              <a:off x="558396" y="1691477"/>
              <a:ext cx="8782050" cy="27778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19" name="Google Shape;5819;p320"/>
            <p:cNvPicPr preferRelativeResize="0"/>
            <p:nvPr/>
          </p:nvPicPr>
          <p:blipFill rotWithShape="1">
            <a:blip r:embed="rId3">
              <a:alphaModFix/>
            </a:blip>
            <a:srcRect b="0" l="0" r="24819" t="0"/>
            <a:stretch/>
          </p:blipFill>
          <p:spPr>
            <a:xfrm>
              <a:off x="646893" y="1794297"/>
              <a:ext cx="8487678" cy="2552827"/>
            </a:xfrm>
            <a:prstGeom prst="rect">
              <a:avLst/>
            </a:prstGeom>
            <a:noFill/>
            <a:ln>
              <a:noFill/>
            </a:ln>
          </p:spPr>
        </p:pic>
      </p:grpSp>
      <p:sp>
        <p:nvSpPr>
          <p:cNvPr id="5820" name="Google Shape;5820;p320"/>
          <p:cNvSpPr/>
          <p:nvPr/>
        </p:nvSpPr>
        <p:spPr>
          <a:xfrm>
            <a:off x="557644" y="138926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Lập chỉ mục phân cấp với MultiIndex (Đa chỉ mục):</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5" name="Shape 5825"/>
        <p:cNvGrpSpPr/>
        <p:nvPr/>
      </p:nvGrpSpPr>
      <p:grpSpPr>
        <a:xfrm>
          <a:off x="0" y="0"/>
          <a:ext cx="0" cy="0"/>
          <a:chOff x="0" y="0"/>
          <a:chExt cx="0" cy="0"/>
        </a:xfrm>
      </p:grpSpPr>
      <p:grpSp>
        <p:nvGrpSpPr>
          <p:cNvPr id="5826" name="Google Shape;5826;p321"/>
          <p:cNvGrpSpPr/>
          <p:nvPr/>
        </p:nvGrpSpPr>
        <p:grpSpPr>
          <a:xfrm>
            <a:off x="989683" y="2748696"/>
            <a:ext cx="8354217" cy="3401258"/>
            <a:chOff x="989683" y="2748696"/>
            <a:chExt cx="8354217" cy="3401258"/>
          </a:xfrm>
        </p:grpSpPr>
        <p:sp>
          <p:nvSpPr>
            <p:cNvPr id="5827" name="Google Shape;5827;p321"/>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Khám phá dữ liệu tối ưu thông qua Pandas</a:t>
              </a:r>
              <a:endParaRPr b="0" i="0" sz="3400" u="none" cap="none" strike="noStrike">
                <a:solidFill>
                  <a:srgbClr val="000000"/>
                </a:solidFill>
                <a:latin typeface="Arial"/>
                <a:ea typeface="Arial"/>
                <a:cs typeface="Arial"/>
                <a:sym typeface="Arial"/>
              </a:endParaRPr>
            </a:p>
          </p:txBody>
        </p:sp>
        <p:sp>
          <p:nvSpPr>
            <p:cNvPr id="5828" name="Google Shape;5828;p32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2. </a:t>
              </a:r>
              <a:endParaRPr b="0" i="0" sz="5398" u="none" cap="none" strike="noStrike">
                <a:solidFill>
                  <a:srgbClr val="7F7F7F"/>
                </a:solidFill>
                <a:latin typeface="Arial"/>
                <a:ea typeface="Arial"/>
                <a:cs typeface="Arial"/>
                <a:sym typeface="Arial"/>
              </a:endParaRPr>
            </a:p>
          </p:txBody>
        </p:sp>
        <p:grpSp>
          <p:nvGrpSpPr>
            <p:cNvPr id="5829" name="Google Shape;5829;p321"/>
            <p:cNvGrpSpPr/>
            <p:nvPr/>
          </p:nvGrpSpPr>
          <p:grpSpPr>
            <a:xfrm>
              <a:off x="1025537" y="4509120"/>
              <a:ext cx="8297776" cy="1640834"/>
              <a:chOff x="1025537" y="4609703"/>
              <a:chExt cx="8297776" cy="1640834"/>
            </a:xfrm>
          </p:grpSpPr>
          <p:sp>
            <p:nvSpPr>
              <p:cNvPr id="5830" name="Google Shape;5830;p321"/>
              <p:cNvSpPr/>
              <p:nvPr/>
            </p:nvSpPr>
            <p:spPr>
              <a:xfrm>
                <a:off x="1025537" y="4609703"/>
                <a:ext cx="4112444" cy="164083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2.1. Đường ống: Cấu trúc dữ liệu theo loại dữ liệu</a:t>
                </a:r>
                <a:endParaRPr b="0" i="0" sz="1799" u="none" cap="none" strike="noStrike">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2.2. Sê-ri Pandas và DataFrames</a:t>
                </a:r>
                <a:endParaRPr b="0" i="0" sz="1799" u="none" cap="none" strike="noStrike">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2.3. Hợp nhất và liên kết các DataFrame</a:t>
                </a:r>
                <a:endParaRPr b="0" i="0" sz="1799" u="none" cap="none" strike="noStrike">
                  <a:solidFill>
                    <a:srgbClr val="A5A5A5"/>
                  </a:solidFill>
                  <a:latin typeface="Arial"/>
                  <a:ea typeface="Arial"/>
                  <a:cs typeface="Arial"/>
                  <a:sym typeface="Arial"/>
                </a:endParaRPr>
              </a:p>
            </p:txBody>
          </p:sp>
          <p:sp>
            <p:nvSpPr>
              <p:cNvPr id="5831" name="Google Shape;5831;p321"/>
              <p:cNvSpPr/>
              <p:nvPr/>
            </p:nvSpPr>
            <p:spPr>
              <a:xfrm>
                <a:off x="5137981" y="4609703"/>
                <a:ext cx="4185332" cy="1236108"/>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2.4. Sắp xếp DataFrame và MultiIndex</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2.5. Kiểm tra các đặc điểm của dữ liệu thông qua thống kê mô tả và mẫu dữ liệu</a:t>
                </a:r>
                <a:endParaRPr sz="1800">
                  <a:solidFill>
                    <a:srgbClr val="3F3F3F"/>
                  </a:solidFill>
                  <a:latin typeface="Arial"/>
                  <a:ea typeface="Arial"/>
                  <a:cs typeface="Arial"/>
                  <a:sym typeface="Arial"/>
                </a:endParaRPr>
              </a:p>
            </p:txBody>
          </p:sp>
        </p:grpSp>
      </p:gr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6" name="Shape 5836"/>
        <p:cNvGrpSpPr/>
        <p:nvPr/>
      </p:nvGrpSpPr>
      <p:grpSpPr>
        <a:xfrm>
          <a:off x="0" y="0"/>
          <a:ext cx="0" cy="0"/>
          <a:chOff x="0" y="0"/>
          <a:chExt cx="0" cy="0"/>
        </a:xfrm>
      </p:grpSpPr>
      <p:sp>
        <p:nvSpPr>
          <p:cNvPr id="5837" name="Google Shape;5837;p322"/>
          <p:cNvSpPr/>
          <p:nvPr/>
        </p:nvSpPr>
        <p:spPr>
          <a:xfrm>
            <a:off x="444580" y="136086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hợp DataFrame</a:t>
            </a:r>
            <a:endParaRPr sz="2400">
              <a:solidFill>
                <a:srgbClr val="0C0C0C"/>
              </a:solidFill>
              <a:latin typeface="Arial"/>
              <a:ea typeface="Arial"/>
              <a:cs typeface="Arial"/>
              <a:sym typeface="Arial"/>
            </a:endParaRPr>
          </a:p>
        </p:txBody>
      </p:sp>
      <p:grpSp>
        <p:nvGrpSpPr>
          <p:cNvPr id="5838" name="Google Shape;5838;p322"/>
          <p:cNvGrpSpPr/>
          <p:nvPr/>
        </p:nvGrpSpPr>
        <p:grpSpPr>
          <a:xfrm>
            <a:off x="558396" y="2140167"/>
            <a:ext cx="8782050" cy="4145096"/>
            <a:chOff x="558396" y="2140167"/>
            <a:chExt cx="8782050" cy="4145096"/>
          </a:xfrm>
        </p:grpSpPr>
        <p:sp>
          <p:nvSpPr>
            <p:cNvPr id="5839" name="Google Shape;5839;p322"/>
            <p:cNvSpPr/>
            <p:nvPr/>
          </p:nvSpPr>
          <p:spPr>
            <a:xfrm>
              <a:off x="558396" y="2140167"/>
              <a:ext cx="8782050" cy="4145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40" name="Google Shape;5840;p322"/>
            <p:cNvPicPr preferRelativeResize="0"/>
            <p:nvPr/>
          </p:nvPicPr>
          <p:blipFill rotWithShape="1">
            <a:blip r:embed="rId3">
              <a:alphaModFix/>
            </a:blip>
            <a:srcRect b="0" l="0" r="6439" t="0"/>
            <a:stretch/>
          </p:blipFill>
          <p:spPr>
            <a:xfrm>
              <a:off x="589903" y="2205243"/>
              <a:ext cx="8750543" cy="4014186"/>
            </a:xfrm>
            <a:prstGeom prst="rect">
              <a:avLst/>
            </a:prstGeom>
            <a:noFill/>
            <a:ln>
              <a:noFill/>
            </a:ln>
          </p:spPr>
        </p:pic>
      </p:grpSp>
      <p:sp>
        <p:nvSpPr>
          <p:cNvPr id="5841" name="Google Shape;5841;p322"/>
          <p:cNvSpPr/>
          <p:nvPr/>
        </p:nvSpPr>
        <p:spPr>
          <a:xfrm>
            <a:off x="557644" y="1822949"/>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Gộp nhóm và tổng hợp:</a:t>
            </a:r>
            <a:endParaRPr/>
          </a:p>
        </p:txBody>
      </p:sp>
      <p:grpSp>
        <p:nvGrpSpPr>
          <p:cNvPr id="5842" name="Google Shape;5842;p322"/>
          <p:cNvGrpSpPr/>
          <p:nvPr/>
        </p:nvGrpSpPr>
        <p:grpSpPr>
          <a:xfrm>
            <a:off x="450000" y="355025"/>
            <a:ext cx="9033082" cy="492443"/>
            <a:chOff x="450000" y="448335"/>
            <a:chExt cx="9033082" cy="492443"/>
          </a:xfrm>
        </p:grpSpPr>
        <p:sp>
          <p:nvSpPr>
            <p:cNvPr id="5843" name="Google Shape;5843;p322"/>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844" name="Google Shape;5844;p322"/>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9" name="Shape 5849"/>
        <p:cNvGrpSpPr/>
        <p:nvPr/>
      </p:nvGrpSpPr>
      <p:grpSpPr>
        <a:xfrm>
          <a:off x="0" y="0"/>
          <a:ext cx="0" cy="0"/>
          <a:chOff x="0" y="0"/>
          <a:chExt cx="0" cy="0"/>
        </a:xfrm>
      </p:grpSpPr>
      <p:grpSp>
        <p:nvGrpSpPr>
          <p:cNvPr id="5850" name="Google Shape;5850;p323"/>
          <p:cNvGrpSpPr/>
          <p:nvPr/>
        </p:nvGrpSpPr>
        <p:grpSpPr>
          <a:xfrm>
            <a:off x="483617" y="1875316"/>
            <a:ext cx="8782050" cy="4392488"/>
            <a:chOff x="559817" y="1951516"/>
            <a:chExt cx="8782050" cy="4392488"/>
          </a:xfrm>
        </p:grpSpPr>
        <p:sp>
          <p:nvSpPr>
            <p:cNvPr id="5851" name="Google Shape;5851;p323"/>
            <p:cNvSpPr/>
            <p:nvPr/>
          </p:nvSpPr>
          <p:spPr>
            <a:xfrm>
              <a:off x="559817" y="1951516"/>
              <a:ext cx="8782050"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52" name="Google Shape;5852;p323"/>
            <p:cNvPicPr preferRelativeResize="0"/>
            <p:nvPr/>
          </p:nvPicPr>
          <p:blipFill rotWithShape="1">
            <a:blip r:embed="rId3">
              <a:alphaModFix/>
            </a:blip>
            <a:srcRect b="0" l="0" r="5652" t="0"/>
            <a:stretch/>
          </p:blipFill>
          <p:spPr>
            <a:xfrm>
              <a:off x="585772" y="2019167"/>
              <a:ext cx="8756095" cy="4288123"/>
            </a:xfrm>
            <a:prstGeom prst="rect">
              <a:avLst/>
            </a:prstGeom>
            <a:noFill/>
            <a:ln>
              <a:noFill/>
            </a:ln>
          </p:spPr>
        </p:pic>
      </p:grpSp>
      <p:grpSp>
        <p:nvGrpSpPr>
          <p:cNvPr id="5853" name="Google Shape;5853;p323"/>
          <p:cNvGrpSpPr/>
          <p:nvPr/>
        </p:nvGrpSpPr>
        <p:grpSpPr>
          <a:xfrm>
            <a:off x="580388" y="1340768"/>
            <a:ext cx="8887612" cy="579567"/>
            <a:chOff x="580388" y="1413381"/>
            <a:chExt cx="8887612" cy="579567"/>
          </a:xfrm>
        </p:grpSpPr>
        <p:sp>
          <p:nvSpPr>
            <p:cNvPr id="5854" name="Google Shape;5854;p323"/>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Thao tác các chỉ mục và cột rồi tổng hợp lại.</a:t>
              </a:r>
              <a:endParaRPr/>
            </a:p>
          </p:txBody>
        </p:sp>
        <p:sp>
          <p:nvSpPr>
            <p:cNvPr id="5855" name="Google Shape;5855;p32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grpSp>
        <p:nvGrpSpPr>
          <p:cNvPr id="5856" name="Google Shape;5856;p323"/>
          <p:cNvGrpSpPr/>
          <p:nvPr/>
        </p:nvGrpSpPr>
        <p:grpSpPr>
          <a:xfrm>
            <a:off x="450000" y="355025"/>
            <a:ext cx="9033082" cy="492443"/>
            <a:chOff x="450000" y="448335"/>
            <a:chExt cx="9033082" cy="492443"/>
          </a:xfrm>
        </p:grpSpPr>
        <p:sp>
          <p:nvSpPr>
            <p:cNvPr id="5857" name="Google Shape;5857;p323"/>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858" name="Google Shape;5858;p323"/>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3" name="Shape 5863"/>
        <p:cNvGrpSpPr/>
        <p:nvPr/>
      </p:nvGrpSpPr>
      <p:grpSpPr>
        <a:xfrm>
          <a:off x="0" y="0"/>
          <a:ext cx="0" cy="0"/>
          <a:chOff x="0" y="0"/>
          <a:chExt cx="0" cy="0"/>
        </a:xfrm>
      </p:grpSpPr>
      <p:grpSp>
        <p:nvGrpSpPr>
          <p:cNvPr id="5864" name="Google Shape;5864;p324"/>
          <p:cNvGrpSpPr/>
          <p:nvPr/>
        </p:nvGrpSpPr>
        <p:grpSpPr>
          <a:xfrm>
            <a:off x="559817" y="1988839"/>
            <a:ext cx="8782050" cy="3236303"/>
            <a:chOff x="559817" y="1988839"/>
            <a:chExt cx="8782050" cy="3236303"/>
          </a:xfrm>
        </p:grpSpPr>
        <p:sp>
          <p:nvSpPr>
            <p:cNvPr id="5865" name="Google Shape;5865;p324"/>
            <p:cNvSpPr/>
            <p:nvPr/>
          </p:nvSpPr>
          <p:spPr>
            <a:xfrm>
              <a:off x="559817" y="1988839"/>
              <a:ext cx="8782050" cy="32363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66" name="Google Shape;5866;p324"/>
            <p:cNvPicPr preferRelativeResize="0"/>
            <p:nvPr/>
          </p:nvPicPr>
          <p:blipFill rotWithShape="1">
            <a:blip r:embed="rId3">
              <a:alphaModFix/>
            </a:blip>
            <a:srcRect b="0" l="1016" r="19154" t="0"/>
            <a:stretch/>
          </p:blipFill>
          <p:spPr>
            <a:xfrm>
              <a:off x="625152" y="2056868"/>
              <a:ext cx="8716715" cy="3100324"/>
            </a:xfrm>
            <a:prstGeom prst="rect">
              <a:avLst/>
            </a:prstGeom>
            <a:noFill/>
            <a:ln>
              <a:noFill/>
            </a:ln>
          </p:spPr>
        </p:pic>
      </p:grpSp>
      <p:grpSp>
        <p:nvGrpSpPr>
          <p:cNvPr id="5867" name="Google Shape;5867;p324"/>
          <p:cNvGrpSpPr/>
          <p:nvPr/>
        </p:nvGrpSpPr>
        <p:grpSpPr>
          <a:xfrm>
            <a:off x="580388" y="1340768"/>
            <a:ext cx="8887612" cy="579567"/>
            <a:chOff x="580388" y="1413381"/>
            <a:chExt cx="8887612" cy="579567"/>
          </a:xfrm>
        </p:grpSpPr>
        <p:sp>
          <p:nvSpPr>
            <p:cNvPr id="5868" name="Google Shape;5868;p324"/>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chỉ mục theo 'Kích cỡ' và 'Loại'. Các cột theo 'Vị trí'. Các giá trị được cung cấp bởi cột 'B'.</a:t>
              </a:r>
              <a:endParaRPr sz="1300">
                <a:solidFill>
                  <a:srgbClr val="262626"/>
                </a:solidFill>
                <a:latin typeface="Arial"/>
                <a:ea typeface="Arial"/>
                <a:cs typeface="Arial"/>
                <a:sym typeface="Arial"/>
              </a:endParaRPr>
            </a:p>
          </p:txBody>
        </p:sp>
        <p:sp>
          <p:nvSpPr>
            <p:cNvPr id="5869" name="Google Shape;5869;p32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grpSp>
        <p:nvGrpSpPr>
          <p:cNvPr id="5870" name="Google Shape;5870;p324"/>
          <p:cNvGrpSpPr/>
          <p:nvPr/>
        </p:nvGrpSpPr>
        <p:grpSpPr>
          <a:xfrm>
            <a:off x="450000" y="355025"/>
            <a:ext cx="9033082" cy="492443"/>
            <a:chOff x="450000" y="448335"/>
            <a:chExt cx="9033082" cy="492443"/>
          </a:xfrm>
        </p:grpSpPr>
        <p:sp>
          <p:nvSpPr>
            <p:cNvPr id="5871" name="Google Shape;5871;p324"/>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872" name="Google Shape;5872;p324"/>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7" name="Shape 5877"/>
        <p:cNvGrpSpPr/>
        <p:nvPr/>
      </p:nvGrpSpPr>
      <p:grpSpPr>
        <a:xfrm>
          <a:off x="0" y="0"/>
          <a:ext cx="0" cy="0"/>
          <a:chOff x="0" y="0"/>
          <a:chExt cx="0" cy="0"/>
        </a:xfrm>
      </p:grpSpPr>
      <p:grpSp>
        <p:nvGrpSpPr>
          <p:cNvPr id="5878" name="Google Shape;5878;p325"/>
          <p:cNvGrpSpPr/>
          <p:nvPr/>
        </p:nvGrpSpPr>
        <p:grpSpPr>
          <a:xfrm>
            <a:off x="559817" y="1677684"/>
            <a:ext cx="8782050" cy="2183364"/>
            <a:chOff x="559817" y="1772816"/>
            <a:chExt cx="8782050" cy="2183364"/>
          </a:xfrm>
        </p:grpSpPr>
        <p:sp>
          <p:nvSpPr>
            <p:cNvPr id="5879" name="Google Shape;5879;p325"/>
            <p:cNvSpPr/>
            <p:nvPr/>
          </p:nvSpPr>
          <p:spPr>
            <a:xfrm>
              <a:off x="559817" y="1772816"/>
              <a:ext cx="8782050" cy="21833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80" name="Google Shape;5880;p325"/>
            <p:cNvPicPr preferRelativeResize="0"/>
            <p:nvPr/>
          </p:nvPicPr>
          <p:blipFill rotWithShape="1">
            <a:blip r:embed="rId3">
              <a:alphaModFix/>
            </a:blip>
            <a:srcRect b="0" l="0" r="20334" t="0"/>
            <a:stretch/>
          </p:blipFill>
          <p:spPr>
            <a:xfrm>
              <a:off x="589904" y="1816247"/>
              <a:ext cx="8751963" cy="2044801"/>
            </a:xfrm>
            <a:prstGeom prst="rect">
              <a:avLst/>
            </a:prstGeom>
            <a:noFill/>
            <a:ln>
              <a:noFill/>
            </a:ln>
          </p:spPr>
        </p:pic>
      </p:grpSp>
      <p:sp>
        <p:nvSpPr>
          <p:cNvPr id="5881" name="Google Shape;5881;p325"/>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nvGrpSpPr>
          <p:cNvPr id="5882" name="Google Shape;5882;p325"/>
          <p:cNvGrpSpPr/>
          <p:nvPr/>
        </p:nvGrpSpPr>
        <p:grpSpPr>
          <a:xfrm>
            <a:off x="450000" y="355025"/>
            <a:ext cx="9033082" cy="492443"/>
            <a:chOff x="450000" y="448335"/>
            <a:chExt cx="9033082" cy="492443"/>
          </a:xfrm>
        </p:grpSpPr>
        <p:sp>
          <p:nvSpPr>
            <p:cNvPr id="5883" name="Google Shape;5883;p325"/>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884" name="Google Shape;5884;p325"/>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9" name="Shape 5889"/>
        <p:cNvGrpSpPr/>
        <p:nvPr/>
      </p:nvGrpSpPr>
      <p:grpSpPr>
        <a:xfrm>
          <a:off x="0" y="0"/>
          <a:ext cx="0" cy="0"/>
          <a:chOff x="0" y="0"/>
          <a:chExt cx="0" cy="0"/>
        </a:xfrm>
      </p:grpSpPr>
      <p:sp>
        <p:nvSpPr>
          <p:cNvPr id="5890" name="Google Shape;5890;p326"/>
          <p:cNvSpPr/>
          <p:nvPr/>
        </p:nvSpPr>
        <p:spPr>
          <a:xfrm>
            <a:off x="711200" y="467100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Giống như biểu đồ ở bên phải, nhưng hãy điền các giá trị còn thiếu bằng 0.</a:t>
            </a:r>
            <a:endParaRPr sz="1300">
              <a:solidFill>
                <a:srgbClr val="262626"/>
              </a:solidFill>
              <a:latin typeface="Arial"/>
              <a:ea typeface="Arial"/>
              <a:cs typeface="Arial"/>
              <a:sym typeface="Arial"/>
            </a:endParaRPr>
          </a:p>
        </p:txBody>
      </p:sp>
      <p:sp>
        <p:nvSpPr>
          <p:cNvPr id="5891" name="Google Shape;5891;p326"/>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nvGrpSpPr>
          <p:cNvPr id="5892" name="Google Shape;5892;p326"/>
          <p:cNvGrpSpPr/>
          <p:nvPr/>
        </p:nvGrpSpPr>
        <p:grpSpPr>
          <a:xfrm>
            <a:off x="559817" y="1566273"/>
            <a:ext cx="8782051" cy="3026229"/>
            <a:chOff x="559817" y="1620415"/>
            <a:chExt cx="8782051" cy="3026229"/>
          </a:xfrm>
        </p:grpSpPr>
        <p:sp>
          <p:nvSpPr>
            <p:cNvPr id="5893" name="Google Shape;5893;p326"/>
            <p:cNvSpPr/>
            <p:nvPr/>
          </p:nvSpPr>
          <p:spPr>
            <a:xfrm>
              <a:off x="559817" y="1700807"/>
              <a:ext cx="8782050" cy="29458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94" name="Google Shape;5894;p326"/>
            <p:cNvPicPr preferRelativeResize="0"/>
            <p:nvPr/>
          </p:nvPicPr>
          <p:blipFill rotWithShape="1">
            <a:blip r:embed="rId3">
              <a:alphaModFix/>
            </a:blip>
            <a:srcRect b="2273" l="-1" r="17205" t="3438"/>
            <a:stretch/>
          </p:blipFill>
          <p:spPr>
            <a:xfrm>
              <a:off x="617896" y="1620415"/>
              <a:ext cx="8723972" cy="2799186"/>
            </a:xfrm>
            <a:prstGeom prst="rect">
              <a:avLst/>
            </a:prstGeom>
            <a:noFill/>
            <a:ln>
              <a:noFill/>
            </a:ln>
          </p:spPr>
        </p:pic>
      </p:grpSp>
      <p:pic>
        <p:nvPicPr>
          <p:cNvPr id="5895" name="Google Shape;5895;p326"/>
          <p:cNvPicPr preferRelativeResize="0"/>
          <p:nvPr/>
        </p:nvPicPr>
        <p:blipFill rotWithShape="1">
          <a:blip r:embed="rId4">
            <a:alphaModFix/>
          </a:blip>
          <a:srcRect b="0" l="1701" r="71651" t="18243"/>
          <a:stretch/>
        </p:blipFill>
        <p:spPr>
          <a:xfrm>
            <a:off x="6242179" y="3687433"/>
            <a:ext cx="2761862" cy="2405863"/>
          </a:xfrm>
          <a:prstGeom prst="rect">
            <a:avLst/>
          </a:prstGeom>
          <a:noFill/>
          <a:ln cap="flat" cmpd="sng" w="28575">
            <a:solidFill>
              <a:srgbClr val="1429A0"/>
            </a:solidFill>
            <a:prstDash val="solid"/>
            <a:round/>
            <a:headEnd len="sm" w="sm" type="none"/>
            <a:tailEnd len="sm" w="sm" type="none"/>
          </a:ln>
        </p:spPr>
      </p:pic>
      <p:grpSp>
        <p:nvGrpSpPr>
          <p:cNvPr id="5896" name="Google Shape;5896;p326"/>
          <p:cNvGrpSpPr/>
          <p:nvPr/>
        </p:nvGrpSpPr>
        <p:grpSpPr>
          <a:xfrm>
            <a:off x="450000" y="355025"/>
            <a:ext cx="9033082" cy="492443"/>
            <a:chOff x="450000" y="448335"/>
            <a:chExt cx="9033082" cy="492443"/>
          </a:xfrm>
        </p:grpSpPr>
        <p:sp>
          <p:nvSpPr>
            <p:cNvPr id="5897" name="Google Shape;5897;p326"/>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898" name="Google Shape;5898;p326"/>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3" name="Shape 5903"/>
        <p:cNvGrpSpPr/>
        <p:nvPr/>
      </p:nvGrpSpPr>
      <p:grpSpPr>
        <a:xfrm>
          <a:off x="0" y="0"/>
          <a:ext cx="0" cy="0"/>
          <a:chOff x="0" y="0"/>
          <a:chExt cx="0" cy="0"/>
        </a:xfrm>
      </p:grpSpPr>
      <p:sp>
        <p:nvSpPr>
          <p:cNvPr id="5904" name="Google Shape;5904;p327"/>
          <p:cNvSpPr/>
          <p:nvPr/>
        </p:nvSpPr>
        <p:spPr>
          <a:xfrm>
            <a:off x="711200" y="5040636"/>
            <a:ext cx="539233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Giống như biểu đồ ở bên phải, với chức năng tổng hợp được chỉ định.</a:t>
            </a:r>
            <a:endParaRPr sz="1300">
              <a:solidFill>
                <a:srgbClr val="262626"/>
              </a:solidFill>
              <a:latin typeface="Arial"/>
              <a:ea typeface="Arial"/>
              <a:cs typeface="Arial"/>
              <a:sym typeface="Arial"/>
            </a:endParaRPr>
          </a:p>
        </p:txBody>
      </p:sp>
      <p:grpSp>
        <p:nvGrpSpPr>
          <p:cNvPr id="5905" name="Google Shape;5905;p327"/>
          <p:cNvGrpSpPr/>
          <p:nvPr/>
        </p:nvGrpSpPr>
        <p:grpSpPr>
          <a:xfrm>
            <a:off x="559817" y="1628800"/>
            <a:ext cx="8782050" cy="3291071"/>
            <a:chOff x="559817" y="1700807"/>
            <a:chExt cx="8782050" cy="3291071"/>
          </a:xfrm>
        </p:grpSpPr>
        <p:sp>
          <p:nvSpPr>
            <p:cNvPr id="5906" name="Google Shape;5906;p327"/>
            <p:cNvSpPr/>
            <p:nvPr/>
          </p:nvSpPr>
          <p:spPr>
            <a:xfrm>
              <a:off x="559817" y="1700807"/>
              <a:ext cx="8782050" cy="32910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07" name="Google Shape;5907;p327"/>
            <p:cNvPicPr preferRelativeResize="0"/>
            <p:nvPr/>
          </p:nvPicPr>
          <p:blipFill rotWithShape="1">
            <a:blip r:embed="rId3">
              <a:alphaModFix/>
            </a:blip>
            <a:srcRect b="0" l="0" r="13600" t="0"/>
            <a:stretch/>
          </p:blipFill>
          <p:spPr>
            <a:xfrm>
              <a:off x="570197" y="1779024"/>
              <a:ext cx="8761294" cy="3182789"/>
            </a:xfrm>
            <a:prstGeom prst="rect">
              <a:avLst/>
            </a:prstGeom>
            <a:noFill/>
            <a:ln>
              <a:noFill/>
            </a:ln>
          </p:spPr>
        </p:pic>
      </p:grpSp>
      <p:sp>
        <p:nvSpPr>
          <p:cNvPr id="5908" name="Google Shape;5908;p327"/>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pic>
        <p:nvPicPr>
          <p:cNvPr id="5909" name="Google Shape;5909;p327"/>
          <p:cNvPicPr preferRelativeResize="0"/>
          <p:nvPr/>
        </p:nvPicPr>
        <p:blipFill rotWithShape="1">
          <a:blip r:embed="rId4">
            <a:alphaModFix/>
          </a:blip>
          <a:srcRect b="0" l="1087" r="72913" t="15522"/>
          <a:stretch/>
        </p:blipFill>
        <p:spPr>
          <a:xfrm>
            <a:off x="6242179" y="3664092"/>
            <a:ext cx="2765209" cy="2502887"/>
          </a:xfrm>
          <a:prstGeom prst="rect">
            <a:avLst/>
          </a:prstGeom>
          <a:noFill/>
          <a:ln cap="flat" cmpd="sng" w="28575">
            <a:solidFill>
              <a:srgbClr val="1429A0"/>
            </a:solidFill>
            <a:prstDash val="solid"/>
            <a:round/>
            <a:headEnd len="sm" w="sm" type="none"/>
            <a:tailEnd len="sm" w="sm" type="none"/>
          </a:ln>
        </p:spPr>
      </p:pic>
      <p:grpSp>
        <p:nvGrpSpPr>
          <p:cNvPr id="5910" name="Google Shape;5910;p327"/>
          <p:cNvGrpSpPr/>
          <p:nvPr/>
        </p:nvGrpSpPr>
        <p:grpSpPr>
          <a:xfrm>
            <a:off x="450000" y="355025"/>
            <a:ext cx="9033082" cy="492443"/>
            <a:chOff x="450000" y="448335"/>
            <a:chExt cx="9033082" cy="492443"/>
          </a:xfrm>
        </p:grpSpPr>
        <p:sp>
          <p:nvSpPr>
            <p:cNvPr id="5911" name="Google Shape;5911;p327"/>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12" name="Google Shape;5912;p327"/>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7" name="Shape 5917"/>
        <p:cNvGrpSpPr/>
        <p:nvPr/>
      </p:nvGrpSpPr>
      <p:grpSpPr>
        <a:xfrm>
          <a:off x="0" y="0"/>
          <a:ext cx="0" cy="0"/>
          <a:chOff x="0" y="0"/>
          <a:chExt cx="0" cy="0"/>
        </a:xfrm>
      </p:grpSpPr>
      <p:grpSp>
        <p:nvGrpSpPr>
          <p:cNvPr id="5918" name="Google Shape;5918;p328"/>
          <p:cNvGrpSpPr/>
          <p:nvPr/>
        </p:nvGrpSpPr>
        <p:grpSpPr>
          <a:xfrm>
            <a:off x="559817" y="1957658"/>
            <a:ext cx="8782050" cy="2549027"/>
            <a:chOff x="559817" y="1957658"/>
            <a:chExt cx="8782050" cy="2549027"/>
          </a:xfrm>
        </p:grpSpPr>
        <p:sp>
          <p:nvSpPr>
            <p:cNvPr id="5919" name="Google Shape;5919;p328"/>
            <p:cNvSpPr/>
            <p:nvPr/>
          </p:nvSpPr>
          <p:spPr>
            <a:xfrm>
              <a:off x="559817" y="1957658"/>
              <a:ext cx="8782050" cy="25490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20" name="Google Shape;5920;p328"/>
            <p:cNvPicPr preferRelativeResize="0"/>
            <p:nvPr/>
          </p:nvPicPr>
          <p:blipFill rotWithShape="1">
            <a:blip r:embed="rId3">
              <a:alphaModFix/>
            </a:blip>
            <a:srcRect b="0" l="0" r="21509" t="0"/>
            <a:stretch/>
          </p:blipFill>
          <p:spPr>
            <a:xfrm>
              <a:off x="608564" y="2016898"/>
              <a:ext cx="8733303" cy="2420214"/>
            </a:xfrm>
            <a:prstGeom prst="rect">
              <a:avLst/>
            </a:prstGeom>
            <a:noFill/>
            <a:ln>
              <a:noFill/>
            </a:ln>
          </p:spPr>
        </p:pic>
      </p:grpSp>
      <p:grpSp>
        <p:nvGrpSpPr>
          <p:cNvPr id="5921" name="Google Shape;5921;p328"/>
          <p:cNvGrpSpPr/>
          <p:nvPr/>
        </p:nvGrpSpPr>
        <p:grpSpPr>
          <a:xfrm>
            <a:off x="580388" y="1340768"/>
            <a:ext cx="8887612" cy="579567"/>
            <a:chOff x="580388" y="1413381"/>
            <a:chExt cx="8887612" cy="579567"/>
          </a:xfrm>
        </p:grpSpPr>
        <p:sp>
          <p:nvSpPr>
            <p:cNvPr id="5922" name="Google Shape;5922;p328"/>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chỉ mục theo ''Vị trí'. Các cột theo 'Kích thước' và 'Loại'. Các giá trị được cung cấp bởi cột 'B'.</a:t>
              </a:r>
              <a:endParaRPr sz="1300">
                <a:solidFill>
                  <a:srgbClr val="262626"/>
                </a:solidFill>
                <a:latin typeface="Arial"/>
                <a:ea typeface="Arial"/>
                <a:cs typeface="Arial"/>
                <a:sym typeface="Arial"/>
              </a:endParaRPr>
            </a:p>
          </p:txBody>
        </p:sp>
        <p:sp>
          <p:nvSpPr>
            <p:cNvPr id="5923" name="Google Shape;5923;p32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grpSp>
        <p:nvGrpSpPr>
          <p:cNvPr id="5924" name="Google Shape;5924;p328"/>
          <p:cNvGrpSpPr/>
          <p:nvPr/>
        </p:nvGrpSpPr>
        <p:grpSpPr>
          <a:xfrm>
            <a:off x="450000" y="355025"/>
            <a:ext cx="9033082" cy="492443"/>
            <a:chOff x="450000" y="448335"/>
            <a:chExt cx="9033082" cy="492443"/>
          </a:xfrm>
        </p:grpSpPr>
        <p:sp>
          <p:nvSpPr>
            <p:cNvPr id="5925" name="Google Shape;5925;p328"/>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26" name="Google Shape;5926;p328"/>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33"/>
          <p:cNvSpPr/>
          <p:nvPr/>
        </p:nvSpPr>
        <p:spPr>
          <a:xfrm>
            <a:off x="711201" y="573131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Python, các ký hiệu = là một toán tử gán để gán các giá trị địa chỉ.</a:t>
            </a:r>
            <a:endParaRPr/>
          </a:p>
        </p:txBody>
      </p:sp>
      <p:grpSp>
        <p:nvGrpSpPr>
          <p:cNvPr id="912" name="Google Shape;912;p33"/>
          <p:cNvGrpSpPr/>
          <p:nvPr/>
        </p:nvGrpSpPr>
        <p:grpSpPr>
          <a:xfrm>
            <a:off x="450000" y="450000"/>
            <a:ext cx="9018000" cy="276999"/>
            <a:chOff x="450000" y="450000"/>
            <a:chExt cx="9018000" cy="276999"/>
          </a:xfrm>
        </p:grpSpPr>
        <p:sp>
          <p:nvSpPr>
            <p:cNvPr id="913" name="Google Shape;913;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914" name="Google Shape;914;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15" name="Google Shape;915;p3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Giá trị thực bên trong là như nhau, nhưng địa chỉ được xác nhận là khác vì nó là đối tượng của chính nó.</a:t>
            </a:r>
            <a:endParaRPr sz="1400">
              <a:solidFill>
                <a:schemeClr val="dk1"/>
              </a:solidFill>
              <a:latin typeface="Arial"/>
              <a:ea typeface="Arial"/>
              <a:cs typeface="Arial"/>
              <a:sym typeface="Arial"/>
            </a:endParaRPr>
          </a:p>
        </p:txBody>
      </p:sp>
      <p:grpSp>
        <p:nvGrpSpPr>
          <p:cNvPr id="916" name="Google Shape;916;p33"/>
          <p:cNvGrpSpPr/>
          <p:nvPr/>
        </p:nvGrpSpPr>
        <p:grpSpPr>
          <a:xfrm>
            <a:off x="558396" y="1896588"/>
            <a:ext cx="8782050" cy="3858817"/>
            <a:chOff x="558396" y="1982149"/>
            <a:chExt cx="8782050" cy="3858817"/>
          </a:xfrm>
        </p:grpSpPr>
        <p:sp>
          <p:nvSpPr>
            <p:cNvPr id="917" name="Google Shape;917;p33"/>
            <p:cNvSpPr/>
            <p:nvPr/>
          </p:nvSpPr>
          <p:spPr>
            <a:xfrm>
              <a:off x="558396" y="1982149"/>
              <a:ext cx="8782050" cy="38588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8" name="Google Shape;918;p33"/>
            <p:cNvPicPr preferRelativeResize="0"/>
            <p:nvPr/>
          </p:nvPicPr>
          <p:blipFill rotWithShape="1">
            <a:blip r:embed="rId3">
              <a:alphaModFix/>
            </a:blip>
            <a:srcRect b="3062" l="9545" r="1565" t="4662"/>
            <a:stretch/>
          </p:blipFill>
          <p:spPr>
            <a:xfrm>
              <a:off x="712182" y="2132856"/>
              <a:ext cx="8343686" cy="3600400"/>
            </a:xfrm>
            <a:prstGeom prst="rect">
              <a:avLst/>
            </a:prstGeom>
            <a:noFill/>
            <a:ln>
              <a:noFill/>
            </a:ln>
          </p:spPr>
        </p:pic>
        <p:sp>
          <p:nvSpPr>
            <p:cNvPr id="919" name="Google Shape;919;p33"/>
            <p:cNvSpPr txBox="1"/>
            <p:nvPr/>
          </p:nvSpPr>
          <p:spPr>
            <a:xfrm>
              <a:off x="1285828" y="3018724"/>
              <a:ext cx="16032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20" name="Google Shape;920;p33"/>
            <p:cNvSpPr txBox="1"/>
            <p:nvPr/>
          </p:nvSpPr>
          <p:spPr>
            <a:xfrm>
              <a:off x="1279003" y="4032360"/>
              <a:ext cx="16515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2247660678400</a:t>
              </a:r>
              <a:endParaRPr/>
            </a:p>
          </p:txBody>
        </p:sp>
        <p:sp>
          <p:nvSpPr>
            <p:cNvPr id="921" name="Google Shape;921;p33"/>
            <p:cNvSpPr txBox="1"/>
            <p:nvPr/>
          </p:nvSpPr>
          <p:spPr>
            <a:xfrm>
              <a:off x="3146141" y="3020050"/>
              <a:ext cx="5406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arr1</a:t>
              </a:r>
              <a:endParaRPr/>
            </a:p>
          </p:txBody>
        </p:sp>
        <p:sp>
          <p:nvSpPr>
            <p:cNvPr id="922" name="Google Shape;922;p33"/>
            <p:cNvSpPr txBox="1"/>
            <p:nvPr/>
          </p:nvSpPr>
          <p:spPr>
            <a:xfrm>
              <a:off x="3102598" y="4040197"/>
              <a:ext cx="5565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arr2</a:t>
              </a:r>
              <a:endParaRPr/>
            </a:p>
          </p:txBody>
        </p:sp>
        <p:sp>
          <p:nvSpPr>
            <p:cNvPr id="923" name="Google Shape;923;p33"/>
            <p:cNvSpPr txBox="1"/>
            <p:nvPr/>
          </p:nvSpPr>
          <p:spPr>
            <a:xfrm>
              <a:off x="5471490" y="2341853"/>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a:t>
              </a:r>
              <a:endParaRPr/>
            </a:p>
          </p:txBody>
        </p:sp>
        <p:sp>
          <p:nvSpPr>
            <p:cNvPr id="924" name="Google Shape;924;p33"/>
            <p:cNvSpPr txBox="1"/>
            <p:nvPr/>
          </p:nvSpPr>
          <p:spPr>
            <a:xfrm>
              <a:off x="6103540" y="2341853"/>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a:t>
              </a:r>
              <a:endParaRPr/>
            </a:p>
          </p:txBody>
        </p:sp>
        <p:sp>
          <p:nvSpPr>
            <p:cNvPr id="925" name="Google Shape;925;p33"/>
            <p:cNvSpPr txBox="1"/>
            <p:nvPr/>
          </p:nvSpPr>
          <p:spPr>
            <a:xfrm>
              <a:off x="6735590" y="2341853"/>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5</a:t>
              </a:r>
              <a:endParaRPr/>
            </a:p>
          </p:txBody>
        </p:sp>
        <p:sp>
          <p:nvSpPr>
            <p:cNvPr id="926" name="Google Shape;926;p33"/>
            <p:cNvSpPr txBox="1"/>
            <p:nvPr/>
          </p:nvSpPr>
          <p:spPr>
            <a:xfrm>
              <a:off x="7365226" y="2341853"/>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7</a:t>
              </a:r>
              <a:endParaRPr/>
            </a:p>
          </p:txBody>
        </p:sp>
        <p:sp>
          <p:nvSpPr>
            <p:cNvPr id="927" name="Google Shape;927;p33"/>
            <p:cNvSpPr txBox="1"/>
            <p:nvPr/>
          </p:nvSpPr>
          <p:spPr>
            <a:xfrm>
              <a:off x="7994862" y="2341853"/>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9</a:t>
              </a:r>
              <a:endParaRPr/>
            </a:p>
          </p:txBody>
        </p:sp>
        <p:sp>
          <p:nvSpPr>
            <p:cNvPr id="928" name="Google Shape;928;p33"/>
            <p:cNvSpPr txBox="1"/>
            <p:nvPr/>
          </p:nvSpPr>
          <p:spPr>
            <a:xfrm>
              <a:off x="5469057" y="405102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a:t>
              </a:r>
              <a:endParaRPr/>
            </a:p>
          </p:txBody>
        </p:sp>
        <p:sp>
          <p:nvSpPr>
            <p:cNvPr id="929" name="Google Shape;929;p33"/>
            <p:cNvSpPr txBox="1"/>
            <p:nvPr/>
          </p:nvSpPr>
          <p:spPr>
            <a:xfrm>
              <a:off x="6101107" y="405102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a:t>
              </a:r>
              <a:endParaRPr/>
            </a:p>
          </p:txBody>
        </p:sp>
        <p:sp>
          <p:nvSpPr>
            <p:cNvPr id="930" name="Google Shape;930;p33"/>
            <p:cNvSpPr txBox="1"/>
            <p:nvPr/>
          </p:nvSpPr>
          <p:spPr>
            <a:xfrm>
              <a:off x="6733157" y="405102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5</a:t>
              </a:r>
              <a:endParaRPr/>
            </a:p>
          </p:txBody>
        </p:sp>
        <p:sp>
          <p:nvSpPr>
            <p:cNvPr id="931" name="Google Shape;931;p33"/>
            <p:cNvSpPr txBox="1"/>
            <p:nvPr/>
          </p:nvSpPr>
          <p:spPr>
            <a:xfrm>
              <a:off x="7362793" y="405102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7</a:t>
              </a:r>
              <a:endParaRPr/>
            </a:p>
          </p:txBody>
        </p:sp>
        <p:sp>
          <p:nvSpPr>
            <p:cNvPr id="932" name="Google Shape;932;p33"/>
            <p:cNvSpPr txBox="1"/>
            <p:nvPr/>
          </p:nvSpPr>
          <p:spPr>
            <a:xfrm>
              <a:off x="7992429" y="405102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9</a:t>
              </a:r>
              <a:endParaRPr/>
            </a:p>
          </p:txBody>
        </p:sp>
      </p:gr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1" name="Shape 5931"/>
        <p:cNvGrpSpPr/>
        <p:nvPr/>
      </p:nvGrpSpPr>
      <p:grpSpPr>
        <a:xfrm>
          <a:off x="0" y="0"/>
          <a:ext cx="0" cy="0"/>
          <a:chOff x="0" y="0"/>
          <a:chExt cx="0" cy="0"/>
        </a:xfrm>
      </p:grpSpPr>
      <p:grpSp>
        <p:nvGrpSpPr>
          <p:cNvPr id="5932" name="Google Shape;5932;p329"/>
          <p:cNvGrpSpPr/>
          <p:nvPr/>
        </p:nvGrpSpPr>
        <p:grpSpPr>
          <a:xfrm>
            <a:off x="557644" y="3838488"/>
            <a:ext cx="8782050" cy="720080"/>
            <a:chOff x="568325" y="5114924"/>
            <a:chExt cx="8782050" cy="744077"/>
          </a:xfrm>
        </p:grpSpPr>
        <p:sp>
          <p:nvSpPr>
            <p:cNvPr id="5933" name="Google Shape;5933;p329"/>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34" name="Google Shape;5934;p329"/>
            <p:cNvGrpSpPr/>
            <p:nvPr/>
          </p:nvGrpSpPr>
          <p:grpSpPr>
            <a:xfrm>
              <a:off x="675835" y="5210921"/>
              <a:ext cx="1477946" cy="302132"/>
              <a:chOff x="732985" y="5582396"/>
              <a:chExt cx="1477946" cy="302132"/>
            </a:xfrm>
          </p:grpSpPr>
          <p:pic>
            <p:nvPicPr>
              <p:cNvPr descr="Byte - Free electronics icons" id="5935" name="Google Shape;5935;p32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5936" name="Google Shape;5936;p329"/>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a:t>
                </a:r>
                <a:endParaRPr b="1" sz="1300">
                  <a:solidFill>
                    <a:srgbClr val="262626"/>
                  </a:solidFill>
                  <a:latin typeface="Arial"/>
                  <a:ea typeface="Arial"/>
                  <a:cs typeface="Arial"/>
                  <a:sym typeface="Arial"/>
                </a:endParaRPr>
              </a:p>
            </p:txBody>
          </p:sp>
        </p:grpSp>
        <p:sp>
          <p:nvSpPr>
            <p:cNvPr id="5937" name="Google Shape;5937;p32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Bây giờ, đối tượng MultiIndex cho các cột.</a:t>
              </a:r>
              <a:endParaRPr sz="1300">
                <a:solidFill>
                  <a:schemeClr val="dk1"/>
                </a:solidFill>
                <a:latin typeface="Arial"/>
                <a:ea typeface="Arial"/>
                <a:cs typeface="Arial"/>
                <a:sym typeface="Arial"/>
              </a:endParaRPr>
            </a:p>
          </p:txBody>
        </p:sp>
      </p:grpSp>
      <p:grpSp>
        <p:nvGrpSpPr>
          <p:cNvPr id="5938" name="Google Shape;5938;p329"/>
          <p:cNvGrpSpPr/>
          <p:nvPr/>
        </p:nvGrpSpPr>
        <p:grpSpPr>
          <a:xfrm>
            <a:off x="559817" y="1641770"/>
            <a:ext cx="8782663" cy="2099806"/>
            <a:chOff x="559817" y="1641770"/>
            <a:chExt cx="8782663" cy="2099806"/>
          </a:xfrm>
        </p:grpSpPr>
        <p:grpSp>
          <p:nvGrpSpPr>
            <p:cNvPr id="5939" name="Google Shape;5939;p329"/>
            <p:cNvGrpSpPr/>
            <p:nvPr/>
          </p:nvGrpSpPr>
          <p:grpSpPr>
            <a:xfrm>
              <a:off x="559817" y="1641770"/>
              <a:ext cx="8782050" cy="2099806"/>
              <a:chOff x="559817" y="1641770"/>
              <a:chExt cx="8782050" cy="2099806"/>
            </a:xfrm>
          </p:grpSpPr>
          <p:sp>
            <p:nvSpPr>
              <p:cNvPr id="5940" name="Google Shape;5940;p329"/>
              <p:cNvSpPr/>
              <p:nvPr/>
            </p:nvSpPr>
            <p:spPr>
              <a:xfrm>
                <a:off x="559817" y="1641770"/>
                <a:ext cx="8782050" cy="20998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41" name="Google Shape;5941;p329"/>
              <p:cNvPicPr preferRelativeResize="0"/>
              <p:nvPr/>
            </p:nvPicPr>
            <p:blipFill rotWithShape="1">
              <a:blip r:embed="rId4">
                <a:alphaModFix/>
              </a:blip>
              <a:srcRect b="0" l="0" r="18026" t="0"/>
              <a:stretch/>
            </p:blipFill>
            <p:spPr>
              <a:xfrm>
                <a:off x="599235" y="1666540"/>
                <a:ext cx="8740460" cy="2007986"/>
              </a:xfrm>
              <a:prstGeom prst="rect">
                <a:avLst/>
              </a:prstGeom>
              <a:noFill/>
              <a:ln>
                <a:noFill/>
              </a:ln>
            </p:spPr>
          </p:pic>
        </p:grpSp>
        <p:sp>
          <p:nvSpPr>
            <p:cNvPr id="5942" name="Google Shape;5942;p329"/>
            <p:cNvSpPr/>
            <p:nvPr/>
          </p:nvSpPr>
          <p:spPr>
            <a:xfrm>
              <a:off x="6462160" y="2530974"/>
              <a:ext cx="2880320" cy="190916"/>
            </a:xfrm>
            <a:prstGeom prst="snip1Rect">
              <a:avLst>
                <a:gd fmla="val 16667" name="adj"/>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943" name="Google Shape;5943;p329"/>
          <p:cNvGrpSpPr/>
          <p:nvPr/>
        </p:nvGrpSpPr>
        <p:grpSpPr>
          <a:xfrm>
            <a:off x="450000" y="355025"/>
            <a:ext cx="9033082" cy="492443"/>
            <a:chOff x="450000" y="448335"/>
            <a:chExt cx="9033082" cy="492443"/>
          </a:xfrm>
        </p:grpSpPr>
        <p:sp>
          <p:nvSpPr>
            <p:cNvPr id="5944" name="Google Shape;5944;p329"/>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45" name="Google Shape;5945;p329"/>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5946" name="Google Shape;5946;p329"/>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1" name="Shape 5951"/>
        <p:cNvGrpSpPr/>
        <p:nvPr/>
      </p:nvGrpSpPr>
      <p:grpSpPr>
        <a:xfrm>
          <a:off x="0" y="0"/>
          <a:ext cx="0" cy="0"/>
          <a:chOff x="0" y="0"/>
          <a:chExt cx="0" cy="0"/>
        </a:xfrm>
      </p:grpSpPr>
      <p:grpSp>
        <p:nvGrpSpPr>
          <p:cNvPr id="5952" name="Google Shape;5952;p330"/>
          <p:cNvGrpSpPr/>
          <p:nvPr/>
        </p:nvGrpSpPr>
        <p:grpSpPr>
          <a:xfrm>
            <a:off x="559817" y="1960847"/>
            <a:ext cx="8782050" cy="2816426"/>
            <a:chOff x="559817" y="1960847"/>
            <a:chExt cx="8782050" cy="2816426"/>
          </a:xfrm>
        </p:grpSpPr>
        <p:sp>
          <p:nvSpPr>
            <p:cNvPr id="5953" name="Google Shape;5953;p330"/>
            <p:cNvSpPr/>
            <p:nvPr/>
          </p:nvSpPr>
          <p:spPr>
            <a:xfrm>
              <a:off x="559817" y="1960847"/>
              <a:ext cx="8782050" cy="28164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54" name="Google Shape;5954;p330"/>
            <p:cNvPicPr preferRelativeResize="0"/>
            <p:nvPr/>
          </p:nvPicPr>
          <p:blipFill rotWithShape="1">
            <a:blip r:embed="rId3">
              <a:alphaModFix/>
            </a:blip>
            <a:srcRect b="0" l="758" r="12219" t="4181"/>
            <a:stretch/>
          </p:blipFill>
          <p:spPr>
            <a:xfrm>
              <a:off x="625151" y="2034072"/>
              <a:ext cx="8716716" cy="2640565"/>
            </a:xfrm>
            <a:prstGeom prst="rect">
              <a:avLst/>
            </a:prstGeom>
            <a:noFill/>
            <a:ln>
              <a:noFill/>
            </a:ln>
          </p:spPr>
        </p:pic>
      </p:grpSp>
      <p:grpSp>
        <p:nvGrpSpPr>
          <p:cNvPr id="5955" name="Google Shape;5955;p330"/>
          <p:cNvGrpSpPr/>
          <p:nvPr/>
        </p:nvGrpSpPr>
        <p:grpSpPr>
          <a:xfrm>
            <a:off x="450000" y="355025"/>
            <a:ext cx="9033082" cy="492443"/>
            <a:chOff x="450000" y="448335"/>
            <a:chExt cx="9033082" cy="492443"/>
          </a:xfrm>
        </p:grpSpPr>
        <p:sp>
          <p:nvSpPr>
            <p:cNvPr id="5956" name="Google Shape;5956;p330"/>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57" name="Google Shape;5957;p330"/>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958" name="Google Shape;5958;p330"/>
          <p:cNvGrpSpPr/>
          <p:nvPr/>
        </p:nvGrpSpPr>
        <p:grpSpPr>
          <a:xfrm>
            <a:off x="580388" y="1340768"/>
            <a:ext cx="8887612" cy="579567"/>
            <a:chOff x="580388" y="1413381"/>
            <a:chExt cx="8887612" cy="579567"/>
          </a:xfrm>
        </p:grpSpPr>
        <p:sp>
          <p:nvSpPr>
            <p:cNvPr id="5959" name="Google Shape;5959;p330"/>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tổng hợp là numpy.median().</a:t>
              </a:r>
              <a:endParaRPr/>
            </a:p>
          </p:txBody>
        </p:sp>
        <p:sp>
          <p:nvSpPr>
            <p:cNvPr id="5960" name="Google Shape;5960;p33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5" name="Shape 5965"/>
        <p:cNvGrpSpPr/>
        <p:nvPr/>
      </p:nvGrpSpPr>
      <p:grpSpPr>
        <a:xfrm>
          <a:off x="0" y="0"/>
          <a:ext cx="0" cy="0"/>
          <a:chOff x="0" y="0"/>
          <a:chExt cx="0" cy="0"/>
        </a:xfrm>
      </p:grpSpPr>
      <p:grpSp>
        <p:nvGrpSpPr>
          <p:cNvPr id="5966" name="Google Shape;5966;p331"/>
          <p:cNvGrpSpPr/>
          <p:nvPr/>
        </p:nvGrpSpPr>
        <p:grpSpPr>
          <a:xfrm>
            <a:off x="559817" y="1960847"/>
            <a:ext cx="8782050" cy="2984377"/>
            <a:chOff x="559817" y="1960847"/>
            <a:chExt cx="8782050" cy="2984377"/>
          </a:xfrm>
        </p:grpSpPr>
        <p:sp>
          <p:nvSpPr>
            <p:cNvPr id="5967" name="Google Shape;5967;p331"/>
            <p:cNvSpPr/>
            <p:nvPr/>
          </p:nvSpPr>
          <p:spPr>
            <a:xfrm>
              <a:off x="559817" y="1960847"/>
              <a:ext cx="8782050" cy="29843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68" name="Google Shape;5968;p331"/>
            <p:cNvPicPr preferRelativeResize="0"/>
            <p:nvPr/>
          </p:nvPicPr>
          <p:blipFill rotWithShape="1">
            <a:blip r:embed="rId3">
              <a:alphaModFix/>
            </a:blip>
            <a:srcRect b="0" l="0" r="18334" t="2243"/>
            <a:stretch/>
          </p:blipFill>
          <p:spPr>
            <a:xfrm>
              <a:off x="594533" y="2015410"/>
              <a:ext cx="8747334" cy="2904255"/>
            </a:xfrm>
            <a:prstGeom prst="rect">
              <a:avLst/>
            </a:prstGeom>
            <a:noFill/>
            <a:ln>
              <a:noFill/>
            </a:ln>
          </p:spPr>
        </p:pic>
      </p:grpSp>
      <p:grpSp>
        <p:nvGrpSpPr>
          <p:cNvPr id="5969" name="Google Shape;5969;p331"/>
          <p:cNvGrpSpPr/>
          <p:nvPr/>
        </p:nvGrpSpPr>
        <p:grpSpPr>
          <a:xfrm>
            <a:off x="580388" y="1340768"/>
            <a:ext cx="8887612" cy="579567"/>
            <a:chOff x="580388" y="1413381"/>
            <a:chExt cx="8887612" cy="579567"/>
          </a:xfrm>
        </p:grpSpPr>
        <p:sp>
          <p:nvSpPr>
            <p:cNvPr id="5970" name="Google Shape;5970;p331"/>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Nhóm giá trị trung bình của các cột 'A' và 'B'.</a:t>
              </a:r>
              <a:endParaRPr/>
            </a:p>
          </p:txBody>
        </p:sp>
        <p:sp>
          <p:nvSpPr>
            <p:cNvPr id="5971" name="Google Shape;5971;p33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grpSp>
        <p:nvGrpSpPr>
          <p:cNvPr id="5972" name="Google Shape;5972;p331"/>
          <p:cNvGrpSpPr/>
          <p:nvPr/>
        </p:nvGrpSpPr>
        <p:grpSpPr>
          <a:xfrm>
            <a:off x="450000" y="355025"/>
            <a:ext cx="9033082" cy="492443"/>
            <a:chOff x="450000" y="448335"/>
            <a:chExt cx="9033082" cy="492443"/>
          </a:xfrm>
        </p:grpSpPr>
        <p:sp>
          <p:nvSpPr>
            <p:cNvPr id="5973" name="Google Shape;5973;p331"/>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74" name="Google Shape;5974;p331"/>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9" name="Shape 5979"/>
        <p:cNvGrpSpPr/>
        <p:nvPr/>
      </p:nvGrpSpPr>
      <p:grpSpPr>
        <a:xfrm>
          <a:off x="0" y="0"/>
          <a:ext cx="0" cy="0"/>
          <a:chOff x="0" y="0"/>
          <a:chExt cx="0" cy="0"/>
        </a:xfrm>
      </p:grpSpPr>
      <p:grpSp>
        <p:nvGrpSpPr>
          <p:cNvPr id="5980" name="Google Shape;5980;p332"/>
          <p:cNvGrpSpPr/>
          <p:nvPr/>
        </p:nvGrpSpPr>
        <p:grpSpPr>
          <a:xfrm>
            <a:off x="559817" y="1960847"/>
            <a:ext cx="8782051" cy="3021700"/>
            <a:chOff x="559817" y="1960847"/>
            <a:chExt cx="8782051" cy="3021700"/>
          </a:xfrm>
        </p:grpSpPr>
        <p:sp>
          <p:nvSpPr>
            <p:cNvPr id="5981" name="Google Shape;5981;p332"/>
            <p:cNvSpPr/>
            <p:nvPr/>
          </p:nvSpPr>
          <p:spPr>
            <a:xfrm>
              <a:off x="559817" y="1960847"/>
              <a:ext cx="8782050" cy="30217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82" name="Google Shape;5982;p332"/>
            <p:cNvPicPr preferRelativeResize="0"/>
            <p:nvPr/>
          </p:nvPicPr>
          <p:blipFill rotWithShape="1">
            <a:blip r:embed="rId3">
              <a:alphaModFix/>
            </a:blip>
            <a:srcRect b="0" l="1110" r="19003" t="2087"/>
            <a:stretch/>
          </p:blipFill>
          <p:spPr>
            <a:xfrm>
              <a:off x="687012" y="2034073"/>
              <a:ext cx="8654856" cy="2942332"/>
            </a:xfrm>
            <a:prstGeom prst="rect">
              <a:avLst/>
            </a:prstGeom>
            <a:noFill/>
            <a:ln>
              <a:noFill/>
            </a:ln>
          </p:spPr>
        </p:pic>
      </p:grpSp>
      <p:grpSp>
        <p:nvGrpSpPr>
          <p:cNvPr id="5983" name="Google Shape;5983;p332"/>
          <p:cNvGrpSpPr/>
          <p:nvPr/>
        </p:nvGrpSpPr>
        <p:grpSpPr>
          <a:xfrm>
            <a:off x="450000" y="355025"/>
            <a:ext cx="9033082" cy="492443"/>
            <a:chOff x="450000" y="448335"/>
            <a:chExt cx="9033082" cy="492443"/>
          </a:xfrm>
        </p:grpSpPr>
        <p:sp>
          <p:nvSpPr>
            <p:cNvPr id="5984" name="Google Shape;5984;p332"/>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85" name="Google Shape;5985;p332"/>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5986" name="Google Shape;5986;p332"/>
          <p:cNvGrpSpPr/>
          <p:nvPr/>
        </p:nvGrpSpPr>
        <p:grpSpPr>
          <a:xfrm>
            <a:off x="580388" y="1340768"/>
            <a:ext cx="8887612" cy="579567"/>
            <a:chOff x="580388" y="1413381"/>
            <a:chExt cx="8887612" cy="579567"/>
          </a:xfrm>
        </p:grpSpPr>
        <p:sp>
          <p:nvSpPr>
            <p:cNvPr id="5987" name="Google Shape;5987;p332"/>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với phương thức groupby(). Kết quả là như nhau.</a:t>
              </a:r>
              <a:endParaRPr sz="1300">
                <a:solidFill>
                  <a:srgbClr val="262626"/>
                </a:solidFill>
                <a:latin typeface="Arial"/>
                <a:ea typeface="Arial"/>
                <a:cs typeface="Arial"/>
                <a:sym typeface="Arial"/>
              </a:endParaRPr>
            </a:p>
          </p:txBody>
        </p:sp>
        <p:sp>
          <p:nvSpPr>
            <p:cNvPr id="5988" name="Google Shape;5988;p33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3" name="Shape 5993"/>
        <p:cNvGrpSpPr/>
        <p:nvPr/>
      </p:nvGrpSpPr>
      <p:grpSpPr>
        <a:xfrm>
          <a:off x="0" y="0"/>
          <a:ext cx="0" cy="0"/>
          <a:chOff x="0" y="0"/>
          <a:chExt cx="0" cy="0"/>
        </a:xfrm>
      </p:grpSpPr>
      <p:grpSp>
        <p:nvGrpSpPr>
          <p:cNvPr id="5994" name="Google Shape;5994;p333"/>
          <p:cNvGrpSpPr/>
          <p:nvPr/>
        </p:nvGrpSpPr>
        <p:grpSpPr>
          <a:xfrm>
            <a:off x="559817" y="1960847"/>
            <a:ext cx="8782051" cy="2984377"/>
            <a:chOff x="559817" y="1960847"/>
            <a:chExt cx="8782051" cy="2984377"/>
          </a:xfrm>
        </p:grpSpPr>
        <p:sp>
          <p:nvSpPr>
            <p:cNvPr id="5995" name="Google Shape;5995;p333"/>
            <p:cNvSpPr/>
            <p:nvPr/>
          </p:nvSpPr>
          <p:spPr>
            <a:xfrm>
              <a:off x="559817" y="1960847"/>
              <a:ext cx="8782050" cy="29843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96" name="Google Shape;5996;p333"/>
            <p:cNvPicPr preferRelativeResize="0"/>
            <p:nvPr/>
          </p:nvPicPr>
          <p:blipFill rotWithShape="1">
            <a:blip r:embed="rId3">
              <a:alphaModFix/>
            </a:blip>
            <a:srcRect b="0" l="639" r="18058" t="0"/>
            <a:stretch/>
          </p:blipFill>
          <p:spPr>
            <a:xfrm>
              <a:off x="625152" y="2011261"/>
              <a:ext cx="8716716" cy="2848567"/>
            </a:xfrm>
            <a:prstGeom prst="rect">
              <a:avLst/>
            </a:prstGeom>
            <a:noFill/>
            <a:ln>
              <a:noFill/>
            </a:ln>
          </p:spPr>
        </p:pic>
      </p:grpSp>
      <p:grpSp>
        <p:nvGrpSpPr>
          <p:cNvPr id="5997" name="Google Shape;5997;p333"/>
          <p:cNvGrpSpPr/>
          <p:nvPr/>
        </p:nvGrpSpPr>
        <p:grpSpPr>
          <a:xfrm>
            <a:off x="450000" y="355025"/>
            <a:ext cx="9033082" cy="492443"/>
            <a:chOff x="450000" y="448335"/>
            <a:chExt cx="9033082" cy="492443"/>
          </a:xfrm>
        </p:grpSpPr>
        <p:sp>
          <p:nvSpPr>
            <p:cNvPr id="5998" name="Google Shape;5998;p333"/>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5999" name="Google Shape;5999;p333"/>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grpSp>
        <p:nvGrpSpPr>
          <p:cNvPr id="6000" name="Google Shape;6000;p333"/>
          <p:cNvGrpSpPr/>
          <p:nvPr/>
        </p:nvGrpSpPr>
        <p:grpSpPr>
          <a:xfrm>
            <a:off x="580388" y="1340768"/>
            <a:ext cx="8887612" cy="579567"/>
            <a:chOff x="580388" y="1413381"/>
            <a:chExt cx="8887612" cy="579567"/>
          </a:xfrm>
        </p:grpSpPr>
        <p:sp>
          <p:nvSpPr>
            <p:cNvPr id="6001" name="Google Shape;6001;p333"/>
            <p:cNvSpPr/>
            <p:nvPr/>
          </p:nvSpPr>
          <p:spPr>
            <a:xfrm>
              <a:off x="711200" y="16474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Tổng hợp các cột 'A' và 'B' theo cách khác nhau.</a:t>
              </a:r>
              <a:endParaRPr/>
            </a:p>
          </p:txBody>
        </p:sp>
        <p:sp>
          <p:nvSpPr>
            <p:cNvPr id="6002" name="Google Shape;6002;p33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Xoay vòng:</a:t>
              </a:r>
              <a:endParaRPr/>
            </a:p>
          </p:txBody>
        </p:sp>
      </p:gr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7" name="Shape 6007"/>
        <p:cNvGrpSpPr/>
        <p:nvPr/>
      </p:nvGrpSpPr>
      <p:grpSpPr>
        <a:xfrm>
          <a:off x="0" y="0"/>
          <a:ext cx="0" cy="0"/>
          <a:chOff x="0" y="0"/>
          <a:chExt cx="0" cy="0"/>
        </a:xfrm>
      </p:grpSpPr>
      <p:grpSp>
        <p:nvGrpSpPr>
          <p:cNvPr id="6008" name="Google Shape;6008;p334"/>
          <p:cNvGrpSpPr/>
          <p:nvPr/>
        </p:nvGrpSpPr>
        <p:grpSpPr>
          <a:xfrm>
            <a:off x="558396" y="1628800"/>
            <a:ext cx="8782050" cy="1832857"/>
            <a:chOff x="558396" y="1628800"/>
            <a:chExt cx="8782050" cy="1832857"/>
          </a:xfrm>
        </p:grpSpPr>
        <p:sp>
          <p:nvSpPr>
            <p:cNvPr id="6009" name="Google Shape;6009;p334"/>
            <p:cNvSpPr/>
            <p:nvPr/>
          </p:nvSpPr>
          <p:spPr>
            <a:xfrm>
              <a:off x="558396" y="1628800"/>
              <a:ext cx="8782050" cy="18328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pic>
          <p:nvPicPr>
            <p:cNvPr id="6010" name="Google Shape;6010;p334"/>
            <p:cNvPicPr preferRelativeResize="0"/>
            <p:nvPr/>
          </p:nvPicPr>
          <p:blipFill rotWithShape="1">
            <a:blip r:embed="rId3">
              <a:alphaModFix/>
            </a:blip>
            <a:srcRect b="0" l="0" r="19818" t="0"/>
            <a:stretch/>
          </p:blipFill>
          <p:spPr>
            <a:xfrm>
              <a:off x="608564" y="1655607"/>
              <a:ext cx="8731130" cy="1779659"/>
            </a:xfrm>
            <a:prstGeom prst="rect">
              <a:avLst/>
            </a:prstGeom>
            <a:noFill/>
            <a:ln>
              <a:noFill/>
            </a:ln>
          </p:spPr>
        </p:pic>
      </p:grpSp>
      <p:grpSp>
        <p:nvGrpSpPr>
          <p:cNvPr id="6011" name="Google Shape;6011;p334"/>
          <p:cNvGrpSpPr/>
          <p:nvPr/>
        </p:nvGrpSpPr>
        <p:grpSpPr>
          <a:xfrm>
            <a:off x="450000" y="355025"/>
            <a:ext cx="9033082" cy="492443"/>
            <a:chOff x="450000" y="448335"/>
            <a:chExt cx="9033082" cy="492443"/>
          </a:xfrm>
        </p:grpSpPr>
        <p:sp>
          <p:nvSpPr>
            <p:cNvPr id="6012" name="Google Shape;6012;p334"/>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013" name="Google Shape;6013;p334"/>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6014" name="Google Shape;6014;p334"/>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a:t>
            </a:r>
            <a:endParaRPr/>
          </a:p>
        </p:txBody>
      </p:sp>
      <p:grpSp>
        <p:nvGrpSpPr>
          <p:cNvPr id="6015" name="Google Shape;6015;p334"/>
          <p:cNvGrpSpPr/>
          <p:nvPr/>
        </p:nvGrpSpPr>
        <p:grpSpPr>
          <a:xfrm>
            <a:off x="557644" y="3566442"/>
            <a:ext cx="8782050" cy="2461132"/>
            <a:chOff x="557644" y="3603766"/>
            <a:chExt cx="8782050" cy="2461132"/>
          </a:xfrm>
        </p:grpSpPr>
        <p:sp>
          <p:nvSpPr>
            <p:cNvPr id="6016" name="Google Shape;6016;p334"/>
            <p:cNvSpPr/>
            <p:nvPr/>
          </p:nvSpPr>
          <p:spPr>
            <a:xfrm>
              <a:off x="557644" y="3603766"/>
              <a:ext cx="8782050" cy="24611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17" name="Google Shape;6017;p334"/>
            <p:cNvGrpSpPr/>
            <p:nvPr/>
          </p:nvGrpSpPr>
          <p:grpSpPr>
            <a:xfrm>
              <a:off x="665154" y="3696667"/>
              <a:ext cx="2918106" cy="292387"/>
              <a:chOff x="732985" y="5582396"/>
              <a:chExt cx="2918106" cy="302131"/>
            </a:xfrm>
          </p:grpSpPr>
          <p:pic>
            <p:nvPicPr>
              <p:cNvPr descr="Byte - Free electronics icons" id="6018" name="Google Shape;6018;p33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19" name="Google Shape;6019;p3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a:t>
                </a:r>
                <a:endParaRPr b="1" sz="1300">
                  <a:solidFill>
                    <a:srgbClr val="262626"/>
                  </a:solidFill>
                  <a:latin typeface="Arial"/>
                  <a:ea typeface="Arial"/>
                  <a:cs typeface="Arial"/>
                  <a:sym typeface="Arial"/>
                </a:endParaRPr>
              </a:p>
            </p:txBody>
          </p:sp>
        </p:grpSp>
        <p:sp>
          <p:nvSpPr>
            <p:cNvPr id="6020" name="Google Shape;6020;p334"/>
            <p:cNvSpPr txBox="1"/>
            <p:nvPr/>
          </p:nvSpPr>
          <p:spPr>
            <a:xfrm>
              <a:off x="1024575" y="403156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 cột.</a:t>
              </a:r>
              <a:endParaRPr sz="1300">
                <a:solidFill>
                  <a:srgbClr val="262626"/>
                </a:solidFill>
                <a:latin typeface="Arial"/>
                <a:ea typeface="Arial"/>
                <a:cs typeface="Arial"/>
                <a:sym typeface="Arial"/>
              </a:endParaRPr>
            </a:p>
          </p:txBody>
        </p:sp>
        <p:grpSp>
          <p:nvGrpSpPr>
            <p:cNvPr id="6021" name="Google Shape;6021;p334"/>
            <p:cNvGrpSpPr/>
            <p:nvPr/>
          </p:nvGrpSpPr>
          <p:grpSpPr>
            <a:xfrm>
              <a:off x="665154" y="4269832"/>
              <a:ext cx="8640559" cy="534949"/>
              <a:chOff x="665154" y="3840683"/>
              <a:chExt cx="8640559" cy="534949"/>
            </a:xfrm>
          </p:grpSpPr>
          <p:grpSp>
            <p:nvGrpSpPr>
              <p:cNvPr id="6022" name="Google Shape;6022;p334"/>
              <p:cNvGrpSpPr/>
              <p:nvPr/>
            </p:nvGrpSpPr>
            <p:grpSpPr>
              <a:xfrm>
                <a:off x="665154" y="3840683"/>
                <a:ext cx="2918106" cy="292387"/>
                <a:chOff x="732985" y="5582396"/>
                <a:chExt cx="2918106" cy="302131"/>
              </a:xfrm>
            </p:grpSpPr>
            <p:pic>
              <p:nvPicPr>
                <p:cNvPr descr="Byte - Free electronics icons" id="6023" name="Google Shape;6023;p33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24" name="Google Shape;6024;p3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6025" name="Google Shape;6025;p334"/>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 hàng.</a:t>
                </a:r>
                <a:endParaRPr sz="1300">
                  <a:solidFill>
                    <a:srgbClr val="262626"/>
                  </a:solidFill>
                  <a:latin typeface="Arial"/>
                  <a:ea typeface="Arial"/>
                  <a:cs typeface="Arial"/>
                  <a:sym typeface="Arial"/>
                </a:endParaRPr>
              </a:p>
            </p:txBody>
          </p:sp>
        </p:grpSp>
        <p:grpSp>
          <p:nvGrpSpPr>
            <p:cNvPr id="6026" name="Google Shape;6026;p334"/>
            <p:cNvGrpSpPr/>
            <p:nvPr/>
          </p:nvGrpSpPr>
          <p:grpSpPr>
            <a:xfrm>
              <a:off x="665154" y="4833065"/>
              <a:ext cx="8640559" cy="534949"/>
              <a:chOff x="665154" y="3840683"/>
              <a:chExt cx="8640559" cy="534949"/>
            </a:xfrm>
          </p:grpSpPr>
          <p:grpSp>
            <p:nvGrpSpPr>
              <p:cNvPr id="6027" name="Google Shape;6027;p334"/>
              <p:cNvGrpSpPr/>
              <p:nvPr/>
            </p:nvGrpSpPr>
            <p:grpSpPr>
              <a:xfrm>
                <a:off x="665154" y="3840683"/>
                <a:ext cx="2918106" cy="292387"/>
                <a:chOff x="732985" y="5582396"/>
                <a:chExt cx="2918106" cy="302131"/>
              </a:xfrm>
            </p:grpSpPr>
            <p:pic>
              <p:nvPicPr>
                <p:cNvPr descr="Byte - Free electronics icons" id="6028" name="Google Shape;6028;p33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29" name="Google Shape;6029;p3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grpSp>
          <p:sp>
            <p:nvSpPr>
              <p:cNvPr id="6030" name="Google Shape;6030;p334"/>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Cột trung bình mà không bỏ qua các giá trị còn thiếu.</a:t>
                </a:r>
                <a:endParaRPr sz="1300">
                  <a:solidFill>
                    <a:srgbClr val="262626"/>
                  </a:solidFill>
                  <a:latin typeface="Arial"/>
                  <a:ea typeface="Arial"/>
                  <a:cs typeface="Arial"/>
                  <a:sym typeface="Arial"/>
                </a:endParaRPr>
              </a:p>
            </p:txBody>
          </p:sp>
        </p:grpSp>
        <p:grpSp>
          <p:nvGrpSpPr>
            <p:cNvPr id="6031" name="Google Shape;6031;p334"/>
            <p:cNvGrpSpPr/>
            <p:nvPr/>
          </p:nvGrpSpPr>
          <p:grpSpPr>
            <a:xfrm>
              <a:off x="665154" y="5428305"/>
              <a:ext cx="8640559" cy="534949"/>
              <a:chOff x="665154" y="3840683"/>
              <a:chExt cx="8640559" cy="534949"/>
            </a:xfrm>
          </p:grpSpPr>
          <p:grpSp>
            <p:nvGrpSpPr>
              <p:cNvPr id="6032" name="Google Shape;6032;p334"/>
              <p:cNvGrpSpPr/>
              <p:nvPr/>
            </p:nvGrpSpPr>
            <p:grpSpPr>
              <a:xfrm>
                <a:off x="665154" y="3840683"/>
                <a:ext cx="2918106" cy="292387"/>
                <a:chOff x="732985" y="5582396"/>
                <a:chExt cx="2918106" cy="302131"/>
              </a:xfrm>
            </p:grpSpPr>
            <p:pic>
              <p:nvPicPr>
                <p:cNvPr descr="Byte - Free electronics icons" id="6033" name="Google Shape;6033;p33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34" name="Google Shape;6034;p3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grpSp>
          <p:sp>
            <p:nvSpPr>
              <p:cNvPr id="6035" name="Google Shape;6035;p334"/>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Thống kê mô tả của các cột (biến).</a:t>
                </a:r>
                <a:endParaRPr sz="1300">
                  <a:solidFill>
                    <a:srgbClr val="262626"/>
                  </a:solidFill>
                  <a:latin typeface="Arial"/>
                  <a:ea typeface="Arial"/>
                  <a:cs typeface="Arial"/>
                  <a:sym typeface="Arial"/>
                </a:endParaRPr>
              </a:p>
            </p:txBody>
          </p:sp>
        </p:grpSp>
      </p:gr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0" name="Shape 6040"/>
        <p:cNvGrpSpPr/>
        <p:nvPr/>
      </p:nvGrpSpPr>
      <p:grpSpPr>
        <a:xfrm>
          <a:off x="0" y="0"/>
          <a:ext cx="0" cy="0"/>
          <a:chOff x="0" y="0"/>
          <a:chExt cx="0" cy="0"/>
        </a:xfrm>
      </p:grpSpPr>
      <p:grpSp>
        <p:nvGrpSpPr>
          <p:cNvPr id="6041" name="Google Shape;6041;p335"/>
          <p:cNvGrpSpPr/>
          <p:nvPr/>
        </p:nvGrpSpPr>
        <p:grpSpPr>
          <a:xfrm>
            <a:off x="558396" y="1628800"/>
            <a:ext cx="8782050" cy="1832857"/>
            <a:chOff x="558396" y="1628800"/>
            <a:chExt cx="8782050" cy="1832857"/>
          </a:xfrm>
        </p:grpSpPr>
        <p:sp>
          <p:nvSpPr>
            <p:cNvPr id="6042" name="Google Shape;6042;p335"/>
            <p:cNvSpPr/>
            <p:nvPr/>
          </p:nvSpPr>
          <p:spPr>
            <a:xfrm>
              <a:off x="558396" y="1628800"/>
              <a:ext cx="8782050" cy="18328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pic>
          <p:nvPicPr>
            <p:cNvPr id="6043" name="Google Shape;6043;p335"/>
            <p:cNvPicPr preferRelativeResize="0"/>
            <p:nvPr/>
          </p:nvPicPr>
          <p:blipFill rotWithShape="1">
            <a:blip r:embed="rId3">
              <a:alphaModFix/>
            </a:blip>
            <a:srcRect b="0" l="0" r="19818" t="0"/>
            <a:stretch/>
          </p:blipFill>
          <p:spPr>
            <a:xfrm>
              <a:off x="608564" y="1655607"/>
              <a:ext cx="8731130" cy="1779659"/>
            </a:xfrm>
            <a:prstGeom prst="rect">
              <a:avLst/>
            </a:prstGeom>
            <a:noFill/>
            <a:ln>
              <a:noFill/>
            </a:ln>
          </p:spPr>
        </p:pic>
      </p:grpSp>
      <p:grpSp>
        <p:nvGrpSpPr>
          <p:cNvPr id="6044" name="Google Shape;6044;p335"/>
          <p:cNvGrpSpPr/>
          <p:nvPr/>
        </p:nvGrpSpPr>
        <p:grpSpPr>
          <a:xfrm>
            <a:off x="450000" y="355025"/>
            <a:ext cx="9033082" cy="492443"/>
            <a:chOff x="450000" y="448335"/>
            <a:chExt cx="9033082" cy="492443"/>
          </a:xfrm>
        </p:grpSpPr>
        <p:sp>
          <p:nvSpPr>
            <p:cNvPr id="6045" name="Google Shape;6045;p335"/>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046" name="Google Shape;6046;p335"/>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6047" name="Google Shape;6047;p335"/>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Thống kê:</a:t>
            </a:r>
            <a:endParaRPr/>
          </a:p>
        </p:txBody>
      </p:sp>
      <p:grpSp>
        <p:nvGrpSpPr>
          <p:cNvPr id="6048" name="Google Shape;6048;p335"/>
          <p:cNvGrpSpPr/>
          <p:nvPr/>
        </p:nvGrpSpPr>
        <p:grpSpPr>
          <a:xfrm>
            <a:off x="557644" y="3566442"/>
            <a:ext cx="8782050" cy="2461132"/>
            <a:chOff x="557644" y="3603766"/>
            <a:chExt cx="8782050" cy="2461132"/>
          </a:xfrm>
        </p:grpSpPr>
        <p:sp>
          <p:nvSpPr>
            <p:cNvPr id="6049" name="Google Shape;6049;p335"/>
            <p:cNvSpPr/>
            <p:nvPr/>
          </p:nvSpPr>
          <p:spPr>
            <a:xfrm>
              <a:off x="557644" y="3603766"/>
              <a:ext cx="8782050" cy="24611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50" name="Google Shape;6050;p335"/>
            <p:cNvGrpSpPr/>
            <p:nvPr/>
          </p:nvGrpSpPr>
          <p:grpSpPr>
            <a:xfrm>
              <a:off x="665154" y="3696667"/>
              <a:ext cx="2918106" cy="292387"/>
              <a:chOff x="732985" y="5582396"/>
              <a:chExt cx="2918106" cy="302131"/>
            </a:xfrm>
          </p:grpSpPr>
          <p:pic>
            <p:nvPicPr>
              <p:cNvPr descr="Byte - Free electronics icons" id="6051" name="Google Shape;6051;p33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52" name="Google Shape;6052;p33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grpSp>
        <p:sp>
          <p:nvSpPr>
            <p:cNvPr id="6053" name="Google Shape;6053;p335"/>
            <p:cNvSpPr txBox="1"/>
            <p:nvPr/>
          </p:nvSpPr>
          <p:spPr>
            <a:xfrm>
              <a:off x="1024575" y="403156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Các giá trị không thiếu dọc theo các cột.</a:t>
              </a:r>
              <a:endParaRPr sz="1300">
                <a:solidFill>
                  <a:srgbClr val="262626"/>
                </a:solidFill>
                <a:latin typeface="Arial"/>
                <a:ea typeface="Arial"/>
                <a:cs typeface="Arial"/>
                <a:sym typeface="Arial"/>
              </a:endParaRPr>
            </a:p>
          </p:txBody>
        </p:sp>
        <p:grpSp>
          <p:nvGrpSpPr>
            <p:cNvPr id="6054" name="Google Shape;6054;p335"/>
            <p:cNvGrpSpPr/>
            <p:nvPr/>
          </p:nvGrpSpPr>
          <p:grpSpPr>
            <a:xfrm>
              <a:off x="665154" y="4269832"/>
              <a:ext cx="8640559" cy="534949"/>
              <a:chOff x="665154" y="3840683"/>
              <a:chExt cx="8640559" cy="534949"/>
            </a:xfrm>
          </p:grpSpPr>
          <p:grpSp>
            <p:nvGrpSpPr>
              <p:cNvPr id="6055" name="Google Shape;6055;p335"/>
              <p:cNvGrpSpPr/>
              <p:nvPr/>
            </p:nvGrpSpPr>
            <p:grpSpPr>
              <a:xfrm>
                <a:off x="665154" y="3840683"/>
                <a:ext cx="2918106" cy="292387"/>
                <a:chOff x="732985" y="5582396"/>
                <a:chExt cx="2918106" cy="302131"/>
              </a:xfrm>
            </p:grpSpPr>
            <p:pic>
              <p:nvPicPr>
                <p:cNvPr descr="Byte - Free electronics icons" id="6056" name="Google Shape;6056;p33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57" name="Google Shape;6057;p33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a:t>
                  </a:r>
                  <a:endParaRPr b="1" sz="1300">
                    <a:solidFill>
                      <a:srgbClr val="262626"/>
                    </a:solidFill>
                    <a:latin typeface="Arial"/>
                    <a:ea typeface="Arial"/>
                    <a:cs typeface="Arial"/>
                    <a:sym typeface="Arial"/>
                  </a:endParaRPr>
                </a:p>
              </p:txBody>
            </p:sp>
          </p:grpSp>
          <p:sp>
            <p:nvSpPr>
              <p:cNvPr id="6058" name="Google Shape;6058;p335"/>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Tương quan giữa cột 'A' và cột 'B'.</a:t>
                </a:r>
                <a:endParaRPr sz="1300">
                  <a:solidFill>
                    <a:srgbClr val="262626"/>
                  </a:solidFill>
                  <a:latin typeface="Arial"/>
                  <a:ea typeface="Arial"/>
                  <a:cs typeface="Arial"/>
                  <a:sym typeface="Arial"/>
                </a:endParaRPr>
              </a:p>
            </p:txBody>
          </p:sp>
        </p:grpSp>
        <p:grpSp>
          <p:nvGrpSpPr>
            <p:cNvPr id="6059" name="Google Shape;6059;p335"/>
            <p:cNvGrpSpPr/>
            <p:nvPr/>
          </p:nvGrpSpPr>
          <p:grpSpPr>
            <a:xfrm>
              <a:off x="665154" y="4833065"/>
              <a:ext cx="8640559" cy="534949"/>
              <a:chOff x="665154" y="3840683"/>
              <a:chExt cx="8640559" cy="534949"/>
            </a:xfrm>
          </p:grpSpPr>
          <p:grpSp>
            <p:nvGrpSpPr>
              <p:cNvPr id="6060" name="Google Shape;6060;p335"/>
              <p:cNvGrpSpPr/>
              <p:nvPr/>
            </p:nvGrpSpPr>
            <p:grpSpPr>
              <a:xfrm>
                <a:off x="665154" y="3840683"/>
                <a:ext cx="2918106" cy="292387"/>
                <a:chOff x="732985" y="5582396"/>
                <a:chExt cx="2918106" cy="302131"/>
              </a:xfrm>
            </p:grpSpPr>
            <p:pic>
              <p:nvPicPr>
                <p:cNvPr descr="Byte - Free electronics icons" id="6061" name="Google Shape;6061;p33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62" name="Google Shape;6062;p33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a:t>
                  </a:r>
                  <a:endParaRPr b="1" sz="1300">
                    <a:solidFill>
                      <a:srgbClr val="262626"/>
                    </a:solidFill>
                    <a:latin typeface="Arial"/>
                    <a:ea typeface="Arial"/>
                    <a:cs typeface="Arial"/>
                    <a:sym typeface="Arial"/>
                  </a:endParaRPr>
                </a:p>
              </p:txBody>
            </p:sp>
          </p:grpSp>
          <p:sp>
            <p:nvSpPr>
              <p:cNvPr id="6063" name="Google Shape;6063;p335"/>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Ma trận tương quan theo từng cặp biến số.</a:t>
                </a:r>
                <a:endParaRPr/>
              </a:p>
            </p:txBody>
          </p:sp>
        </p:grpSp>
        <p:grpSp>
          <p:nvGrpSpPr>
            <p:cNvPr id="6064" name="Google Shape;6064;p335"/>
            <p:cNvGrpSpPr/>
            <p:nvPr/>
          </p:nvGrpSpPr>
          <p:grpSpPr>
            <a:xfrm>
              <a:off x="665154" y="5428305"/>
              <a:ext cx="8640559" cy="534949"/>
              <a:chOff x="665154" y="3840683"/>
              <a:chExt cx="8640559" cy="534949"/>
            </a:xfrm>
          </p:grpSpPr>
          <p:grpSp>
            <p:nvGrpSpPr>
              <p:cNvPr id="6065" name="Google Shape;6065;p335"/>
              <p:cNvGrpSpPr/>
              <p:nvPr/>
            </p:nvGrpSpPr>
            <p:grpSpPr>
              <a:xfrm>
                <a:off x="665154" y="3840683"/>
                <a:ext cx="2918106" cy="292387"/>
                <a:chOff x="732985" y="5582396"/>
                <a:chExt cx="2918106" cy="302131"/>
              </a:xfrm>
            </p:grpSpPr>
            <p:pic>
              <p:nvPicPr>
                <p:cNvPr descr="Byte - Free electronics icons" id="6066" name="Google Shape;6066;p33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67" name="Google Shape;6067;p33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a:t>
                  </a:r>
                  <a:endParaRPr b="1" sz="1300">
                    <a:solidFill>
                      <a:srgbClr val="262626"/>
                    </a:solidFill>
                    <a:latin typeface="Arial"/>
                    <a:ea typeface="Arial"/>
                    <a:cs typeface="Arial"/>
                    <a:sym typeface="Arial"/>
                  </a:endParaRPr>
                </a:p>
              </p:txBody>
            </p:sp>
          </p:grpSp>
          <p:sp>
            <p:nvSpPr>
              <p:cNvPr id="6068" name="Google Shape;6068;p335"/>
              <p:cNvSpPr txBox="1"/>
              <p:nvPr/>
            </p:nvSpPr>
            <p:spPr>
              <a:xfrm>
                <a:off x="1024575" y="41755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Tương quan giữa “A” và các biến số khác.</a:t>
                </a:r>
                <a:endParaRPr/>
              </a:p>
            </p:txBody>
          </p:sp>
        </p:grpSp>
      </p:gr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3" name="Shape 6073"/>
        <p:cNvGrpSpPr/>
        <p:nvPr/>
      </p:nvGrpSpPr>
      <p:grpSpPr>
        <a:xfrm>
          <a:off x="0" y="0"/>
          <a:ext cx="0" cy="0"/>
          <a:chOff x="0" y="0"/>
          <a:chExt cx="0" cy="0"/>
        </a:xfrm>
      </p:grpSpPr>
      <p:grpSp>
        <p:nvGrpSpPr>
          <p:cNvPr id="6074" name="Google Shape;6074;p336"/>
          <p:cNvGrpSpPr/>
          <p:nvPr/>
        </p:nvGrpSpPr>
        <p:grpSpPr>
          <a:xfrm>
            <a:off x="558396" y="1628801"/>
            <a:ext cx="8782050" cy="1692898"/>
            <a:chOff x="558396" y="1628801"/>
            <a:chExt cx="8782050" cy="1692898"/>
          </a:xfrm>
        </p:grpSpPr>
        <p:sp>
          <p:nvSpPr>
            <p:cNvPr id="6075" name="Google Shape;6075;p336"/>
            <p:cNvSpPr/>
            <p:nvPr/>
          </p:nvSpPr>
          <p:spPr>
            <a:xfrm>
              <a:off x="558396" y="1628801"/>
              <a:ext cx="8782050" cy="1692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pic>
          <p:nvPicPr>
            <p:cNvPr id="6076" name="Google Shape;6076;p336"/>
            <p:cNvPicPr preferRelativeResize="0"/>
            <p:nvPr/>
          </p:nvPicPr>
          <p:blipFill rotWithShape="1">
            <a:blip r:embed="rId3">
              <a:alphaModFix/>
            </a:blip>
            <a:srcRect b="0" l="0" r="22064" t="0"/>
            <a:stretch/>
          </p:blipFill>
          <p:spPr>
            <a:xfrm>
              <a:off x="620159" y="1690198"/>
              <a:ext cx="8719535" cy="1603067"/>
            </a:xfrm>
            <a:prstGeom prst="rect">
              <a:avLst/>
            </a:prstGeom>
            <a:noFill/>
            <a:ln>
              <a:noFill/>
            </a:ln>
          </p:spPr>
        </p:pic>
      </p:grpSp>
      <p:grpSp>
        <p:nvGrpSpPr>
          <p:cNvPr id="6077" name="Google Shape;6077;p336"/>
          <p:cNvGrpSpPr/>
          <p:nvPr/>
        </p:nvGrpSpPr>
        <p:grpSpPr>
          <a:xfrm>
            <a:off x="450000" y="355025"/>
            <a:ext cx="9033082" cy="492443"/>
            <a:chOff x="450000" y="448335"/>
            <a:chExt cx="9033082" cy="492443"/>
          </a:xfrm>
        </p:grpSpPr>
        <p:sp>
          <p:nvSpPr>
            <p:cNvPr id="6078" name="Google Shape;6078;p336"/>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079" name="Google Shape;6079;p336"/>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6080" name="Google Shape;6080;p336"/>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Phát hiện và xử lý giá trị bị thiếu:</a:t>
            </a:r>
            <a:endParaRPr/>
          </a:p>
        </p:txBody>
      </p:sp>
      <p:grpSp>
        <p:nvGrpSpPr>
          <p:cNvPr id="6081" name="Google Shape;6081;p336"/>
          <p:cNvGrpSpPr/>
          <p:nvPr/>
        </p:nvGrpSpPr>
        <p:grpSpPr>
          <a:xfrm>
            <a:off x="557644" y="3419669"/>
            <a:ext cx="8782050" cy="2486609"/>
            <a:chOff x="557644" y="3419669"/>
            <a:chExt cx="8782050" cy="2486609"/>
          </a:xfrm>
        </p:grpSpPr>
        <p:sp>
          <p:nvSpPr>
            <p:cNvPr id="6082" name="Google Shape;6082;p336"/>
            <p:cNvSpPr/>
            <p:nvPr/>
          </p:nvSpPr>
          <p:spPr>
            <a:xfrm>
              <a:off x="557644" y="3419669"/>
              <a:ext cx="8782050" cy="24866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083" name="Google Shape;6083;p336"/>
            <p:cNvGrpSpPr/>
            <p:nvPr/>
          </p:nvGrpSpPr>
          <p:grpSpPr>
            <a:xfrm>
              <a:off x="665154" y="3512570"/>
              <a:ext cx="2918106" cy="292387"/>
              <a:chOff x="732985" y="5582396"/>
              <a:chExt cx="2918106" cy="302131"/>
            </a:xfrm>
          </p:grpSpPr>
          <p:pic>
            <p:nvPicPr>
              <p:cNvPr descr="Byte - Free electronics icons" id="6084" name="Google Shape;6084;p33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85" name="Google Shape;6085;p3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a:t>
                </a:r>
                <a:endParaRPr b="1" sz="1300">
                  <a:solidFill>
                    <a:srgbClr val="262626"/>
                  </a:solidFill>
                  <a:latin typeface="Arial"/>
                  <a:ea typeface="Arial"/>
                  <a:cs typeface="Arial"/>
                  <a:sym typeface="Arial"/>
                </a:endParaRPr>
              </a:p>
            </p:txBody>
          </p:sp>
        </p:grpSp>
        <p:sp>
          <p:nvSpPr>
            <p:cNvPr id="6086" name="Google Shape;6086;p336"/>
            <p:cNvSpPr txBox="1"/>
            <p:nvPr/>
          </p:nvSpPr>
          <p:spPr>
            <a:xfrm>
              <a:off x="1024575" y="38474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Một DataFrame với trạng thái </a:t>
              </a:r>
              <a:r>
                <a:rPr b="1" lang="en-US" sz="1300">
                  <a:solidFill>
                    <a:srgbClr val="000000"/>
                  </a:solidFill>
                  <a:latin typeface="Arial"/>
                  <a:ea typeface="Arial"/>
                  <a:cs typeface="Arial"/>
                  <a:sym typeface="Arial"/>
                </a:rPr>
                <a:t>True </a:t>
              </a:r>
              <a:r>
                <a:rPr lang="en-US" sz="1300">
                  <a:solidFill>
                    <a:srgbClr val="000000"/>
                  </a:solidFill>
                  <a:latin typeface="Arial"/>
                  <a:ea typeface="Arial"/>
                  <a:cs typeface="Arial"/>
                  <a:sym typeface="Arial"/>
                </a:rPr>
                <a:t>thiếu các giá trị bị thiếu.</a:t>
              </a:r>
              <a:endParaRPr sz="1300">
                <a:solidFill>
                  <a:srgbClr val="262626"/>
                </a:solidFill>
                <a:latin typeface="Arial"/>
                <a:ea typeface="Arial"/>
                <a:cs typeface="Arial"/>
                <a:sym typeface="Arial"/>
              </a:endParaRPr>
            </a:p>
          </p:txBody>
        </p:sp>
        <p:grpSp>
          <p:nvGrpSpPr>
            <p:cNvPr id="6087" name="Google Shape;6087;p336"/>
            <p:cNvGrpSpPr/>
            <p:nvPr/>
          </p:nvGrpSpPr>
          <p:grpSpPr>
            <a:xfrm>
              <a:off x="665154" y="4101368"/>
              <a:ext cx="8640559" cy="534949"/>
              <a:chOff x="665154" y="3642070"/>
              <a:chExt cx="8640559" cy="534949"/>
            </a:xfrm>
          </p:grpSpPr>
          <p:grpSp>
            <p:nvGrpSpPr>
              <p:cNvPr id="6088" name="Google Shape;6088;p336"/>
              <p:cNvGrpSpPr/>
              <p:nvPr/>
            </p:nvGrpSpPr>
            <p:grpSpPr>
              <a:xfrm>
                <a:off x="665154" y="3642070"/>
                <a:ext cx="2918106" cy="292387"/>
                <a:chOff x="732985" y="5582396"/>
                <a:chExt cx="2918106" cy="302131"/>
              </a:xfrm>
            </p:grpSpPr>
            <p:pic>
              <p:nvPicPr>
                <p:cNvPr descr="Byte - Free electronics icons" id="6089" name="Google Shape;6089;p33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90" name="Google Shape;6090;p3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6091" name="Google Shape;6091;p336"/>
              <p:cNvSpPr txBox="1"/>
              <p:nvPr/>
            </p:nvSpPr>
            <p:spPr>
              <a:xfrm>
                <a:off x="1024575" y="39769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Đếm các giá trị bị thiếu cho từng cột.</a:t>
                </a:r>
                <a:endParaRPr sz="1300">
                  <a:solidFill>
                    <a:srgbClr val="262626"/>
                  </a:solidFill>
                  <a:latin typeface="Arial"/>
                  <a:ea typeface="Arial"/>
                  <a:cs typeface="Arial"/>
                  <a:sym typeface="Arial"/>
                </a:endParaRPr>
              </a:p>
            </p:txBody>
          </p:sp>
        </p:grpSp>
        <p:grpSp>
          <p:nvGrpSpPr>
            <p:cNvPr id="6092" name="Google Shape;6092;p336"/>
            <p:cNvGrpSpPr/>
            <p:nvPr/>
          </p:nvGrpSpPr>
          <p:grpSpPr>
            <a:xfrm>
              <a:off x="665154" y="4672572"/>
              <a:ext cx="8640559" cy="534949"/>
              <a:chOff x="665154" y="3642070"/>
              <a:chExt cx="8640559" cy="534949"/>
            </a:xfrm>
          </p:grpSpPr>
          <p:grpSp>
            <p:nvGrpSpPr>
              <p:cNvPr id="6093" name="Google Shape;6093;p336"/>
              <p:cNvGrpSpPr/>
              <p:nvPr/>
            </p:nvGrpSpPr>
            <p:grpSpPr>
              <a:xfrm>
                <a:off x="665154" y="3642070"/>
                <a:ext cx="2918106" cy="292387"/>
                <a:chOff x="732985" y="5582396"/>
                <a:chExt cx="2918106" cy="302131"/>
              </a:xfrm>
            </p:grpSpPr>
            <p:pic>
              <p:nvPicPr>
                <p:cNvPr descr="Byte - Free electronics icons" id="6094" name="Google Shape;6094;p33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095" name="Google Shape;6095;p3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grpSp>
          <p:sp>
            <p:nvSpPr>
              <p:cNvPr id="6096" name="Google Shape;6096;p336"/>
              <p:cNvSpPr txBox="1"/>
              <p:nvPr/>
            </p:nvSpPr>
            <p:spPr>
              <a:xfrm>
                <a:off x="1024575" y="39769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Tỷ lệ giá trị bị thiếu đối với mỗi cột.</a:t>
                </a:r>
                <a:endParaRPr sz="1300">
                  <a:solidFill>
                    <a:srgbClr val="262626"/>
                  </a:solidFill>
                  <a:latin typeface="Arial"/>
                  <a:ea typeface="Arial"/>
                  <a:cs typeface="Arial"/>
                  <a:sym typeface="Arial"/>
                </a:endParaRPr>
              </a:p>
            </p:txBody>
          </p:sp>
        </p:grpSp>
        <p:grpSp>
          <p:nvGrpSpPr>
            <p:cNvPr id="6097" name="Google Shape;6097;p336"/>
            <p:cNvGrpSpPr/>
            <p:nvPr/>
          </p:nvGrpSpPr>
          <p:grpSpPr>
            <a:xfrm>
              <a:off x="665154" y="5278578"/>
              <a:ext cx="8640559" cy="534949"/>
              <a:chOff x="665154" y="3642070"/>
              <a:chExt cx="8640559" cy="534949"/>
            </a:xfrm>
          </p:grpSpPr>
          <p:grpSp>
            <p:nvGrpSpPr>
              <p:cNvPr id="6098" name="Google Shape;6098;p336"/>
              <p:cNvGrpSpPr/>
              <p:nvPr/>
            </p:nvGrpSpPr>
            <p:grpSpPr>
              <a:xfrm>
                <a:off x="665154" y="3642070"/>
                <a:ext cx="2918106" cy="292387"/>
                <a:chOff x="732985" y="5582396"/>
                <a:chExt cx="2918106" cy="302131"/>
              </a:xfrm>
            </p:grpSpPr>
            <p:pic>
              <p:nvPicPr>
                <p:cNvPr descr="Byte - Free electronics icons" id="6099" name="Google Shape;6099;p33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00" name="Google Shape;6100;p3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grpSp>
          <p:sp>
            <p:nvSpPr>
              <p:cNvPr id="6101" name="Google Shape;6101;p336"/>
              <p:cNvSpPr txBox="1"/>
              <p:nvPr/>
            </p:nvSpPr>
            <p:spPr>
              <a:xfrm>
                <a:off x="1024575" y="39769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Xóa các hàng có một hoặc nhiều giá trị bị thiếu.</a:t>
                </a:r>
                <a:endParaRPr sz="1300">
                  <a:solidFill>
                    <a:srgbClr val="262626"/>
                  </a:solidFill>
                  <a:latin typeface="Arial"/>
                  <a:ea typeface="Arial"/>
                  <a:cs typeface="Arial"/>
                  <a:sym typeface="Arial"/>
                </a:endParaRPr>
              </a:p>
            </p:txBody>
          </p:sp>
        </p:grpSp>
      </p:gr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6" name="Shape 6106"/>
        <p:cNvGrpSpPr/>
        <p:nvPr/>
      </p:nvGrpSpPr>
      <p:grpSpPr>
        <a:xfrm>
          <a:off x="0" y="0"/>
          <a:ext cx="0" cy="0"/>
          <a:chOff x="0" y="0"/>
          <a:chExt cx="0" cy="0"/>
        </a:xfrm>
      </p:grpSpPr>
      <p:grpSp>
        <p:nvGrpSpPr>
          <p:cNvPr id="6107" name="Google Shape;6107;p337"/>
          <p:cNvGrpSpPr/>
          <p:nvPr/>
        </p:nvGrpSpPr>
        <p:grpSpPr>
          <a:xfrm>
            <a:off x="558396" y="1628801"/>
            <a:ext cx="8782050" cy="1692898"/>
            <a:chOff x="558396" y="1628801"/>
            <a:chExt cx="8782050" cy="1692898"/>
          </a:xfrm>
        </p:grpSpPr>
        <p:sp>
          <p:nvSpPr>
            <p:cNvPr id="6108" name="Google Shape;6108;p337"/>
            <p:cNvSpPr/>
            <p:nvPr/>
          </p:nvSpPr>
          <p:spPr>
            <a:xfrm>
              <a:off x="558396" y="1628801"/>
              <a:ext cx="8782050" cy="1692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pic>
          <p:nvPicPr>
            <p:cNvPr id="6109" name="Google Shape;6109;p337"/>
            <p:cNvPicPr preferRelativeResize="0"/>
            <p:nvPr/>
          </p:nvPicPr>
          <p:blipFill rotWithShape="1">
            <a:blip r:embed="rId3">
              <a:alphaModFix/>
            </a:blip>
            <a:srcRect b="0" l="0" r="22064" t="0"/>
            <a:stretch/>
          </p:blipFill>
          <p:spPr>
            <a:xfrm>
              <a:off x="620159" y="1690198"/>
              <a:ext cx="8719535" cy="1603067"/>
            </a:xfrm>
            <a:prstGeom prst="rect">
              <a:avLst/>
            </a:prstGeom>
            <a:noFill/>
            <a:ln>
              <a:noFill/>
            </a:ln>
          </p:spPr>
        </p:pic>
      </p:grpSp>
      <p:grpSp>
        <p:nvGrpSpPr>
          <p:cNvPr id="6110" name="Google Shape;6110;p337"/>
          <p:cNvGrpSpPr/>
          <p:nvPr/>
        </p:nvGrpSpPr>
        <p:grpSpPr>
          <a:xfrm>
            <a:off x="450000" y="355025"/>
            <a:ext cx="9033082" cy="492443"/>
            <a:chOff x="450000" y="448335"/>
            <a:chExt cx="9033082" cy="492443"/>
          </a:xfrm>
        </p:grpSpPr>
        <p:sp>
          <p:nvSpPr>
            <p:cNvPr id="6111" name="Google Shape;6111;p337"/>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112" name="Google Shape;6112;p337"/>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
        <p:nvSpPr>
          <p:cNvPr id="6113" name="Google Shape;6113;p337"/>
          <p:cNvSpPr/>
          <p:nvPr/>
        </p:nvSpPr>
        <p:spPr>
          <a:xfrm>
            <a:off x="580388" y="134076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Phát hiện và xử lý giá trị bị thiếu:</a:t>
            </a:r>
            <a:endParaRPr/>
          </a:p>
        </p:txBody>
      </p:sp>
      <p:grpSp>
        <p:nvGrpSpPr>
          <p:cNvPr id="6114" name="Google Shape;6114;p337"/>
          <p:cNvGrpSpPr/>
          <p:nvPr/>
        </p:nvGrpSpPr>
        <p:grpSpPr>
          <a:xfrm>
            <a:off x="557644" y="3419669"/>
            <a:ext cx="8782050" cy="1908111"/>
            <a:chOff x="557644" y="3419669"/>
            <a:chExt cx="8782050" cy="1908111"/>
          </a:xfrm>
        </p:grpSpPr>
        <p:sp>
          <p:nvSpPr>
            <p:cNvPr id="6115" name="Google Shape;6115;p337"/>
            <p:cNvSpPr/>
            <p:nvPr/>
          </p:nvSpPr>
          <p:spPr>
            <a:xfrm>
              <a:off x="557644" y="3419669"/>
              <a:ext cx="8782050" cy="19081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16" name="Google Shape;6116;p337"/>
            <p:cNvGrpSpPr/>
            <p:nvPr/>
          </p:nvGrpSpPr>
          <p:grpSpPr>
            <a:xfrm>
              <a:off x="665154" y="3512570"/>
              <a:ext cx="2918106" cy="292387"/>
              <a:chOff x="732985" y="5582396"/>
              <a:chExt cx="2918106" cy="302131"/>
            </a:xfrm>
          </p:grpSpPr>
          <p:pic>
            <p:nvPicPr>
              <p:cNvPr descr="Byte - Free electronics icons" id="6117" name="Google Shape;6117;p33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18" name="Google Shape;6118;p33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grpSp>
        <p:sp>
          <p:nvSpPr>
            <p:cNvPr id="6119" name="Google Shape;6119;p337"/>
            <p:cNvSpPr txBox="1"/>
            <p:nvPr/>
          </p:nvSpPr>
          <p:spPr>
            <a:xfrm>
              <a:off x="1024575" y="38474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Xóa các cột có một hoặc nhiều giá trị bị thiếu.</a:t>
              </a:r>
              <a:endParaRPr/>
            </a:p>
          </p:txBody>
        </p:sp>
        <p:grpSp>
          <p:nvGrpSpPr>
            <p:cNvPr id="6120" name="Google Shape;6120;p337"/>
            <p:cNvGrpSpPr/>
            <p:nvPr/>
          </p:nvGrpSpPr>
          <p:grpSpPr>
            <a:xfrm>
              <a:off x="665154" y="4101368"/>
              <a:ext cx="8640559" cy="534949"/>
              <a:chOff x="665154" y="3642070"/>
              <a:chExt cx="8640559" cy="534949"/>
            </a:xfrm>
          </p:grpSpPr>
          <p:grpSp>
            <p:nvGrpSpPr>
              <p:cNvPr id="6121" name="Google Shape;6121;p337"/>
              <p:cNvGrpSpPr/>
              <p:nvPr/>
            </p:nvGrpSpPr>
            <p:grpSpPr>
              <a:xfrm>
                <a:off x="665154" y="3642070"/>
                <a:ext cx="2918106" cy="292387"/>
                <a:chOff x="732985" y="5582396"/>
                <a:chExt cx="2918106" cy="302131"/>
              </a:xfrm>
            </p:grpSpPr>
            <p:pic>
              <p:nvPicPr>
                <p:cNvPr descr="Byte - Free electronics icons" id="6122" name="Google Shape;6122;p33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23" name="Google Shape;6123;p33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a:t>
                  </a:r>
                  <a:endParaRPr b="1" sz="1300">
                    <a:solidFill>
                      <a:srgbClr val="262626"/>
                    </a:solidFill>
                    <a:latin typeface="Arial"/>
                    <a:ea typeface="Arial"/>
                    <a:cs typeface="Arial"/>
                    <a:sym typeface="Arial"/>
                  </a:endParaRPr>
                </a:p>
              </p:txBody>
            </p:sp>
          </p:grpSp>
          <p:sp>
            <p:nvSpPr>
              <p:cNvPr id="6124" name="Google Shape;6124;p337"/>
              <p:cNvSpPr txBox="1"/>
              <p:nvPr/>
            </p:nvSpPr>
            <p:spPr>
              <a:xfrm>
                <a:off x="1024575" y="39769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Xóa các hàng với ít hơn 3 giá trị bình thường.</a:t>
                </a:r>
                <a:endParaRPr/>
              </a:p>
            </p:txBody>
          </p:sp>
        </p:grpSp>
        <p:grpSp>
          <p:nvGrpSpPr>
            <p:cNvPr id="6125" name="Google Shape;6125;p337"/>
            <p:cNvGrpSpPr/>
            <p:nvPr/>
          </p:nvGrpSpPr>
          <p:grpSpPr>
            <a:xfrm>
              <a:off x="665154" y="4672572"/>
              <a:ext cx="8640559" cy="534949"/>
              <a:chOff x="665154" y="3642070"/>
              <a:chExt cx="8640559" cy="534949"/>
            </a:xfrm>
          </p:grpSpPr>
          <p:grpSp>
            <p:nvGrpSpPr>
              <p:cNvPr id="6126" name="Google Shape;6126;p337"/>
              <p:cNvGrpSpPr/>
              <p:nvPr/>
            </p:nvGrpSpPr>
            <p:grpSpPr>
              <a:xfrm>
                <a:off x="665154" y="3642070"/>
                <a:ext cx="2918106" cy="292387"/>
                <a:chOff x="732985" y="5582396"/>
                <a:chExt cx="2918106" cy="302131"/>
              </a:xfrm>
            </p:grpSpPr>
            <p:pic>
              <p:nvPicPr>
                <p:cNvPr descr="Byte - Free electronics icons" id="6127" name="Google Shape;6127;p337"/>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128" name="Google Shape;6128;p33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a:t>
                  </a:r>
                  <a:endParaRPr b="1" sz="1300">
                    <a:solidFill>
                      <a:srgbClr val="262626"/>
                    </a:solidFill>
                    <a:latin typeface="Arial"/>
                    <a:ea typeface="Arial"/>
                    <a:cs typeface="Arial"/>
                    <a:sym typeface="Arial"/>
                  </a:endParaRPr>
                </a:p>
              </p:txBody>
            </p:sp>
          </p:grpSp>
          <p:sp>
            <p:nvSpPr>
              <p:cNvPr id="6129" name="Google Shape;6129;p337"/>
              <p:cNvSpPr txBox="1"/>
              <p:nvPr/>
            </p:nvSpPr>
            <p:spPr>
              <a:xfrm>
                <a:off x="1024575" y="397696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Điền các giá trị bị thiếu bằng 0.</a:t>
                </a:r>
                <a:endParaRPr/>
              </a:p>
            </p:txBody>
          </p:sp>
        </p:grpSp>
      </p:gr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4" name="Shape 6134"/>
        <p:cNvGrpSpPr/>
        <p:nvPr/>
      </p:nvGrpSpPr>
      <p:grpSpPr>
        <a:xfrm>
          <a:off x="0" y="0"/>
          <a:ext cx="0" cy="0"/>
          <a:chOff x="0" y="0"/>
          <a:chExt cx="0" cy="0"/>
        </a:xfrm>
      </p:grpSpPr>
      <p:sp>
        <p:nvSpPr>
          <p:cNvPr id="6135" name="Google Shape;6135;p338"/>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0108</a:t>
            </a:r>
            <a:endParaRPr/>
          </a:p>
        </p:txBody>
      </p:sp>
      <p:grpSp>
        <p:nvGrpSpPr>
          <p:cNvPr id="6136" name="Google Shape;6136;p338"/>
          <p:cNvGrpSpPr/>
          <p:nvPr/>
        </p:nvGrpSpPr>
        <p:grpSpPr>
          <a:xfrm>
            <a:off x="558798" y="2060849"/>
            <a:ext cx="8797129" cy="3960439"/>
            <a:chOff x="558798" y="2060849"/>
            <a:chExt cx="8797129" cy="3960439"/>
          </a:xfrm>
        </p:grpSpPr>
        <p:sp>
          <p:nvSpPr>
            <p:cNvPr id="6137" name="Google Shape;6137;p338"/>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38" name="Google Shape;6138;p338"/>
            <p:cNvGrpSpPr/>
            <p:nvPr/>
          </p:nvGrpSpPr>
          <p:grpSpPr>
            <a:xfrm>
              <a:off x="558798" y="3945816"/>
              <a:ext cx="8797129" cy="576572"/>
              <a:chOff x="4778069" y="4391025"/>
              <a:chExt cx="2349160" cy="431802"/>
            </a:xfrm>
          </p:grpSpPr>
          <p:sp>
            <p:nvSpPr>
              <p:cNvPr id="6139" name="Google Shape;6139;p338"/>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140" name="Google Shape;6140;p338"/>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“ex_0108.ipynb” </a:t>
                </a:r>
                <a:endParaRPr/>
              </a:p>
            </p:txBody>
          </p:sp>
        </p:grpSp>
        <p:pic>
          <p:nvPicPr>
            <p:cNvPr descr="텍스트, 클립아트이(가) 표시된 사진&#10;&#10;자동 생성된 설명" id="6141" name="Google Shape;6141;p338"/>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142" name="Google Shape;6142;p338"/>
          <p:cNvGrpSpPr/>
          <p:nvPr/>
        </p:nvGrpSpPr>
        <p:grpSpPr>
          <a:xfrm>
            <a:off x="450000" y="355025"/>
            <a:ext cx="9033082" cy="492443"/>
            <a:chOff x="450000" y="448335"/>
            <a:chExt cx="9033082" cy="492443"/>
          </a:xfrm>
        </p:grpSpPr>
        <p:sp>
          <p:nvSpPr>
            <p:cNvPr id="6143" name="Google Shape;6143;p338"/>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144" name="Google Shape;6144;p338"/>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pSp>
        <p:nvGrpSpPr>
          <p:cNvPr id="938" name="Google Shape;938;p34"/>
          <p:cNvGrpSpPr/>
          <p:nvPr/>
        </p:nvGrpSpPr>
        <p:grpSpPr>
          <a:xfrm>
            <a:off x="558396" y="1744823"/>
            <a:ext cx="8782050" cy="1656184"/>
            <a:chOff x="558396" y="1844824"/>
            <a:chExt cx="8782050" cy="1656184"/>
          </a:xfrm>
        </p:grpSpPr>
        <p:sp>
          <p:nvSpPr>
            <p:cNvPr id="939" name="Google Shape;939;p34"/>
            <p:cNvSpPr/>
            <p:nvPr/>
          </p:nvSpPr>
          <p:spPr>
            <a:xfrm>
              <a:off x="558396" y="1844824"/>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40" name="Google Shape;940;p34"/>
            <p:cNvPicPr preferRelativeResize="0"/>
            <p:nvPr/>
          </p:nvPicPr>
          <p:blipFill rotWithShape="1">
            <a:blip r:embed="rId3">
              <a:alphaModFix/>
            </a:blip>
            <a:srcRect b="0" l="2000" r="16194" t="0"/>
            <a:stretch/>
          </p:blipFill>
          <p:spPr>
            <a:xfrm>
              <a:off x="625149" y="1928378"/>
              <a:ext cx="8714545" cy="1486626"/>
            </a:xfrm>
            <a:prstGeom prst="rect">
              <a:avLst/>
            </a:prstGeom>
            <a:noFill/>
            <a:ln>
              <a:noFill/>
            </a:ln>
          </p:spPr>
        </p:pic>
      </p:grpSp>
      <p:grpSp>
        <p:nvGrpSpPr>
          <p:cNvPr id="941" name="Google Shape;941;p34"/>
          <p:cNvGrpSpPr/>
          <p:nvPr/>
        </p:nvGrpSpPr>
        <p:grpSpPr>
          <a:xfrm>
            <a:off x="557644" y="3482346"/>
            <a:ext cx="8782050" cy="720080"/>
            <a:chOff x="568325" y="5114924"/>
            <a:chExt cx="8782050" cy="744077"/>
          </a:xfrm>
        </p:grpSpPr>
        <p:sp>
          <p:nvSpPr>
            <p:cNvPr id="942" name="Google Shape;942;p34"/>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3" name="Google Shape;943;p34"/>
            <p:cNvGrpSpPr/>
            <p:nvPr/>
          </p:nvGrpSpPr>
          <p:grpSpPr>
            <a:xfrm>
              <a:off x="675835" y="5210921"/>
              <a:ext cx="2918106" cy="302131"/>
              <a:chOff x="732985" y="5582396"/>
              <a:chExt cx="2918106" cy="302131"/>
            </a:xfrm>
          </p:grpSpPr>
          <p:pic>
            <p:nvPicPr>
              <p:cNvPr descr="Byte - Free electronics icons" id="944" name="Google Shape;944;p3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945" name="Google Shape;945;p3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a:t>
                </a:r>
                <a:endParaRPr b="1" sz="1300">
                  <a:solidFill>
                    <a:srgbClr val="262626"/>
                  </a:solidFill>
                  <a:latin typeface="Arial"/>
                  <a:ea typeface="Arial"/>
                  <a:cs typeface="Arial"/>
                  <a:sym typeface="Arial"/>
                </a:endParaRPr>
              </a:p>
            </p:txBody>
          </p:sp>
        </p:grpSp>
        <p:sp>
          <p:nvSpPr>
            <p:cNvPr id="946" name="Google Shape;946;p3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Sau khi gán các giá trị địa chỉ, chúng ta có thể thấy rằng các giá trị địa chỉ là như nhau.</a:t>
              </a:r>
              <a:endParaRPr sz="1300">
                <a:solidFill>
                  <a:srgbClr val="262626"/>
                </a:solidFill>
                <a:latin typeface="Arial"/>
                <a:ea typeface="Arial"/>
                <a:cs typeface="Arial"/>
                <a:sym typeface="Arial"/>
              </a:endParaRPr>
            </a:p>
          </p:txBody>
        </p:sp>
      </p:grpSp>
      <p:grpSp>
        <p:nvGrpSpPr>
          <p:cNvPr id="947" name="Google Shape;947;p34"/>
          <p:cNvGrpSpPr/>
          <p:nvPr/>
        </p:nvGrpSpPr>
        <p:grpSpPr>
          <a:xfrm>
            <a:off x="450000" y="450000"/>
            <a:ext cx="9018000" cy="276999"/>
            <a:chOff x="450000" y="450000"/>
            <a:chExt cx="9018000" cy="276999"/>
          </a:xfrm>
        </p:grpSpPr>
        <p:sp>
          <p:nvSpPr>
            <p:cNvPr id="948" name="Google Shape;948;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949" name="Google Shape;949;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50" name="Google Shape;950;p3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Hãy gán địa chỉ arr1 cho biến arr3.</a:t>
            </a:r>
            <a:endParaRPr sz="1400">
              <a:solidFill>
                <a:schemeClr val="dk1"/>
              </a:solidFill>
              <a:latin typeface="Arial"/>
              <a:ea typeface="Arial"/>
              <a:cs typeface="Arial"/>
              <a:sym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9" name="Shape 6149"/>
        <p:cNvGrpSpPr/>
        <p:nvPr/>
      </p:nvGrpSpPr>
      <p:grpSpPr>
        <a:xfrm>
          <a:off x="0" y="0"/>
          <a:ext cx="0" cy="0"/>
          <a:chOff x="0" y="0"/>
          <a:chExt cx="0" cy="0"/>
        </a:xfrm>
      </p:grpSpPr>
      <p:sp>
        <p:nvSpPr>
          <p:cNvPr id="6150" name="Google Shape;6150;p339"/>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0109</a:t>
            </a:r>
            <a:endParaRPr/>
          </a:p>
        </p:txBody>
      </p:sp>
      <p:grpSp>
        <p:nvGrpSpPr>
          <p:cNvPr id="6151" name="Google Shape;6151;p339"/>
          <p:cNvGrpSpPr/>
          <p:nvPr/>
        </p:nvGrpSpPr>
        <p:grpSpPr>
          <a:xfrm>
            <a:off x="558798" y="2060849"/>
            <a:ext cx="8797129" cy="3960439"/>
            <a:chOff x="558798" y="2060849"/>
            <a:chExt cx="8797129" cy="3960439"/>
          </a:xfrm>
        </p:grpSpPr>
        <p:sp>
          <p:nvSpPr>
            <p:cNvPr id="6152" name="Google Shape;6152;p339"/>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53" name="Google Shape;6153;p339"/>
            <p:cNvGrpSpPr/>
            <p:nvPr/>
          </p:nvGrpSpPr>
          <p:grpSpPr>
            <a:xfrm>
              <a:off x="558798" y="3945816"/>
              <a:ext cx="8797129" cy="576572"/>
              <a:chOff x="4778069" y="4391025"/>
              <a:chExt cx="2349160" cy="431802"/>
            </a:xfrm>
          </p:grpSpPr>
          <p:sp>
            <p:nvSpPr>
              <p:cNvPr id="6154" name="Google Shape;6154;p339"/>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155" name="Google Shape;6155;p339"/>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“ex_0109.ipynb” </a:t>
                </a:r>
                <a:endParaRPr/>
              </a:p>
            </p:txBody>
          </p:sp>
        </p:grpSp>
        <p:pic>
          <p:nvPicPr>
            <p:cNvPr descr="텍스트, 클립아트이(가) 표시된 사진&#10;&#10;자동 생성된 설명" id="6156" name="Google Shape;6156;p339"/>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157" name="Google Shape;6157;p339"/>
          <p:cNvGrpSpPr/>
          <p:nvPr/>
        </p:nvGrpSpPr>
        <p:grpSpPr>
          <a:xfrm>
            <a:off x="450000" y="355025"/>
            <a:ext cx="9033082" cy="492443"/>
            <a:chOff x="450000" y="448335"/>
            <a:chExt cx="9033082" cy="492443"/>
          </a:xfrm>
        </p:grpSpPr>
        <p:sp>
          <p:nvSpPr>
            <p:cNvPr id="6158" name="Google Shape;6158;p339"/>
            <p:cNvSpPr/>
            <p:nvPr/>
          </p:nvSpPr>
          <p:spPr>
            <a:xfrm>
              <a:off x="450000" y="448335"/>
              <a:ext cx="7885788" cy="492443"/>
            </a:xfrm>
            <a:prstGeom prst="rect">
              <a:avLst/>
            </a:prstGeom>
            <a:noFill/>
            <a:ln>
              <a:noFill/>
            </a:ln>
          </p:spPr>
          <p:txBody>
            <a:bodyPr anchorCtr="0" anchor="t" bIns="0" lIns="0" spcFirstLastPara="1" rIns="0" wrap="square" tIns="0">
              <a:spAutoFit/>
            </a:bodyPr>
            <a:lstStyle/>
            <a:p>
              <a:pPr indent="-336550" lvl="0" marL="336550" marR="0" rtl="0" algn="l">
                <a:spcBef>
                  <a:spcPts val="0"/>
                </a:spcBef>
                <a:spcAft>
                  <a:spcPts val="0"/>
                </a:spcAft>
                <a:buNone/>
              </a:pPr>
              <a:r>
                <a:rPr lang="en-US" sz="1600">
                  <a:solidFill>
                    <a:srgbClr val="FFFFFF"/>
                  </a:solidFill>
                  <a:latin typeface="Arial"/>
                  <a:ea typeface="Arial"/>
                  <a:cs typeface="Arial"/>
                  <a:sym typeface="Arial"/>
                </a:rPr>
                <a:t>2.5. Kiểm tra các đặc điểm của dữ liệu thông qua thống kê mô tả và mẫu dữ liệu</a:t>
              </a:r>
              <a:endParaRPr sz="1600">
                <a:solidFill>
                  <a:srgbClr val="FFFFFF"/>
                </a:solidFill>
                <a:latin typeface="Arial"/>
                <a:ea typeface="Arial"/>
                <a:cs typeface="Arial"/>
                <a:sym typeface="Arial"/>
              </a:endParaRPr>
            </a:p>
          </p:txBody>
        </p:sp>
        <p:sp>
          <p:nvSpPr>
            <p:cNvPr id="6159" name="Google Shape;6159;p339"/>
            <p:cNvSpPr/>
            <p:nvPr/>
          </p:nvSpPr>
          <p:spPr>
            <a:xfrm>
              <a:off x="8689543" y="46071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grpSp>
        <p:nvGrpSpPr>
          <p:cNvPr id="6165" name="Google Shape;6165;p340"/>
          <p:cNvGrpSpPr/>
          <p:nvPr/>
        </p:nvGrpSpPr>
        <p:grpSpPr>
          <a:xfrm>
            <a:off x="989683" y="2748696"/>
            <a:ext cx="8354217" cy="2847645"/>
            <a:chOff x="989683" y="2748696"/>
            <a:chExt cx="8354217" cy="2847645"/>
          </a:xfrm>
        </p:grpSpPr>
        <p:sp>
          <p:nvSpPr>
            <p:cNvPr id="6166" name="Google Shape;6166;p340"/>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Tiền xử lý dữ liệu Pandas để thực thi mô hình tối ưu</a:t>
              </a:r>
              <a:endParaRPr sz="3400">
                <a:solidFill>
                  <a:srgbClr val="000000"/>
                </a:solidFill>
                <a:latin typeface="Arial"/>
                <a:ea typeface="Arial"/>
                <a:cs typeface="Arial"/>
                <a:sym typeface="Arial"/>
              </a:endParaRPr>
            </a:p>
          </p:txBody>
        </p:sp>
        <p:sp>
          <p:nvSpPr>
            <p:cNvPr id="6167" name="Google Shape;6167;p34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3. </a:t>
              </a:r>
              <a:endParaRPr b="0" i="0" sz="5398" u="none" cap="none" strike="noStrike">
                <a:solidFill>
                  <a:srgbClr val="7F7F7F"/>
                </a:solidFill>
                <a:latin typeface="Arial"/>
                <a:ea typeface="Arial"/>
                <a:cs typeface="Arial"/>
                <a:sym typeface="Arial"/>
              </a:endParaRPr>
            </a:p>
          </p:txBody>
        </p:sp>
        <p:grpSp>
          <p:nvGrpSpPr>
            <p:cNvPr id="6168" name="Google Shape;6168;p340"/>
            <p:cNvGrpSpPr/>
            <p:nvPr/>
          </p:nvGrpSpPr>
          <p:grpSpPr>
            <a:xfrm>
              <a:off x="1025537" y="4509120"/>
              <a:ext cx="8102339" cy="1087221"/>
              <a:chOff x="1025537" y="4609703"/>
              <a:chExt cx="8102339" cy="1087221"/>
            </a:xfrm>
          </p:grpSpPr>
          <p:sp>
            <p:nvSpPr>
              <p:cNvPr id="6169" name="Google Shape;6169;p340"/>
              <p:cNvSpPr/>
              <p:nvPr/>
            </p:nvSpPr>
            <p:spPr>
              <a:xfrm>
                <a:off x="1025537" y="4609703"/>
                <a:ext cx="4185332"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Tiền xử lý dữ liệu</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Xác định thuộc tính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Kiểm tra dữ liệu bị thiếu</a:t>
                </a:r>
                <a:endParaRPr sz="1799">
                  <a:solidFill>
                    <a:srgbClr val="A5A5A5"/>
                  </a:solidFill>
                  <a:latin typeface="Arial"/>
                  <a:ea typeface="Arial"/>
                  <a:cs typeface="Arial"/>
                  <a:sym typeface="Arial"/>
                </a:endParaRPr>
              </a:p>
            </p:txBody>
          </p:sp>
          <p:sp>
            <p:nvSpPr>
              <p:cNvPr id="6170" name="Google Shape;6170;p340"/>
              <p:cNvSpPr/>
              <p:nvPr/>
            </p:nvSpPr>
            <p:spPr>
              <a:xfrm>
                <a:off x="5137981" y="4609703"/>
                <a:ext cx="3989895" cy="68198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Kiểm tra và xử lý dữ liệu trùng lặp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Kỹ thuật tính năng </a:t>
                </a:r>
                <a:endParaRPr/>
              </a:p>
            </p:txBody>
          </p:sp>
        </p:grpSp>
      </p:gr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5" name="Shape 6175"/>
        <p:cNvGrpSpPr/>
        <p:nvPr/>
      </p:nvGrpSpPr>
      <p:grpSpPr>
        <a:xfrm>
          <a:off x="0" y="0"/>
          <a:ext cx="0" cy="0"/>
          <a:chOff x="0" y="0"/>
          <a:chExt cx="0" cy="0"/>
        </a:xfrm>
      </p:grpSpPr>
      <p:grpSp>
        <p:nvGrpSpPr>
          <p:cNvPr id="6176" name="Google Shape;6176;p341"/>
          <p:cNvGrpSpPr/>
          <p:nvPr/>
        </p:nvGrpSpPr>
        <p:grpSpPr>
          <a:xfrm>
            <a:off x="1748402" y="2112422"/>
            <a:ext cx="6476671" cy="3945478"/>
            <a:chOff x="1748402" y="2363086"/>
            <a:chExt cx="6476671" cy="3945478"/>
          </a:xfrm>
        </p:grpSpPr>
        <p:sp>
          <p:nvSpPr>
            <p:cNvPr id="6177" name="Google Shape;6177;p341"/>
            <p:cNvSpPr/>
            <p:nvPr/>
          </p:nvSpPr>
          <p:spPr>
            <a:xfrm>
              <a:off x="3860800" y="4013200"/>
              <a:ext cx="965200" cy="0"/>
            </a:xfrm>
            <a:custGeom>
              <a:rect b="b" l="l" r="r" t="t"/>
              <a:pathLst>
                <a:path extrusionOk="0" h="120000" w="965200">
                  <a:moveTo>
                    <a:pt x="0" y="0"/>
                  </a:moveTo>
                  <a:lnTo>
                    <a:pt x="96520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8" name="Google Shape;6178;p341"/>
            <p:cNvSpPr/>
            <p:nvPr/>
          </p:nvSpPr>
          <p:spPr>
            <a:xfrm>
              <a:off x="3543300" y="4584700"/>
              <a:ext cx="1206500" cy="254000"/>
            </a:xfrm>
            <a:custGeom>
              <a:rect b="b" l="l" r="r" t="t"/>
              <a:pathLst>
                <a:path extrusionOk="0" h="254000" w="1206500">
                  <a:moveTo>
                    <a:pt x="1206500"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9" name="Google Shape;6179;p341"/>
            <p:cNvSpPr/>
            <p:nvPr/>
          </p:nvSpPr>
          <p:spPr>
            <a:xfrm>
              <a:off x="3606800" y="5067300"/>
              <a:ext cx="1320800" cy="101600"/>
            </a:xfrm>
            <a:custGeom>
              <a:rect b="b" l="l" r="r" t="t"/>
              <a:pathLst>
                <a:path extrusionOk="0" h="101600" w="1320800">
                  <a:moveTo>
                    <a:pt x="1320800" y="101600"/>
                  </a:moveTo>
                  <a:lnTo>
                    <a:pt x="101600" y="1016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0" name="Google Shape;6180;p341"/>
            <p:cNvSpPr/>
            <p:nvPr/>
          </p:nvSpPr>
          <p:spPr>
            <a:xfrm>
              <a:off x="2667000" y="5537200"/>
              <a:ext cx="24511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81" name="Google Shape;6181;p341"/>
            <p:cNvGrpSpPr/>
            <p:nvPr/>
          </p:nvGrpSpPr>
          <p:grpSpPr>
            <a:xfrm>
              <a:off x="4427069" y="2363086"/>
              <a:ext cx="3798004" cy="3945478"/>
              <a:chOff x="3862849" y="2903998"/>
              <a:chExt cx="3912096" cy="4064000"/>
            </a:xfrm>
          </p:grpSpPr>
          <p:graphicFrame>
            <p:nvGraphicFramePr>
              <p:cNvPr id="6182" name="Google Shape;6182;p341"/>
              <p:cNvGraphicFramePr/>
              <p:nvPr/>
            </p:nvGraphicFramePr>
            <p:xfrm>
              <a:off x="3862849" y="2903998"/>
              <a:ext cx="3912096" cy="4064000"/>
            </p:xfrm>
            <a:graphic>
              <a:graphicData uri="http://schemas.openxmlformats.org/drawingml/2006/chart">
                <c:chart r:id="rId3"/>
              </a:graphicData>
            </a:graphic>
          </p:graphicFrame>
          <p:sp>
            <p:nvSpPr>
              <p:cNvPr id="6183" name="Google Shape;6183;p341"/>
              <p:cNvSpPr/>
              <p:nvPr/>
            </p:nvSpPr>
            <p:spPr>
              <a:xfrm>
                <a:off x="4018697" y="3135798"/>
                <a:ext cx="3600400" cy="3600400"/>
              </a:xfrm>
              <a:prstGeom prst="donut">
                <a:avLst>
                  <a:gd fmla="val 201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84" name="Google Shape;6184;p341"/>
            <p:cNvSpPr txBox="1"/>
            <p:nvPr/>
          </p:nvSpPr>
          <p:spPr>
            <a:xfrm>
              <a:off x="6505964" y="4426146"/>
              <a:ext cx="11648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Làm sạch và sắp xếp dữ liệu</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60%</a:t>
              </a:r>
              <a:endParaRPr sz="1600">
                <a:solidFill>
                  <a:schemeClr val="lt1"/>
                </a:solidFill>
                <a:latin typeface="Arial"/>
                <a:ea typeface="Arial"/>
                <a:cs typeface="Arial"/>
                <a:sym typeface="Arial"/>
              </a:endParaRPr>
            </a:p>
          </p:txBody>
        </p:sp>
        <p:sp>
          <p:nvSpPr>
            <p:cNvPr id="6185" name="Google Shape;6185;p341"/>
            <p:cNvSpPr txBox="1"/>
            <p:nvPr/>
          </p:nvSpPr>
          <p:spPr>
            <a:xfrm>
              <a:off x="5289783" y="3227459"/>
              <a:ext cx="8854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Thu thập các tập dữ liệu</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19%</a:t>
              </a:r>
              <a:endParaRPr sz="1600">
                <a:solidFill>
                  <a:schemeClr val="lt1"/>
                </a:solidFill>
                <a:latin typeface="Arial"/>
                <a:ea typeface="Arial"/>
                <a:cs typeface="Arial"/>
                <a:sym typeface="Arial"/>
              </a:endParaRPr>
            </a:p>
          </p:txBody>
        </p:sp>
        <p:sp>
          <p:nvSpPr>
            <p:cNvPr id="6186" name="Google Shape;6186;p341"/>
            <p:cNvSpPr txBox="1"/>
            <p:nvPr/>
          </p:nvSpPr>
          <p:spPr>
            <a:xfrm>
              <a:off x="1748402" y="38060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Khai thác dữ liệu cho các mẫu </a:t>
              </a:r>
              <a:r>
                <a:rPr lang="en-US" sz="1600">
                  <a:solidFill>
                    <a:srgbClr val="3F3F3F"/>
                  </a:solidFill>
                  <a:latin typeface="Arial"/>
                  <a:ea typeface="Arial"/>
                  <a:cs typeface="Arial"/>
                  <a:sym typeface="Arial"/>
                </a:rPr>
                <a:t>9%</a:t>
              </a:r>
              <a:endParaRPr sz="1600">
                <a:solidFill>
                  <a:srgbClr val="3F3F3F"/>
                </a:solidFill>
                <a:latin typeface="Arial"/>
                <a:ea typeface="Arial"/>
                <a:cs typeface="Arial"/>
                <a:sym typeface="Arial"/>
              </a:endParaRPr>
            </a:p>
          </p:txBody>
        </p:sp>
        <p:sp>
          <p:nvSpPr>
            <p:cNvPr id="6187" name="Google Shape;6187;p341"/>
            <p:cNvSpPr txBox="1"/>
            <p:nvPr/>
          </p:nvSpPr>
          <p:spPr>
            <a:xfrm>
              <a:off x="1748402" y="4305545"/>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Hiệu chỉnh thuật toán </a:t>
              </a:r>
              <a:r>
                <a:rPr lang="en-US" sz="1600">
                  <a:solidFill>
                    <a:srgbClr val="3F3F3F"/>
                  </a:solidFill>
                  <a:latin typeface="Arial"/>
                  <a:ea typeface="Arial"/>
                  <a:cs typeface="Arial"/>
                  <a:sym typeface="Arial"/>
                </a:rPr>
                <a:t>4%</a:t>
              </a:r>
              <a:endParaRPr sz="1600">
                <a:solidFill>
                  <a:srgbClr val="3F3F3F"/>
                </a:solidFill>
                <a:latin typeface="Arial"/>
                <a:ea typeface="Arial"/>
                <a:cs typeface="Arial"/>
                <a:sym typeface="Arial"/>
              </a:endParaRPr>
            </a:p>
          </p:txBody>
        </p:sp>
        <p:sp>
          <p:nvSpPr>
            <p:cNvPr id="6188" name="Google Shape;6188;p341"/>
            <p:cNvSpPr txBox="1"/>
            <p:nvPr/>
          </p:nvSpPr>
          <p:spPr>
            <a:xfrm>
              <a:off x="1748402" y="4805078"/>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Xây dựng các tập đào tạo </a:t>
              </a:r>
              <a:r>
                <a:rPr lang="en-US" sz="1600">
                  <a:solidFill>
                    <a:srgbClr val="3F3F3F"/>
                  </a:solidFill>
                  <a:latin typeface="Arial"/>
                  <a:ea typeface="Arial"/>
                  <a:cs typeface="Arial"/>
                  <a:sym typeface="Arial"/>
                </a:rPr>
                <a:t>3%</a:t>
              </a:r>
              <a:endParaRPr sz="1600">
                <a:solidFill>
                  <a:srgbClr val="3F3F3F"/>
                </a:solidFill>
                <a:latin typeface="Arial"/>
                <a:ea typeface="Arial"/>
                <a:cs typeface="Arial"/>
                <a:sym typeface="Arial"/>
              </a:endParaRPr>
            </a:p>
          </p:txBody>
        </p:sp>
        <p:sp>
          <p:nvSpPr>
            <p:cNvPr id="6189" name="Google Shape;6189;p341"/>
            <p:cNvSpPr txBox="1"/>
            <p:nvPr/>
          </p:nvSpPr>
          <p:spPr>
            <a:xfrm>
              <a:off x="1748402" y="53046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Công việc khác </a:t>
              </a:r>
              <a:r>
                <a:rPr lang="en-US" sz="1600">
                  <a:solidFill>
                    <a:srgbClr val="3F3F3F"/>
                  </a:solidFill>
                  <a:latin typeface="Arial"/>
                  <a:ea typeface="Arial"/>
                  <a:cs typeface="Arial"/>
                  <a:sym typeface="Arial"/>
                </a:rPr>
                <a:t>5%</a:t>
              </a:r>
              <a:endParaRPr sz="1600">
                <a:solidFill>
                  <a:srgbClr val="3F3F3F"/>
                </a:solidFill>
                <a:latin typeface="Arial"/>
                <a:ea typeface="Arial"/>
                <a:cs typeface="Arial"/>
                <a:sym typeface="Arial"/>
              </a:endParaRPr>
            </a:p>
          </p:txBody>
        </p:sp>
      </p:grpSp>
      <p:sp>
        <p:nvSpPr>
          <p:cNvPr id="6190" name="Google Shape;6190;p341"/>
          <p:cNvSpPr/>
          <p:nvPr/>
        </p:nvSpPr>
        <p:spPr>
          <a:xfrm>
            <a:off x="436116" y="137124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Tiền xử lý dữ liệu</a:t>
            </a:r>
            <a:endParaRPr sz="2400">
              <a:solidFill>
                <a:srgbClr val="0C0C0C"/>
              </a:solidFill>
              <a:latin typeface="Arial"/>
              <a:ea typeface="Arial"/>
              <a:cs typeface="Arial"/>
              <a:sym typeface="Arial"/>
            </a:endParaRPr>
          </a:p>
        </p:txBody>
      </p:sp>
      <p:grpSp>
        <p:nvGrpSpPr>
          <p:cNvPr id="6191" name="Google Shape;6191;p341"/>
          <p:cNvGrpSpPr/>
          <p:nvPr/>
        </p:nvGrpSpPr>
        <p:grpSpPr>
          <a:xfrm>
            <a:off x="450000" y="450000"/>
            <a:ext cx="9018000" cy="276999"/>
            <a:chOff x="450000" y="450000"/>
            <a:chExt cx="9018000" cy="276999"/>
          </a:xfrm>
        </p:grpSpPr>
        <p:sp>
          <p:nvSpPr>
            <p:cNvPr id="6192" name="Google Shape;6192;p3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Tiền xử lý dữ liệu</a:t>
              </a:r>
              <a:endParaRPr sz="1800">
                <a:solidFill>
                  <a:srgbClr val="FFFFFF"/>
                </a:solidFill>
                <a:latin typeface="Arial"/>
                <a:ea typeface="Arial"/>
                <a:cs typeface="Arial"/>
                <a:sym typeface="Arial"/>
              </a:endParaRPr>
            </a:p>
          </p:txBody>
        </p:sp>
        <p:sp>
          <p:nvSpPr>
            <p:cNvPr id="6193" name="Google Shape;6193;p3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194" name="Google Shape;6194;p341"/>
          <p:cNvSpPr/>
          <p:nvPr/>
        </p:nvSpPr>
        <p:spPr>
          <a:xfrm>
            <a:off x="4499536" y="5957180"/>
            <a:ext cx="4983842" cy="333885"/>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l">
              <a:spcBef>
                <a:spcPts val="0"/>
              </a:spcBef>
              <a:spcAft>
                <a:spcPts val="0"/>
              </a:spcAft>
              <a:buNone/>
            </a:pPr>
            <a:r>
              <a:rPr b="1" lang="en-US" sz="1000">
                <a:solidFill>
                  <a:schemeClr val="lt1"/>
                </a:solidFill>
                <a:latin typeface="Arial"/>
                <a:ea typeface="Arial"/>
                <a:cs typeface="Arial"/>
                <a:sym typeface="Arial"/>
              </a:rPr>
              <a:t> https://www.forbes.com/sites/gilpress/2016/03/23/data-preparation-most-time-consuming-least-enjoyable-data-science-task-survey-says/#790d18c36f63 </a:t>
            </a:r>
            <a:endParaRPr/>
          </a:p>
        </p:txBody>
      </p:sp>
      <p:grpSp>
        <p:nvGrpSpPr>
          <p:cNvPr id="6195" name="Google Shape;6195;p341"/>
          <p:cNvGrpSpPr/>
          <p:nvPr/>
        </p:nvGrpSpPr>
        <p:grpSpPr>
          <a:xfrm>
            <a:off x="580388" y="1988840"/>
            <a:ext cx="8887612" cy="599957"/>
            <a:chOff x="580388" y="1413381"/>
            <a:chExt cx="8887612" cy="599957"/>
          </a:xfrm>
        </p:grpSpPr>
        <p:sp>
          <p:nvSpPr>
            <p:cNvPr id="6196" name="Google Shape;6196;p34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Khảo sát của nhà khoa học dữ liệu:</a:t>
              </a:r>
              <a:endParaRPr/>
            </a:p>
          </p:txBody>
        </p:sp>
        <p:sp>
          <p:nvSpPr>
            <p:cNvPr id="6197" name="Google Shape;6197;p34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nhà khoa học dữ liệu dành phần lớn thời gian để làm gì?</a:t>
              </a:r>
              <a:endParaRPr/>
            </a:p>
          </p:txBody>
        </p:sp>
      </p:gr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2" name="Shape 6202"/>
        <p:cNvGrpSpPr/>
        <p:nvPr/>
      </p:nvGrpSpPr>
      <p:grpSpPr>
        <a:xfrm>
          <a:off x="0" y="0"/>
          <a:ext cx="0" cy="0"/>
          <a:chOff x="0" y="0"/>
          <a:chExt cx="0" cy="0"/>
        </a:xfrm>
      </p:grpSpPr>
      <p:grpSp>
        <p:nvGrpSpPr>
          <p:cNvPr id="6203" name="Google Shape;6203;p342"/>
          <p:cNvGrpSpPr/>
          <p:nvPr/>
        </p:nvGrpSpPr>
        <p:grpSpPr>
          <a:xfrm>
            <a:off x="1748402" y="1700808"/>
            <a:ext cx="6476671" cy="3945478"/>
            <a:chOff x="1748402" y="2363086"/>
            <a:chExt cx="6476671" cy="3945478"/>
          </a:xfrm>
        </p:grpSpPr>
        <p:sp>
          <p:nvSpPr>
            <p:cNvPr id="6204" name="Google Shape;6204;p342"/>
            <p:cNvSpPr/>
            <p:nvPr/>
          </p:nvSpPr>
          <p:spPr>
            <a:xfrm>
              <a:off x="3733800" y="4991100"/>
              <a:ext cx="10800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5" name="Google Shape;6205;p342"/>
            <p:cNvSpPr/>
            <p:nvPr/>
          </p:nvSpPr>
          <p:spPr>
            <a:xfrm flipH="1" rot="10800000">
              <a:off x="3543300" y="4279653"/>
              <a:ext cx="1227016" cy="253596"/>
            </a:xfrm>
            <a:custGeom>
              <a:rect b="b" l="l" r="r" t="t"/>
              <a:pathLst>
                <a:path extrusionOk="0" h="254000" w="1657948">
                  <a:moveTo>
                    <a:pt x="1657948"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6" name="Google Shape;6206;p342"/>
            <p:cNvSpPr/>
            <p:nvPr/>
          </p:nvSpPr>
          <p:spPr>
            <a:xfrm flipH="1" rot="10800000">
              <a:off x="3813588" y="3835153"/>
              <a:ext cx="812852" cy="219460"/>
            </a:xfrm>
            <a:custGeom>
              <a:rect b="b" l="l" r="r" t="t"/>
              <a:pathLst>
                <a:path extrusionOk="0" h="254000" w="1206500">
                  <a:moveTo>
                    <a:pt x="1206500" y="254000"/>
                  </a:moveTo>
                  <a:lnTo>
                    <a:pt x="254000" y="254000"/>
                  </a:ln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7" name="Google Shape;6207;p342"/>
            <p:cNvSpPr/>
            <p:nvPr/>
          </p:nvSpPr>
          <p:spPr>
            <a:xfrm>
              <a:off x="2667000" y="5537200"/>
              <a:ext cx="2451100" cy="0"/>
            </a:xfrm>
            <a:custGeom>
              <a:rect b="b" l="l" r="r" t="t"/>
              <a:pathLst>
                <a:path extrusionOk="0" h="120000" w="2451100">
                  <a:moveTo>
                    <a:pt x="2451100" y="0"/>
                  </a:moveTo>
                  <a:lnTo>
                    <a:pt x="0" y="0"/>
                  </a:lnTo>
                </a:path>
              </a:pathLst>
            </a:custGeom>
            <a:noFill/>
            <a:ln cap="flat" cmpd="sng" w="15875">
              <a:solidFill>
                <a:srgbClr val="8D98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08" name="Google Shape;6208;p342"/>
            <p:cNvGrpSpPr/>
            <p:nvPr/>
          </p:nvGrpSpPr>
          <p:grpSpPr>
            <a:xfrm>
              <a:off x="4427069" y="2363086"/>
              <a:ext cx="3798004" cy="3945478"/>
              <a:chOff x="3862849" y="2903998"/>
              <a:chExt cx="3912096" cy="4064000"/>
            </a:xfrm>
          </p:grpSpPr>
          <p:graphicFrame>
            <p:nvGraphicFramePr>
              <p:cNvPr id="6209" name="Google Shape;6209;p342"/>
              <p:cNvGraphicFramePr/>
              <p:nvPr/>
            </p:nvGraphicFramePr>
            <p:xfrm>
              <a:off x="3862849" y="2903998"/>
              <a:ext cx="3912096" cy="4064000"/>
            </p:xfrm>
            <a:graphic>
              <a:graphicData uri="http://schemas.openxmlformats.org/drawingml/2006/chart">
                <c:chart r:id="rId3"/>
              </a:graphicData>
            </a:graphic>
          </p:graphicFrame>
          <p:sp>
            <p:nvSpPr>
              <p:cNvPr id="6210" name="Google Shape;6210;p342"/>
              <p:cNvSpPr/>
              <p:nvPr/>
            </p:nvSpPr>
            <p:spPr>
              <a:xfrm>
                <a:off x="4018697" y="3135798"/>
                <a:ext cx="3600400" cy="3600400"/>
              </a:xfrm>
              <a:prstGeom prst="donut">
                <a:avLst>
                  <a:gd fmla="val 201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11" name="Google Shape;6211;p342"/>
            <p:cNvSpPr txBox="1"/>
            <p:nvPr/>
          </p:nvSpPr>
          <p:spPr>
            <a:xfrm>
              <a:off x="6505964" y="4426146"/>
              <a:ext cx="116483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Làm sạch và sắp xếp dữ liệu</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57%</a:t>
              </a:r>
              <a:endParaRPr sz="1600">
                <a:solidFill>
                  <a:schemeClr val="lt1"/>
                </a:solidFill>
                <a:latin typeface="Arial"/>
                <a:ea typeface="Arial"/>
                <a:cs typeface="Arial"/>
                <a:sym typeface="Arial"/>
              </a:endParaRPr>
            </a:p>
          </p:txBody>
        </p:sp>
        <p:sp>
          <p:nvSpPr>
            <p:cNvPr id="6212" name="Google Shape;6212;p342"/>
            <p:cNvSpPr txBox="1"/>
            <p:nvPr/>
          </p:nvSpPr>
          <p:spPr>
            <a:xfrm>
              <a:off x="5118100" y="3227459"/>
              <a:ext cx="1129456" cy="51699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Thu thập các tập dữ liệu</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21%</a:t>
              </a:r>
              <a:endParaRPr sz="1600">
                <a:solidFill>
                  <a:schemeClr val="lt1"/>
                </a:solidFill>
                <a:latin typeface="Arial"/>
                <a:ea typeface="Arial"/>
                <a:cs typeface="Arial"/>
                <a:sym typeface="Arial"/>
              </a:endParaRPr>
            </a:p>
          </p:txBody>
        </p:sp>
        <p:sp>
          <p:nvSpPr>
            <p:cNvPr id="6213" name="Google Shape;6213;p342"/>
            <p:cNvSpPr txBox="1"/>
            <p:nvPr/>
          </p:nvSpPr>
          <p:spPr>
            <a:xfrm>
              <a:off x="1748402" y="38060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Khai thác dữ liệu cho các mẫu </a:t>
              </a:r>
              <a:r>
                <a:rPr lang="en-US" sz="1600">
                  <a:solidFill>
                    <a:srgbClr val="3F3F3F"/>
                  </a:solidFill>
                  <a:latin typeface="Arial"/>
                  <a:ea typeface="Arial"/>
                  <a:cs typeface="Arial"/>
                  <a:sym typeface="Arial"/>
                </a:rPr>
                <a:t>3%</a:t>
              </a:r>
              <a:endParaRPr sz="1600">
                <a:solidFill>
                  <a:srgbClr val="3F3F3F"/>
                </a:solidFill>
                <a:latin typeface="Arial"/>
                <a:ea typeface="Arial"/>
                <a:cs typeface="Arial"/>
                <a:sym typeface="Arial"/>
              </a:endParaRPr>
            </a:p>
          </p:txBody>
        </p:sp>
        <p:sp>
          <p:nvSpPr>
            <p:cNvPr id="6214" name="Google Shape;6214;p342"/>
            <p:cNvSpPr txBox="1"/>
            <p:nvPr/>
          </p:nvSpPr>
          <p:spPr>
            <a:xfrm>
              <a:off x="1748402" y="4305545"/>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Hiệu chỉnh thuật toán </a:t>
              </a:r>
              <a:r>
                <a:rPr lang="en-US" sz="1600">
                  <a:solidFill>
                    <a:srgbClr val="3F3F3F"/>
                  </a:solidFill>
                  <a:latin typeface="Arial"/>
                  <a:ea typeface="Arial"/>
                  <a:cs typeface="Arial"/>
                  <a:sym typeface="Arial"/>
                </a:rPr>
                <a:t>4%</a:t>
              </a:r>
              <a:endParaRPr sz="1600">
                <a:solidFill>
                  <a:srgbClr val="3F3F3F"/>
                </a:solidFill>
                <a:latin typeface="Arial"/>
                <a:ea typeface="Arial"/>
                <a:cs typeface="Arial"/>
                <a:sym typeface="Arial"/>
              </a:endParaRPr>
            </a:p>
          </p:txBody>
        </p:sp>
        <p:sp>
          <p:nvSpPr>
            <p:cNvPr id="6215" name="Google Shape;6215;p342"/>
            <p:cNvSpPr txBox="1"/>
            <p:nvPr/>
          </p:nvSpPr>
          <p:spPr>
            <a:xfrm>
              <a:off x="1748402" y="4805078"/>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Xây dựng các tập đào tạo </a:t>
              </a:r>
              <a:r>
                <a:rPr lang="en-US" sz="1600">
                  <a:solidFill>
                    <a:srgbClr val="3F3F3F"/>
                  </a:solidFill>
                  <a:latin typeface="Arial"/>
                  <a:ea typeface="Arial"/>
                  <a:cs typeface="Arial"/>
                  <a:sym typeface="Arial"/>
                </a:rPr>
                <a:t>10%</a:t>
              </a:r>
              <a:endParaRPr sz="1600">
                <a:solidFill>
                  <a:srgbClr val="3F3F3F"/>
                </a:solidFill>
                <a:latin typeface="Arial"/>
                <a:ea typeface="Arial"/>
                <a:cs typeface="Arial"/>
                <a:sym typeface="Arial"/>
              </a:endParaRPr>
            </a:p>
          </p:txBody>
        </p:sp>
        <p:sp>
          <p:nvSpPr>
            <p:cNvPr id="6216" name="Google Shape;6216;p342"/>
            <p:cNvSpPr txBox="1"/>
            <p:nvPr/>
          </p:nvSpPr>
          <p:spPr>
            <a:xfrm>
              <a:off x="1748402" y="5304612"/>
              <a:ext cx="2159000" cy="4475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Công việc khác </a:t>
              </a:r>
              <a:r>
                <a:rPr lang="en-US" sz="1600">
                  <a:solidFill>
                    <a:srgbClr val="3F3F3F"/>
                  </a:solidFill>
                  <a:latin typeface="Arial"/>
                  <a:ea typeface="Arial"/>
                  <a:cs typeface="Arial"/>
                  <a:sym typeface="Arial"/>
                </a:rPr>
                <a:t>5%</a:t>
              </a:r>
              <a:endParaRPr sz="1600">
                <a:solidFill>
                  <a:srgbClr val="3F3F3F"/>
                </a:solidFill>
                <a:latin typeface="Arial"/>
                <a:ea typeface="Arial"/>
                <a:cs typeface="Arial"/>
                <a:sym typeface="Arial"/>
              </a:endParaRPr>
            </a:p>
          </p:txBody>
        </p:sp>
      </p:grpSp>
      <p:grpSp>
        <p:nvGrpSpPr>
          <p:cNvPr id="6217" name="Google Shape;6217;p342"/>
          <p:cNvGrpSpPr/>
          <p:nvPr/>
        </p:nvGrpSpPr>
        <p:grpSpPr>
          <a:xfrm>
            <a:off x="450000" y="450000"/>
            <a:ext cx="9018000" cy="276999"/>
            <a:chOff x="450000" y="450000"/>
            <a:chExt cx="9018000" cy="276999"/>
          </a:xfrm>
        </p:grpSpPr>
        <p:sp>
          <p:nvSpPr>
            <p:cNvPr id="6218" name="Google Shape;6218;p3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Tiền xử lý dữ liệu</a:t>
              </a:r>
              <a:endParaRPr sz="1800">
                <a:solidFill>
                  <a:srgbClr val="FFFFFF"/>
                </a:solidFill>
                <a:latin typeface="Arial"/>
                <a:ea typeface="Arial"/>
                <a:cs typeface="Arial"/>
                <a:sym typeface="Arial"/>
              </a:endParaRPr>
            </a:p>
          </p:txBody>
        </p:sp>
        <p:sp>
          <p:nvSpPr>
            <p:cNvPr id="6219" name="Google Shape;6219;p3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220" name="Google Shape;6220;p342"/>
          <p:cNvSpPr/>
          <p:nvPr/>
        </p:nvSpPr>
        <p:spPr>
          <a:xfrm>
            <a:off x="4499536" y="5545566"/>
            <a:ext cx="4983842" cy="333885"/>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l">
              <a:spcBef>
                <a:spcPts val="0"/>
              </a:spcBef>
              <a:spcAft>
                <a:spcPts val="0"/>
              </a:spcAft>
              <a:buNone/>
            </a:pPr>
            <a:r>
              <a:rPr b="1" lang="en-US" sz="1000">
                <a:solidFill>
                  <a:schemeClr val="lt1"/>
                </a:solidFill>
                <a:latin typeface="Arial"/>
                <a:ea typeface="Arial"/>
                <a:cs typeface="Arial"/>
                <a:sym typeface="Arial"/>
              </a:rPr>
              <a:t> https://www.forbes.com/sites/gilpress/2016/03/23/data-preparation-most-time-consuming-least-enjoyable-data-science-task-survey-says/#790d18c36f63 </a:t>
            </a:r>
            <a:endParaRPr/>
          </a:p>
        </p:txBody>
      </p:sp>
      <p:grpSp>
        <p:nvGrpSpPr>
          <p:cNvPr id="6221" name="Google Shape;6221;p342"/>
          <p:cNvGrpSpPr/>
          <p:nvPr/>
        </p:nvGrpSpPr>
        <p:grpSpPr>
          <a:xfrm>
            <a:off x="580388" y="1413381"/>
            <a:ext cx="8887612" cy="599957"/>
            <a:chOff x="580388" y="1413381"/>
            <a:chExt cx="8887612" cy="599957"/>
          </a:xfrm>
        </p:grpSpPr>
        <p:sp>
          <p:nvSpPr>
            <p:cNvPr id="6222" name="Google Shape;6222;p34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Khảo sát của nhà khoa học dữ liệu:</a:t>
              </a:r>
              <a:endParaRPr/>
            </a:p>
          </p:txBody>
        </p:sp>
        <p:sp>
          <p:nvSpPr>
            <p:cNvPr id="6223" name="Google Shape;6223;p34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nhà khoa học dữ liệu không thích làm gì nhất?</a:t>
              </a:r>
              <a:endParaRPr/>
            </a:p>
          </p:txBody>
        </p:sp>
      </p:gr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8" name="Shape 6228"/>
        <p:cNvGrpSpPr/>
        <p:nvPr/>
      </p:nvGrpSpPr>
      <p:grpSpPr>
        <a:xfrm>
          <a:off x="0" y="0"/>
          <a:ext cx="0" cy="0"/>
          <a:chOff x="0" y="0"/>
          <a:chExt cx="0" cy="0"/>
        </a:xfrm>
      </p:grpSpPr>
      <p:grpSp>
        <p:nvGrpSpPr>
          <p:cNvPr id="6229" name="Google Shape;6229;p343"/>
          <p:cNvGrpSpPr/>
          <p:nvPr/>
        </p:nvGrpSpPr>
        <p:grpSpPr>
          <a:xfrm>
            <a:off x="1060962" y="2166392"/>
            <a:ext cx="5258602" cy="692690"/>
            <a:chOff x="1052043" y="2601659"/>
            <a:chExt cx="5258602" cy="692690"/>
          </a:xfrm>
        </p:grpSpPr>
        <p:sp>
          <p:nvSpPr>
            <p:cNvPr id="6230" name="Google Shape;6230;p343"/>
            <p:cNvSpPr/>
            <p:nvPr/>
          </p:nvSpPr>
          <p:spPr>
            <a:xfrm>
              <a:off x="1052043" y="2601659"/>
              <a:ext cx="1440000" cy="692690"/>
            </a:xfrm>
            <a:prstGeom prst="cube">
              <a:avLst>
                <a:gd fmla="val 25000"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1" name="Google Shape;6231;p343"/>
            <p:cNvSpPr/>
            <p:nvPr/>
          </p:nvSpPr>
          <p:spPr>
            <a:xfrm>
              <a:off x="2920151" y="2808854"/>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2" name="Google Shape;6232;p343"/>
            <p:cNvSpPr/>
            <p:nvPr/>
          </p:nvSpPr>
          <p:spPr>
            <a:xfrm>
              <a:off x="3782141" y="2601659"/>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3" name="Google Shape;6233;p343"/>
            <p:cNvSpPr txBox="1"/>
            <p:nvPr/>
          </p:nvSpPr>
          <p:spPr>
            <a:xfrm>
              <a:off x="5444553" y="2767776"/>
              <a:ext cx="866092"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Làm sạch</a:t>
              </a:r>
              <a:endParaRPr sz="1600">
                <a:solidFill>
                  <a:srgbClr val="262626"/>
                </a:solidFill>
                <a:latin typeface="Arial"/>
                <a:ea typeface="Arial"/>
                <a:cs typeface="Arial"/>
                <a:sym typeface="Arial"/>
              </a:endParaRPr>
            </a:p>
          </p:txBody>
        </p:sp>
      </p:grpSp>
      <p:grpSp>
        <p:nvGrpSpPr>
          <p:cNvPr id="6234" name="Google Shape;6234;p343"/>
          <p:cNvGrpSpPr/>
          <p:nvPr/>
        </p:nvGrpSpPr>
        <p:grpSpPr>
          <a:xfrm>
            <a:off x="1060962" y="3370215"/>
            <a:ext cx="7016084" cy="694418"/>
            <a:chOff x="1052043" y="3951637"/>
            <a:chExt cx="7016084" cy="694418"/>
          </a:xfrm>
        </p:grpSpPr>
        <p:sp>
          <p:nvSpPr>
            <p:cNvPr id="6235" name="Google Shape;6235;p343"/>
            <p:cNvSpPr/>
            <p:nvPr/>
          </p:nvSpPr>
          <p:spPr>
            <a:xfrm>
              <a:off x="1052043" y="3953365"/>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6" name="Google Shape;6236;p343"/>
            <p:cNvSpPr/>
            <p:nvPr/>
          </p:nvSpPr>
          <p:spPr>
            <a:xfrm>
              <a:off x="2920151" y="4160561"/>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7" name="Google Shape;6237;p343"/>
            <p:cNvSpPr/>
            <p:nvPr/>
          </p:nvSpPr>
          <p:spPr>
            <a:xfrm>
              <a:off x="3822358" y="3951637"/>
              <a:ext cx="1440000" cy="692690"/>
            </a:xfrm>
            <a:prstGeom prst="cube">
              <a:avLst>
                <a:gd fmla="val 6407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8" name="Google Shape;6238;p343"/>
            <p:cNvSpPr txBox="1"/>
            <p:nvPr/>
          </p:nvSpPr>
          <p:spPr>
            <a:xfrm>
              <a:off x="5444552" y="4139346"/>
              <a:ext cx="2623575"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Biến đổi/Tái định hình</a:t>
              </a:r>
              <a:endParaRPr sz="1600">
                <a:solidFill>
                  <a:srgbClr val="262626"/>
                </a:solidFill>
                <a:latin typeface="Arial"/>
                <a:ea typeface="Arial"/>
                <a:cs typeface="Arial"/>
                <a:sym typeface="Arial"/>
              </a:endParaRPr>
            </a:p>
          </p:txBody>
        </p:sp>
      </p:grpSp>
      <p:grpSp>
        <p:nvGrpSpPr>
          <p:cNvPr id="6239" name="Google Shape;6239;p343"/>
          <p:cNvGrpSpPr/>
          <p:nvPr/>
        </p:nvGrpSpPr>
        <p:grpSpPr>
          <a:xfrm>
            <a:off x="712182" y="4437112"/>
            <a:ext cx="6327462" cy="923804"/>
            <a:chOff x="703263" y="5134097"/>
            <a:chExt cx="6327462" cy="923804"/>
          </a:xfrm>
        </p:grpSpPr>
        <p:sp>
          <p:nvSpPr>
            <p:cNvPr id="6240" name="Google Shape;6240;p343"/>
            <p:cNvSpPr/>
            <p:nvPr/>
          </p:nvSpPr>
          <p:spPr>
            <a:xfrm>
              <a:off x="3782141" y="5329417"/>
              <a:ext cx="1440000" cy="69269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1" name="Google Shape;6241;p343"/>
            <p:cNvSpPr/>
            <p:nvPr/>
          </p:nvSpPr>
          <p:spPr>
            <a:xfrm>
              <a:off x="2920151" y="5536613"/>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2" name="Google Shape;6242;p343"/>
            <p:cNvSpPr/>
            <p:nvPr/>
          </p:nvSpPr>
          <p:spPr>
            <a:xfrm>
              <a:off x="1052043" y="5863773"/>
              <a:ext cx="1440000"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3" name="Google Shape;6243;p343"/>
            <p:cNvSpPr/>
            <p:nvPr/>
          </p:nvSpPr>
          <p:spPr>
            <a:xfrm>
              <a:off x="1125830" y="5501131"/>
              <a:ext cx="715033"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4" name="Google Shape;6244;p343"/>
            <p:cNvSpPr/>
            <p:nvPr/>
          </p:nvSpPr>
          <p:spPr>
            <a:xfrm>
              <a:off x="1840863" y="5603285"/>
              <a:ext cx="715033" cy="158334"/>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5" name="Google Shape;6245;p343"/>
            <p:cNvSpPr/>
            <p:nvPr/>
          </p:nvSpPr>
          <p:spPr>
            <a:xfrm>
              <a:off x="1161613" y="5134097"/>
              <a:ext cx="1440000" cy="310988"/>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6" name="Google Shape;6246;p343"/>
            <p:cNvSpPr/>
            <p:nvPr/>
          </p:nvSpPr>
          <p:spPr>
            <a:xfrm>
              <a:off x="703263" y="5170225"/>
              <a:ext cx="431843" cy="887676"/>
            </a:xfrm>
            <a:prstGeom prst="cube">
              <a:avLst>
                <a:gd fmla="val 58905"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7" name="Google Shape;6247;p343"/>
            <p:cNvSpPr txBox="1"/>
            <p:nvPr/>
          </p:nvSpPr>
          <p:spPr>
            <a:xfrm>
              <a:off x="5444553" y="5490952"/>
              <a:ext cx="1586172"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Tích hợp/Kết hợp</a:t>
              </a:r>
              <a:endParaRPr sz="1600">
                <a:solidFill>
                  <a:srgbClr val="262626"/>
                </a:solidFill>
                <a:latin typeface="Arial"/>
                <a:ea typeface="Arial"/>
                <a:cs typeface="Arial"/>
                <a:sym typeface="Arial"/>
              </a:endParaRPr>
            </a:p>
          </p:txBody>
        </p:sp>
      </p:grpSp>
      <p:grpSp>
        <p:nvGrpSpPr>
          <p:cNvPr id="6248" name="Google Shape;6248;p343"/>
          <p:cNvGrpSpPr/>
          <p:nvPr/>
        </p:nvGrpSpPr>
        <p:grpSpPr>
          <a:xfrm>
            <a:off x="450000" y="450000"/>
            <a:ext cx="9018000" cy="276999"/>
            <a:chOff x="450000" y="450000"/>
            <a:chExt cx="9018000" cy="276999"/>
          </a:xfrm>
        </p:grpSpPr>
        <p:sp>
          <p:nvSpPr>
            <p:cNvPr id="6249" name="Google Shape;6249;p3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Tiền xử lý dữ liệu</a:t>
              </a:r>
              <a:endParaRPr sz="1800">
                <a:solidFill>
                  <a:srgbClr val="FFFFFF"/>
                </a:solidFill>
                <a:latin typeface="Arial"/>
                <a:ea typeface="Arial"/>
                <a:cs typeface="Arial"/>
                <a:sym typeface="Arial"/>
              </a:endParaRPr>
            </a:p>
          </p:txBody>
        </p:sp>
        <p:sp>
          <p:nvSpPr>
            <p:cNvPr id="6250" name="Google Shape;6250;p3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251" name="Google Shape;6251;p34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Thao tác:</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6" name="Shape 6256"/>
        <p:cNvGrpSpPr/>
        <p:nvPr/>
      </p:nvGrpSpPr>
      <p:grpSpPr>
        <a:xfrm>
          <a:off x="0" y="0"/>
          <a:ext cx="0" cy="0"/>
          <a:chOff x="0" y="0"/>
          <a:chExt cx="0" cy="0"/>
        </a:xfrm>
      </p:grpSpPr>
      <p:grpSp>
        <p:nvGrpSpPr>
          <p:cNvPr id="6257" name="Google Shape;6257;p344"/>
          <p:cNvGrpSpPr/>
          <p:nvPr/>
        </p:nvGrpSpPr>
        <p:grpSpPr>
          <a:xfrm>
            <a:off x="890826" y="2132856"/>
            <a:ext cx="7300946" cy="3459100"/>
            <a:chOff x="713969" y="2601658"/>
            <a:chExt cx="7300946" cy="3459100"/>
          </a:xfrm>
        </p:grpSpPr>
        <p:sp>
          <p:nvSpPr>
            <p:cNvPr id="6258" name="Google Shape;6258;p344"/>
            <p:cNvSpPr/>
            <p:nvPr/>
          </p:nvSpPr>
          <p:spPr>
            <a:xfrm>
              <a:off x="713969" y="2601658"/>
              <a:ext cx="720000" cy="90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9" name="Google Shape;6259;p344"/>
            <p:cNvSpPr/>
            <p:nvPr/>
          </p:nvSpPr>
          <p:spPr>
            <a:xfrm>
              <a:off x="3444067" y="3819487"/>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0" name="Google Shape;6260;p344"/>
            <p:cNvSpPr/>
            <p:nvPr/>
          </p:nvSpPr>
          <p:spPr>
            <a:xfrm>
              <a:off x="3444067" y="4883126"/>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61" name="Google Shape;6261;p344"/>
            <p:cNvGrpSpPr/>
            <p:nvPr/>
          </p:nvGrpSpPr>
          <p:grpSpPr>
            <a:xfrm>
              <a:off x="713969" y="3823703"/>
              <a:ext cx="1440000" cy="720000"/>
              <a:chOff x="2388824" y="3521360"/>
              <a:chExt cx="1440000" cy="720000"/>
            </a:xfrm>
          </p:grpSpPr>
          <p:sp>
            <p:nvSpPr>
              <p:cNvPr id="6262" name="Google Shape;6262;p344"/>
              <p:cNvSpPr/>
              <p:nvPr/>
            </p:nvSpPr>
            <p:spPr>
              <a:xfrm>
                <a:off x="2388824" y="3521360"/>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3" name="Google Shape;6263;p344"/>
              <p:cNvSpPr/>
              <p:nvPr/>
            </p:nvSpPr>
            <p:spPr>
              <a:xfrm>
                <a:off x="2548735" y="4071356"/>
                <a:ext cx="140677" cy="165788"/>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4" name="Google Shape;6264;p344"/>
              <p:cNvSpPr/>
              <p:nvPr/>
            </p:nvSpPr>
            <p:spPr>
              <a:xfrm>
                <a:off x="2701135" y="3710835"/>
                <a:ext cx="658561" cy="102255"/>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5" name="Google Shape;6265;p344"/>
              <p:cNvSpPr/>
              <p:nvPr/>
            </p:nvSpPr>
            <p:spPr>
              <a:xfrm>
                <a:off x="3434172" y="3894364"/>
                <a:ext cx="218601" cy="102516"/>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6" name="Google Shape;6266;p344"/>
              <p:cNvSpPr/>
              <p:nvPr/>
            </p:nvSpPr>
            <p:spPr>
              <a:xfrm>
                <a:off x="3103167" y="4059396"/>
                <a:ext cx="548917" cy="101921"/>
              </a:xfrm>
              <a:prstGeom prst="rect">
                <a:avLst/>
              </a:prstGeom>
              <a:solidFill>
                <a:srgbClr val="FF0000"/>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67" name="Google Shape;6267;p344"/>
            <p:cNvSpPr txBox="1"/>
            <p:nvPr/>
          </p:nvSpPr>
          <p:spPr>
            <a:xfrm>
              <a:off x="5118626" y="4124724"/>
              <a:ext cx="2896289"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Quy buộc giá trị thiếu</a:t>
              </a:r>
              <a:endParaRPr sz="1600">
                <a:solidFill>
                  <a:srgbClr val="262626"/>
                </a:solidFill>
                <a:latin typeface="Arial"/>
                <a:ea typeface="Arial"/>
                <a:cs typeface="Arial"/>
                <a:sym typeface="Arial"/>
              </a:endParaRPr>
            </a:p>
          </p:txBody>
        </p:sp>
        <p:sp>
          <p:nvSpPr>
            <p:cNvPr id="6268" name="Google Shape;6268;p344"/>
            <p:cNvSpPr txBox="1"/>
            <p:nvPr/>
          </p:nvSpPr>
          <p:spPr>
            <a:xfrm>
              <a:off x="5118626" y="2960855"/>
              <a:ext cx="2896288"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Co giãn/Chuẩn hóa</a:t>
              </a:r>
              <a:endParaRPr sz="1600">
                <a:solidFill>
                  <a:srgbClr val="262626"/>
                </a:solidFill>
                <a:latin typeface="Arial"/>
                <a:ea typeface="Arial"/>
                <a:cs typeface="Arial"/>
                <a:sym typeface="Arial"/>
              </a:endParaRPr>
            </a:p>
          </p:txBody>
        </p:sp>
        <p:sp>
          <p:nvSpPr>
            <p:cNvPr id="6269" name="Google Shape;6269;p344"/>
            <p:cNvSpPr txBox="1"/>
            <p:nvPr/>
          </p:nvSpPr>
          <p:spPr>
            <a:xfrm>
              <a:off x="5118626" y="5040494"/>
              <a:ext cx="2896289"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Xử lý dữ liệu ngoại lai</a:t>
              </a:r>
              <a:endParaRPr sz="1600">
                <a:solidFill>
                  <a:srgbClr val="262626"/>
                </a:solidFill>
                <a:latin typeface="Arial"/>
                <a:ea typeface="Arial"/>
                <a:cs typeface="Arial"/>
                <a:sym typeface="Arial"/>
              </a:endParaRPr>
            </a:p>
          </p:txBody>
        </p:sp>
        <p:sp>
          <p:nvSpPr>
            <p:cNvPr id="6270" name="Google Shape;6270;p344"/>
            <p:cNvSpPr/>
            <p:nvPr/>
          </p:nvSpPr>
          <p:spPr>
            <a:xfrm>
              <a:off x="3444067" y="2783335"/>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1" name="Google Shape;6271;p344"/>
            <p:cNvSpPr/>
            <p:nvPr/>
          </p:nvSpPr>
          <p:spPr>
            <a:xfrm>
              <a:off x="1252833" y="2831434"/>
              <a:ext cx="360000" cy="670394"/>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2" name="Google Shape;6272;p344"/>
            <p:cNvSpPr/>
            <p:nvPr/>
          </p:nvSpPr>
          <p:spPr>
            <a:xfrm>
              <a:off x="1526908" y="3141259"/>
              <a:ext cx="360000" cy="360000"/>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3" name="Google Shape;6273;p344"/>
            <p:cNvSpPr/>
            <p:nvPr/>
          </p:nvSpPr>
          <p:spPr>
            <a:xfrm>
              <a:off x="1795835" y="3319179"/>
              <a:ext cx="360000" cy="180000"/>
            </a:xfrm>
            <a:prstGeom prst="cube">
              <a:avLst>
                <a:gd fmla="val 25000" name="adj"/>
              </a:avLst>
            </a:prstGeom>
            <a:solidFill>
              <a:srgbClr val="1D48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74" name="Google Shape;6274;p344"/>
            <p:cNvGrpSpPr/>
            <p:nvPr/>
          </p:nvGrpSpPr>
          <p:grpSpPr>
            <a:xfrm>
              <a:off x="713969" y="4594815"/>
              <a:ext cx="1440000" cy="1465943"/>
              <a:chOff x="2388824" y="4663353"/>
              <a:chExt cx="1440000" cy="1465943"/>
            </a:xfrm>
          </p:grpSpPr>
          <p:sp>
            <p:nvSpPr>
              <p:cNvPr id="6275" name="Google Shape;6275;p344"/>
              <p:cNvSpPr/>
              <p:nvPr/>
            </p:nvSpPr>
            <p:spPr>
              <a:xfrm>
                <a:off x="2388824" y="4951665"/>
                <a:ext cx="1440000" cy="720000"/>
              </a:xfrm>
              <a:prstGeom prst="cube">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6" name="Google Shape;6276;p344"/>
              <p:cNvSpPr/>
              <p:nvPr/>
            </p:nvSpPr>
            <p:spPr>
              <a:xfrm>
                <a:off x="2728136" y="479744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7" name="Google Shape;6277;p344"/>
              <p:cNvSpPr/>
              <p:nvPr/>
            </p:nvSpPr>
            <p:spPr>
              <a:xfrm>
                <a:off x="2880536" y="494984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8" name="Google Shape;6278;p344"/>
              <p:cNvSpPr/>
              <p:nvPr/>
            </p:nvSpPr>
            <p:spPr>
              <a:xfrm>
                <a:off x="3165763" y="4663353"/>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9" name="Google Shape;6279;p344"/>
              <p:cNvSpPr/>
              <p:nvPr/>
            </p:nvSpPr>
            <p:spPr>
              <a:xfrm>
                <a:off x="3421870" y="480847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0" name="Google Shape;6280;p344"/>
              <p:cNvSpPr/>
              <p:nvPr/>
            </p:nvSpPr>
            <p:spPr>
              <a:xfrm>
                <a:off x="3030415" y="5815977"/>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1" name="Google Shape;6281;p344"/>
              <p:cNvSpPr/>
              <p:nvPr/>
            </p:nvSpPr>
            <p:spPr>
              <a:xfrm>
                <a:off x="2749310" y="605729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2" name="Google Shape;6282;p344"/>
              <p:cNvSpPr/>
              <p:nvPr/>
            </p:nvSpPr>
            <p:spPr>
              <a:xfrm>
                <a:off x="3306111" y="5985296"/>
                <a:ext cx="72000" cy="72000"/>
              </a:xfrm>
              <a:prstGeom prst="ellipse">
                <a:avLst/>
              </a:prstGeom>
              <a:solidFill>
                <a:srgbClr val="FF0000">
                  <a:alpha val="20000"/>
                </a:srgbClr>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283" name="Google Shape;6283;p344"/>
              <p:cNvCxnSpPr/>
              <p:nvPr/>
            </p:nvCxnSpPr>
            <p:spPr>
              <a:xfrm>
                <a:off x="2764136" y="4869447"/>
                <a:ext cx="0" cy="134094"/>
              </a:xfrm>
              <a:prstGeom prst="straightConnector1">
                <a:avLst/>
              </a:prstGeom>
              <a:noFill/>
              <a:ln cap="flat" cmpd="sng" w="9525">
                <a:solidFill>
                  <a:srgbClr val="FF0000"/>
                </a:solidFill>
                <a:prstDash val="dash"/>
                <a:miter lim="800000"/>
                <a:headEnd len="sm" w="sm" type="none"/>
                <a:tailEnd len="sm" w="sm" type="none"/>
              </a:ln>
            </p:spPr>
          </p:cxnSp>
          <p:cxnSp>
            <p:nvCxnSpPr>
              <p:cNvPr id="6284" name="Google Shape;6284;p344"/>
              <p:cNvCxnSpPr/>
              <p:nvPr/>
            </p:nvCxnSpPr>
            <p:spPr>
              <a:xfrm>
                <a:off x="3201322" y="4746382"/>
                <a:ext cx="441" cy="316485"/>
              </a:xfrm>
              <a:prstGeom prst="straightConnector1">
                <a:avLst/>
              </a:prstGeom>
              <a:noFill/>
              <a:ln cap="flat" cmpd="sng" w="9525">
                <a:solidFill>
                  <a:srgbClr val="FF0000"/>
                </a:solidFill>
                <a:prstDash val="dash"/>
                <a:miter lim="800000"/>
                <a:headEnd len="sm" w="sm" type="none"/>
                <a:tailEnd len="sm" w="sm" type="none"/>
              </a:ln>
            </p:spPr>
          </p:cxnSp>
          <p:cxnSp>
            <p:nvCxnSpPr>
              <p:cNvPr id="6285" name="Google Shape;6285;p344"/>
              <p:cNvCxnSpPr/>
              <p:nvPr/>
            </p:nvCxnSpPr>
            <p:spPr>
              <a:xfrm>
                <a:off x="3454529" y="4880476"/>
                <a:ext cx="0" cy="134094"/>
              </a:xfrm>
              <a:prstGeom prst="straightConnector1">
                <a:avLst/>
              </a:prstGeom>
              <a:noFill/>
              <a:ln cap="flat" cmpd="sng" w="9525">
                <a:solidFill>
                  <a:srgbClr val="FF0000"/>
                </a:solidFill>
                <a:prstDash val="dash"/>
                <a:miter lim="800000"/>
                <a:headEnd len="sm" w="sm" type="none"/>
                <a:tailEnd len="sm" w="sm" type="none"/>
              </a:ln>
            </p:spPr>
          </p:cxnSp>
          <p:cxnSp>
            <p:nvCxnSpPr>
              <p:cNvPr id="6286" name="Google Shape;6286;p344"/>
              <p:cNvCxnSpPr/>
              <p:nvPr/>
            </p:nvCxnSpPr>
            <p:spPr>
              <a:xfrm>
                <a:off x="2916536" y="5021847"/>
                <a:ext cx="0" cy="41020"/>
              </a:xfrm>
              <a:prstGeom prst="straightConnector1">
                <a:avLst/>
              </a:prstGeom>
              <a:noFill/>
              <a:ln cap="flat" cmpd="sng" w="9525">
                <a:solidFill>
                  <a:srgbClr val="FF0000"/>
                </a:solidFill>
                <a:prstDash val="dash"/>
                <a:miter lim="800000"/>
                <a:headEnd len="sm" w="sm" type="none"/>
                <a:tailEnd len="sm" w="sm" type="none"/>
              </a:ln>
            </p:spPr>
          </p:cxnSp>
          <p:cxnSp>
            <p:nvCxnSpPr>
              <p:cNvPr id="6287" name="Google Shape;6287;p344"/>
              <p:cNvCxnSpPr/>
              <p:nvPr/>
            </p:nvCxnSpPr>
            <p:spPr>
              <a:xfrm>
                <a:off x="3341670" y="5677011"/>
                <a:ext cx="441" cy="316485"/>
              </a:xfrm>
              <a:prstGeom prst="straightConnector1">
                <a:avLst/>
              </a:prstGeom>
              <a:noFill/>
              <a:ln cap="flat" cmpd="sng" w="9525">
                <a:solidFill>
                  <a:srgbClr val="FF0000"/>
                </a:solidFill>
                <a:prstDash val="dash"/>
                <a:miter lim="800000"/>
                <a:headEnd len="sm" w="sm" type="none"/>
                <a:tailEnd len="sm" w="sm" type="none"/>
              </a:ln>
            </p:spPr>
          </p:cxnSp>
          <p:cxnSp>
            <p:nvCxnSpPr>
              <p:cNvPr id="6288" name="Google Shape;6288;p344"/>
              <p:cNvCxnSpPr/>
              <p:nvPr/>
            </p:nvCxnSpPr>
            <p:spPr>
              <a:xfrm>
                <a:off x="2785310" y="5670238"/>
                <a:ext cx="0" cy="396114"/>
              </a:xfrm>
              <a:prstGeom prst="straightConnector1">
                <a:avLst/>
              </a:prstGeom>
              <a:noFill/>
              <a:ln cap="flat" cmpd="sng" w="9525">
                <a:solidFill>
                  <a:srgbClr val="FF0000"/>
                </a:solidFill>
                <a:prstDash val="dash"/>
                <a:miter lim="800000"/>
                <a:headEnd len="sm" w="sm" type="none"/>
                <a:tailEnd len="sm" w="sm" type="none"/>
              </a:ln>
            </p:spPr>
          </p:cxnSp>
          <p:cxnSp>
            <p:nvCxnSpPr>
              <p:cNvPr id="6289" name="Google Shape;6289;p344"/>
              <p:cNvCxnSpPr/>
              <p:nvPr/>
            </p:nvCxnSpPr>
            <p:spPr>
              <a:xfrm>
                <a:off x="3065494" y="5675293"/>
                <a:ext cx="0" cy="134094"/>
              </a:xfrm>
              <a:prstGeom prst="straightConnector1">
                <a:avLst/>
              </a:prstGeom>
              <a:noFill/>
              <a:ln cap="flat" cmpd="sng" w="9525">
                <a:solidFill>
                  <a:srgbClr val="FF0000"/>
                </a:solidFill>
                <a:prstDash val="dash"/>
                <a:miter lim="800000"/>
                <a:headEnd len="sm" w="sm" type="none"/>
                <a:tailEnd len="sm" w="sm" type="none"/>
              </a:ln>
            </p:spPr>
          </p:cxnSp>
          <p:sp>
            <p:nvSpPr>
              <p:cNvPr id="6290" name="Google Shape;6290;p344"/>
              <p:cNvSpPr/>
              <p:nvPr/>
            </p:nvSpPr>
            <p:spPr>
              <a:xfrm>
                <a:off x="2750274" y="5003847"/>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1" name="Google Shape;6291;p344"/>
              <p:cNvSpPr/>
              <p:nvPr/>
            </p:nvSpPr>
            <p:spPr>
              <a:xfrm>
                <a:off x="2902674" y="5044531"/>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2" name="Google Shape;6292;p344"/>
              <p:cNvSpPr/>
              <p:nvPr/>
            </p:nvSpPr>
            <p:spPr>
              <a:xfrm>
                <a:off x="3192304" y="5040391"/>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3" name="Google Shape;6293;p344"/>
              <p:cNvSpPr/>
              <p:nvPr/>
            </p:nvSpPr>
            <p:spPr>
              <a:xfrm>
                <a:off x="3444692" y="4994879"/>
                <a:ext cx="18000" cy="18000"/>
              </a:xfrm>
              <a:prstGeom prst="ellipse">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94" name="Google Shape;6294;p344"/>
            <p:cNvSpPr/>
            <p:nvPr/>
          </p:nvSpPr>
          <p:spPr>
            <a:xfrm>
              <a:off x="2587772" y="5197733"/>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5" name="Google Shape;6295;p344"/>
            <p:cNvSpPr/>
            <p:nvPr/>
          </p:nvSpPr>
          <p:spPr>
            <a:xfrm>
              <a:off x="2587772" y="4132928"/>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6" name="Google Shape;6296;p344"/>
            <p:cNvSpPr/>
            <p:nvPr/>
          </p:nvSpPr>
          <p:spPr>
            <a:xfrm>
              <a:off x="2587772" y="3074498"/>
              <a:ext cx="422492" cy="225006"/>
            </a:xfrm>
            <a:prstGeom prst="rightArrow">
              <a:avLst>
                <a:gd fmla="val 50000" name="adj1"/>
                <a:gd fmla="val 50000" name="adj2"/>
              </a:avLst>
            </a:prstGeom>
            <a:gradFill>
              <a:gsLst>
                <a:gs pos="0">
                  <a:srgbClr val="A5A5A5">
                    <a:alpha val="0"/>
                  </a:srgbClr>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297" name="Google Shape;6297;p344"/>
          <p:cNvGrpSpPr/>
          <p:nvPr/>
        </p:nvGrpSpPr>
        <p:grpSpPr>
          <a:xfrm>
            <a:off x="450000" y="450000"/>
            <a:ext cx="9018000" cy="276999"/>
            <a:chOff x="450000" y="450000"/>
            <a:chExt cx="9018000" cy="276999"/>
          </a:xfrm>
        </p:grpSpPr>
        <p:sp>
          <p:nvSpPr>
            <p:cNvPr id="6298" name="Google Shape;6298;p3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Tiền xử lý dữ liệu</a:t>
              </a:r>
              <a:endParaRPr sz="1800">
                <a:solidFill>
                  <a:srgbClr val="FFFFFF"/>
                </a:solidFill>
                <a:latin typeface="Arial"/>
                <a:ea typeface="Arial"/>
                <a:cs typeface="Arial"/>
                <a:sym typeface="Arial"/>
              </a:endParaRPr>
            </a:p>
          </p:txBody>
        </p:sp>
        <p:sp>
          <p:nvSpPr>
            <p:cNvPr id="6299" name="Google Shape;6299;p3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300" name="Google Shape;6300;p34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Thao tác:</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5" name="Shape 6305"/>
        <p:cNvGrpSpPr/>
        <p:nvPr/>
      </p:nvGrpSpPr>
      <p:grpSpPr>
        <a:xfrm>
          <a:off x="0" y="0"/>
          <a:ext cx="0" cy="0"/>
          <a:chOff x="0" y="0"/>
          <a:chExt cx="0" cy="0"/>
        </a:xfrm>
      </p:grpSpPr>
      <p:grpSp>
        <p:nvGrpSpPr>
          <p:cNvPr id="6306" name="Google Shape;6306;p345"/>
          <p:cNvGrpSpPr/>
          <p:nvPr/>
        </p:nvGrpSpPr>
        <p:grpSpPr>
          <a:xfrm>
            <a:off x="450000" y="450000"/>
            <a:ext cx="9018000" cy="276999"/>
            <a:chOff x="450000" y="450000"/>
            <a:chExt cx="9018000" cy="276999"/>
          </a:xfrm>
        </p:grpSpPr>
        <p:sp>
          <p:nvSpPr>
            <p:cNvPr id="6307" name="Google Shape;6307;p3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3.1. Tiền xử lý dữ liệu</a:t>
              </a:r>
              <a:endParaRPr sz="1800">
                <a:solidFill>
                  <a:srgbClr val="FFFFFF"/>
                </a:solidFill>
                <a:latin typeface="Arial"/>
                <a:ea typeface="Arial"/>
                <a:cs typeface="Arial"/>
                <a:sym typeface="Arial"/>
              </a:endParaRPr>
            </a:p>
          </p:txBody>
        </p:sp>
        <p:sp>
          <p:nvSpPr>
            <p:cNvPr id="6308" name="Google Shape;6308;p3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309" name="Google Shape;6309;p345"/>
          <p:cNvGrpSpPr/>
          <p:nvPr/>
        </p:nvGrpSpPr>
        <p:grpSpPr>
          <a:xfrm>
            <a:off x="580388" y="1413381"/>
            <a:ext cx="8887612" cy="2513301"/>
            <a:chOff x="580388" y="1413381"/>
            <a:chExt cx="8887612" cy="2513301"/>
          </a:xfrm>
        </p:grpSpPr>
        <p:sp>
          <p:nvSpPr>
            <p:cNvPr id="6310" name="Google Shape;6310;p34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Cân nhắc thuật toán:</a:t>
              </a:r>
              <a:endParaRPr/>
            </a:p>
          </p:txBody>
        </p:sp>
        <p:sp>
          <p:nvSpPr>
            <p:cNvPr id="6311" name="Google Shape;6311;p345"/>
            <p:cNvSpPr/>
            <p:nvPr/>
          </p:nvSpPr>
          <p:spPr>
            <a:xfrm>
              <a:off x="711201" y="1667877"/>
              <a:ext cx="8632824" cy="225880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các thuật toán học máy được chia thành “dạng Cây” và “ngoài dạng Cây”. </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 Thuật toán dạng Cây: Cây, Rừng ngẫu nhiên, AdaBoost, XGMBoost, v.v.</a:t>
              </a:r>
              <a:endParaRPr/>
            </a:p>
            <a:p>
              <a:pPr indent="-176213" lvl="1" marL="35401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 Thuật toán ngoài dạng cây: Hồi quy tuyến tính, Hồi quy logistic, SVM, Mạng nơ-ron nhân tạo, v.v.</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 giãn/Chuẩn hóa và Xử lý dữ liệu ngoại lai có thể cần thiết  cho thuật toán ngoài dạng Cây, nhưng không cần thiết đối với thuật toán dạng Cây. </a:t>
              </a:r>
              <a:endParaRPr b="0" i="0" sz="1300" u="none" cap="none" strike="noStrike">
                <a:solidFill>
                  <a:srgbClr val="262626"/>
                </a:solidFill>
                <a:latin typeface="Arial"/>
                <a:ea typeface="Arial"/>
                <a:cs typeface="Arial"/>
                <a:sym typeface="Arial"/>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là vì thuật toán dạng cây phân chia không gian cấu hình thành các "bản vá", hầu như không bị ảnh hưởng bởi thang đo hoặc dữ liệu ngoại lai.</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thao tác tiền xử lý khác được áp dụng tương đương với cả thuật toán dạng Cây và ngoài dạng Cây.</a:t>
              </a:r>
              <a:endParaRPr/>
            </a:p>
          </p:txBody>
        </p:sp>
      </p:gr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6" name="Shape 6316"/>
        <p:cNvGrpSpPr/>
        <p:nvPr/>
      </p:nvGrpSpPr>
      <p:grpSpPr>
        <a:xfrm>
          <a:off x="0" y="0"/>
          <a:ext cx="0" cy="0"/>
          <a:chOff x="0" y="0"/>
          <a:chExt cx="0" cy="0"/>
        </a:xfrm>
      </p:grpSpPr>
      <p:grpSp>
        <p:nvGrpSpPr>
          <p:cNvPr id="6317" name="Google Shape;6317;p346"/>
          <p:cNvGrpSpPr/>
          <p:nvPr/>
        </p:nvGrpSpPr>
        <p:grpSpPr>
          <a:xfrm>
            <a:off x="989683" y="2748696"/>
            <a:ext cx="8354217" cy="2847645"/>
            <a:chOff x="989683" y="2748696"/>
            <a:chExt cx="8354217" cy="2847645"/>
          </a:xfrm>
        </p:grpSpPr>
        <p:sp>
          <p:nvSpPr>
            <p:cNvPr id="6318" name="Google Shape;6318;p346"/>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Tiền xử lý dữ liệu Pandas để thực thi mô hình tối ưu</a:t>
              </a:r>
              <a:endParaRPr sz="3400">
                <a:solidFill>
                  <a:srgbClr val="000000"/>
                </a:solidFill>
                <a:latin typeface="Arial"/>
                <a:ea typeface="Arial"/>
                <a:cs typeface="Arial"/>
                <a:sym typeface="Arial"/>
              </a:endParaRPr>
            </a:p>
          </p:txBody>
        </p:sp>
        <p:sp>
          <p:nvSpPr>
            <p:cNvPr id="6319" name="Google Shape;6319;p34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3. </a:t>
              </a:r>
              <a:endParaRPr b="0" i="0" sz="5398" u="none" cap="none" strike="noStrike">
                <a:solidFill>
                  <a:srgbClr val="7F7F7F"/>
                </a:solidFill>
                <a:latin typeface="Arial"/>
                <a:ea typeface="Arial"/>
                <a:cs typeface="Arial"/>
                <a:sym typeface="Arial"/>
              </a:endParaRPr>
            </a:p>
          </p:txBody>
        </p:sp>
        <p:grpSp>
          <p:nvGrpSpPr>
            <p:cNvPr id="6320" name="Google Shape;6320;p346"/>
            <p:cNvGrpSpPr/>
            <p:nvPr/>
          </p:nvGrpSpPr>
          <p:grpSpPr>
            <a:xfrm>
              <a:off x="1025537" y="4509120"/>
              <a:ext cx="8102339" cy="1087221"/>
              <a:chOff x="1025537" y="4609703"/>
              <a:chExt cx="8102339" cy="1087221"/>
            </a:xfrm>
          </p:grpSpPr>
          <p:sp>
            <p:nvSpPr>
              <p:cNvPr id="6321" name="Google Shape;6321;p346"/>
              <p:cNvSpPr/>
              <p:nvPr/>
            </p:nvSpPr>
            <p:spPr>
              <a:xfrm>
                <a:off x="1025537" y="4609703"/>
                <a:ext cx="4185332"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Tiền xử lý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Xác định thuộc tính dữ liệu</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Kiểm tra dữ liệu bị thiếu</a:t>
                </a:r>
                <a:endParaRPr sz="1799">
                  <a:solidFill>
                    <a:srgbClr val="A5A5A5"/>
                  </a:solidFill>
                  <a:latin typeface="Arial"/>
                  <a:ea typeface="Arial"/>
                  <a:cs typeface="Arial"/>
                  <a:sym typeface="Arial"/>
                </a:endParaRPr>
              </a:p>
            </p:txBody>
          </p:sp>
          <p:sp>
            <p:nvSpPr>
              <p:cNvPr id="6322" name="Google Shape;6322;p346"/>
              <p:cNvSpPr/>
              <p:nvPr/>
            </p:nvSpPr>
            <p:spPr>
              <a:xfrm>
                <a:off x="5137981" y="4609703"/>
                <a:ext cx="3989895" cy="68198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Kiểm tra và xử lý dữ liệu trùng lặp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Kỹ thuật tính năng </a:t>
                </a:r>
                <a:endParaRPr/>
              </a:p>
            </p:txBody>
          </p:sp>
        </p:grpSp>
      </p:gr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sp>
        <p:nvSpPr>
          <p:cNvPr id="6328" name="Google Shape;6328;p347"/>
          <p:cNvSpPr/>
          <p:nvPr/>
        </p:nvSpPr>
        <p:spPr>
          <a:xfrm>
            <a:off x="435228" y="132044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Tỉ lệ</a:t>
            </a:r>
            <a:endParaRPr sz="2400">
              <a:solidFill>
                <a:srgbClr val="0C0C0C"/>
              </a:solidFill>
              <a:latin typeface="Arial"/>
              <a:ea typeface="Arial"/>
              <a:cs typeface="Arial"/>
              <a:sym typeface="Arial"/>
            </a:endParaRPr>
          </a:p>
        </p:txBody>
      </p:sp>
      <p:grpSp>
        <p:nvGrpSpPr>
          <p:cNvPr id="6329" name="Google Shape;6329;p347"/>
          <p:cNvGrpSpPr/>
          <p:nvPr/>
        </p:nvGrpSpPr>
        <p:grpSpPr>
          <a:xfrm>
            <a:off x="450000" y="450000"/>
            <a:ext cx="9018000" cy="276999"/>
            <a:chOff x="450000" y="450000"/>
            <a:chExt cx="9018000" cy="276999"/>
          </a:xfrm>
        </p:grpSpPr>
        <p:sp>
          <p:nvSpPr>
            <p:cNvPr id="6330" name="Google Shape;6330;p3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3.2. Xác định thuộc tính dữ liệu</a:t>
              </a:r>
              <a:endParaRPr sz="1800">
                <a:solidFill>
                  <a:srgbClr val="FFFFFF"/>
                </a:solidFill>
                <a:latin typeface="Arial"/>
                <a:ea typeface="Arial"/>
                <a:cs typeface="Arial"/>
                <a:sym typeface="Arial"/>
              </a:endParaRPr>
            </a:p>
          </p:txBody>
        </p:sp>
        <p:sp>
          <p:nvSpPr>
            <p:cNvPr id="6331" name="Google Shape;6331;p3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332" name="Google Shape;6332;p347"/>
          <p:cNvGrpSpPr/>
          <p:nvPr/>
        </p:nvGrpSpPr>
        <p:grpSpPr>
          <a:xfrm>
            <a:off x="524240" y="1870666"/>
            <a:ext cx="8887612" cy="2618458"/>
            <a:chOff x="524240" y="1870666"/>
            <a:chExt cx="8887612" cy="2618458"/>
          </a:xfrm>
        </p:grpSpPr>
        <p:sp>
          <p:nvSpPr>
            <p:cNvPr id="6333" name="Google Shape;6333;p347"/>
            <p:cNvSpPr/>
            <p:nvPr/>
          </p:nvSpPr>
          <p:spPr>
            <a:xfrm>
              <a:off x="651633" y="2132856"/>
              <a:ext cx="8632825" cy="23562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Quy mô liên tục và dữ liệu Phân loại là các loại dữ liệu có cấu trúc cơ bản nhất.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liên tục bao gồm dữ liệu liên tục như tốc độ và thời lượng gió và dữ liệu rời rạc như tần suất xảy ra các sự kiện.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phân loại đề cập đến tên thành phố của mỗi quốc gia (Washington, New York, Los Angeles) hoặc loại hoặc ô tô (xe buýt, taxi, xe tải).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nhị phân là trường hợp đặc biệt có một trong hai giá trị, chẳng hạn như 0 và 1, có/không hoặc đúng/sai, giữa các loại phân loại.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số các loại phân loại, xếp hạng (1,2,3,4,5,) trong đó các giá trị trong danh mục được xếp hạng được gọi là Dữ liệu thứ tự.</a:t>
              </a:r>
              <a:endParaRPr sz="1300">
                <a:solidFill>
                  <a:srgbClr val="262626"/>
                </a:solidFill>
                <a:latin typeface="Arial"/>
                <a:ea typeface="Arial"/>
                <a:cs typeface="Arial"/>
                <a:sym typeface="Arial"/>
              </a:endParaRPr>
            </a:p>
          </p:txBody>
        </p:sp>
        <p:sp>
          <p:nvSpPr>
            <p:cNvPr id="6334" name="Google Shape;6334;p347"/>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loại dữ liệu</a:t>
              </a:r>
              <a:endParaRPr sz="1400">
                <a:solidFill>
                  <a:schemeClr val="dk1"/>
                </a:solidFill>
                <a:latin typeface="Arial"/>
                <a:ea typeface="Arial"/>
                <a:cs typeface="Arial"/>
                <a:sym typeface="Arial"/>
              </a:endParaRPr>
            </a:p>
          </p:txBody>
        </p:sp>
      </p:gr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9" name="Shape 6339"/>
        <p:cNvGrpSpPr/>
        <p:nvPr/>
      </p:nvGrpSpPr>
      <p:grpSpPr>
        <a:xfrm>
          <a:off x="0" y="0"/>
          <a:ext cx="0" cy="0"/>
          <a:chOff x="0" y="0"/>
          <a:chExt cx="0" cy="0"/>
        </a:xfrm>
      </p:grpSpPr>
      <p:grpSp>
        <p:nvGrpSpPr>
          <p:cNvPr id="6340" name="Google Shape;6340;p348"/>
          <p:cNvGrpSpPr/>
          <p:nvPr/>
        </p:nvGrpSpPr>
        <p:grpSpPr>
          <a:xfrm>
            <a:off x="450000" y="450000"/>
            <a:ext cx="9018000" cy="276999"/>
            <a:chOff x="450000" y="450000"/>
            <a:chExt cx="9018000" cy="276999"/>
          </a:xfrm>
        </p:grpSpPr>
        <p:sp>
          <p:nvSpPr>
            <p:cNvPr id="6341" name="Google Shape;6341;p3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3.2. Xác định thuộc tính dữ liệu</a:t>
              </a:r>
              <a:endParaRPr sz="1800">
                <a:solidFill>
                  <a:srgbClr val="FFFFFF"/>
                </a:solidFill>
                <a:latin typeface="Arial"/>
                <a:ea typeface="Arial"/>
                <a:cs typeface="Arial"/>
                <a:sym typeface="Arial"/>
              </a:endParaRPr>
            </a:p>
          </p:txBody>
        </p:sp>
        <p:sp>
          <p:nvSpPr>
            <p:cNvPr id="6342" name="Google Shape;6342;p3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343" name="Google Shape;6343;p348"/>
          <p:cNvGrpSpPr/>
          <p:nvPr/>
        </p:nvGrpSpPr>
        <p:grpSpPr>
          <a:xfrm>
            <a:off x="580388" y="1413381"/>
            <a:ext cx="8887612" cy="1405306"/>
            <a:chOff x="580388" y="1413381"/>
            <a:chExt cx="8887612" cy="1405306"/>
          </a:xfrm>
        </p:grpSpPr>
        <p:sp>
          <p:nvSpPr>
            <p:cNvPr id="6344" name="Google Shape;6344;p34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Tại sao phải phân loại dữ liệu?</a:t>
              </a:r>
              <a:endParaRPr/>
            </a:p>
          </p:txBody>
        </p:sp>
        <p:sp>
          <p:nvSpPr>
            <p:cNvPr id="6345" name="Google Shape;6345;p348"/>
            <p:cNvSpPr/>
            <p:nvPr/>
          </p:nvSpPr>
          <p:spPr>
            <a:xfrm>
              <a:off x="711201" y="1667877"/>
              <a:ext cx="8632824"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mềm khoa học dữ liệu như Python sử dụng thông tin loại dữ liệu này để thực hiện tính toán.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dữ liệu xác định cách thực hiện phép tính liên quan đến biến.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trong R hoặc Python, dữ liệu thứ tự được phân loại thành ordered.factor và được sử dụng để duy trì thứ tự mà người dùng mong muốn trong biểu đồ, bảng và mô hình thống kê.</a:t>
              </a:r>
              <a:endParaRPr sz="1300">
                <a:solidFill>
                  <a:srgbClr val="262626"/>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pSp>
        <p:nvGrpSpPr>
          <p:cNvPr id="956" name="Google Shape;956;p35"/>
          <p:cNvGrpSpPr/>
          <p:nvPr/>
        </p:nvGrpSpPr>
        <p:grpSpPr>
          <a:xfrm>
            <a:off x="450000" y="450000"/>
            <a:ext cx="9018000" cy="276999"/>
            <a:chOff x="450000" y="450000"/>
            <a:chExt cx="9018000" cy="276999"/>
          </a:xfrm>
        </p:grpSpPr>
        <p:sp>
          <p:nvSpPr>
            <p:cNvPr id="957" name="Google Shape;957;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958" name="Google Shape;95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59" name="Google Shape;959;p3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Chúng ta có thể thấy rằng các giá trị địa chỉ là như nhau.</a:t>
            </a:r>
            <a:endParaRPr sz="1400">
              <a:solidFill>
                <a:schemeClr val="dk1"/>
              </a:solidFill>
              <a:latin typeface="Arial"/>
              <a:ea typeface="Arial"/>
              <a:cs typeface="Arial"/>
              <a:sym typeface="Arial"/>
            </a:endParaRPr>
          </a:p>
        </p:txBody>
      </p:sp>
      <p:grpSp>
        <p:nvGrpSpPr>
          <p:cNvPr id="960" name="Google Shape;960;p35"/>
          <p:cNvGrpSpPr/>
          <p:nvPr/>
        </p:nvGrpSpPr>
        <p:grpSpPr>
          <a:xfrm>
            <a:off x="558396" y="1735492"/>
            <a:ext cx="8782050" cy="4024131"/>
            <a:chOff x="558396" y="1844824"/>
            <a:chExt cx="8782050" cy="4024131"/>
          </a:xfrm>
        </p:grpSpPr>
        <p:sp>
          <p:nvSpPr>
            <p:cNvPr id="961" name="Google Shape;961;p35"/>
            <p:cNvSpPr/>
            <p:nvPr/>
          </p:nvSpPr>
          <p:spPr>
            <a:xfrm>
              <a:off x="558396" y="1844824"/>
              <a:ext cx="8782050" cy="40241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62" name="Google Shape;962;p35"/>
            <p:cNvPicPr preferRelativeResize="0"/>
            <p:nvPr/>
          </p:nvPicPr>
          <p:blipFill rotWithShape="1">
            <a:blip r:embed="rId3">
              <a:alphaModFix/>
            </a:blip>
            <a:srcRect b="0" l="9341" r="4855" t="0"/>
            <a:stretch/>
          </p:blipFill>
          <p:spPr>
            <a:xfrm>
              <a:off x="702940" y="1988840"/>
              <a:ext cx="8496944" cy="3835497"/>
            </a:xfrm>
            <a:prstGeom prst="rect">
              <a:avLst/>
            </a:prstGeom>
            <a:noFill/>
            <a:ln>
              <a:noFill/>
            </a:ln>
          </p:spPr>
        </p:pic>
        <p:sp>
          <p:nvSpPr>
            <p:cNvPr id="963" name="Google Shape;963;p35"/>
            <p:cNvSpPr txBox="1"/>
            <p:nvPr/>
          </p:nvSpPr>
          <p:spPr>
            <a:xfrm>
              <a:off x="1121340" y="2911296"/>
              <a:ext cx="164458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64" name="Google Shape;964;p35"/>
            <p:cNvSpPr txBox="1"/>
            <p:nvPr/>
          </p:nvSpPr>
          <p:spPr>
            <a:xfrm>
              <a:off x="1114516" y="3924932"/>
              <a:ext cx="165141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2247660678400</a:t>
              </a:r>
              <a:endParaRPr/>
            </a:p>
          </p:txBody>
        </p:sp>
        <p:sp>
          <p:nvSpPr>
            <p:cNvPr id="965" name="Google Shape;965;p35"/>
            <p:cNvSpPr txBox="1"/>
            <p:nvPr/>
          </p:nvSpPr>
          <p:spPr>
            <a:xfrm>
              <a:off x="1117928" y="5016665"/>
              <a:ext cx="164458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2246716570240</a:t>
              </a:r>
              <a:endParaRPr/>
            </a:p>
          </p:txBody>
        </p:sp>
        <p:sp>
          <p:nvSpPr>
            <p:cNvPr id="966" name="Google Shape;966;p35"/>
            <p:cNvSpPr/>
            <p:nvPr/>
          </p:nvSpPr>
          <p:spPr>
            <a:xfrm>
              <a:off x="3007196" y="4941168"/>
              <a:ext cx="504056" cy="41405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35"/>
            <p:cNvSpPr txBox="1"/>
            <p:nvPr/>
          </p:nvSpPr>
          <p:spPr>
            <a:xfrm>
              <a:off x="2924289" y="4982545"/>
              <a:ext cx="16445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arr3</a:t>
              </a:r>
              <a:endParaRPr sz="2000">
                <a:solidFill>
                  <a:schemeClr val="dk1"/>
                </a:solidFill>
                <a:latin typeface="Calibri"/>
                <a:ea typeface="Calibri"/>
                <a:cs typeface="Calibri"/>
                <a:sym typeface="Calibri"/>
              </a:endParaRPr>
            </a:p>
          </p:txBody>
        </p:sp>
        <p:sp>
          <p:nvSpPr>
            <p:cNvPr id="968" name="Google Shape;968;p35"/>
            <p:cNvSpPr txBox="1"/>
            <p:nvPr/>
          </p:nvSpPr>
          <p:spPr>
            <a:xfrm>
              <a:off x="2991477" y="2911296"/>
              <a:ext cx="55656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arr1</a:t>
              </a:r>
              <a:endParaRPr/>
            </a:p>
          </p:txBody>
        </p:sp>
        <p:sp>
          <p:nvSpPr>
            <p:cNvPr id="969" name="Google Shape;969;p35"/>
            <p:cNvSpPr txBox="1"/>
            <p:nvPr/>
          </p:nvSpPr>
          <p:spPr>
            <a:xfrm>
              <a:off x="3009556" y="3964773"/>
              <a:ext cx="424110" cy="271325"/>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arr2</a:t>
              </a:r>
              <a:endParaRPr/>
            </a:p>
          </p:txBody>
        </p:sp>
        <p:sp>
          <p:nvSpPr>
            <p:cNvPr id="970" name="Google Shape;970;p35"/>
            <p:cNvSpPr txBox="1"/>
            <p:nvPr/>
          </p:nvSpPr>
          <p:spPr>
            <a:xfrm>
              <a:off x="3009556" y="5050347"/>
              <a:ext cx="424110" cy="271325"/>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arr3</a:t>
              </a:r>
              <a:endParaRPr/>
            </a:p>
          </p:txBody>
        </p:sp>
        <p:grpSp>
          <p:nvGrpSpPr>
            <p:cNvPr id="971" name="Google Shape;971;p35"/>
            <p:cNvGrpSpPr/>
            <p:nvPr/>
          </p:nvGrpSpPr>
          <p:grpSpPr>
            <a:xfrm>
              <a:off x="5471490" y="2206529"/>
              <a:ext cx="2827529" cy="200738"/>
              <a:chOff x="5471490" y="2103892"/>
              <a:chExt cx="2827529" cy="200738"/>
            </a:xfrm>
          </p:grpSpPr>
          <p:sp>
            <p:nvSpPr>
              <p:cNvPr id="972" name="Google Shape;972;p35"/>
              <p:cNvSpPr txBox="1"/>
              <p:nvPr/>
            </p:nvSpPr>
            <p:spPr>
              <a:xfrm>
                <a:off x="547149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a:t>
                </a:r>
                <a:endParaRPr/>
              </a:p>
            </p:txBody>
          </p:sp>
          <p:sp>
            <p:nvSpPr>
              <p:cNvPr id="973" name="Google Shape;973;p35"/>
              <p:cNvSpPr txBox="1"/>
              <p:nvPr/>
            </p:nvSpPr>
            <p:spPr>
              <a:xfrm>
                <a:off x="610354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a:t>
                </a:r>
                <a:endParaRPr/>
              </a:p>
            </p:txBody>
          </p:sp>
          <p:sp>
            <p:nvSpPr>
              <p:cNvPr id="974" name="Google Shape;974;p35"/>
              <p:cNvSpPr txBox="1"/>
              <p:nvPr/>
            </p:nvSpPr>
            <p:spPr>
              <a:xfrm>
                <a:off x="673559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5</a:t>
                </a:r>
                <a:endParaRPr/>
              </a:p>
            </p:txBody>
          </p:sp>
          <p:sp>
            <p:nvSpPr>
              <p:cNvPr id="975" name="Google Shape;975;p35"/>
              <p:cNvSpPr txBox="1"/>
              <p:nvPr/>
            </p:nvSpPr>
            <p:spPr>
              <a:xfrm>
                <a:off x="7365226"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7</a:t>
                </a:r>
                <a:endParaRPr/>
              </a:p>
            </p:txBody>
          </p:sp>
          <p:sp>
            <p:nvSpPr>
              <p:cNvPr id="976" name="Google Shape;976;p35"/>
              <p:cNvSpPr txBox="1"/>
              <p:nvPr/>
            </p:nvSpPr>
            <p:spPr>
              <a:xfrm>
                <a:off x="7994862"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9</a:t>
                </a:r>
                <a:endParaRPr/>
              </a:p>
            </p:txBody>
          </p:sp>
        </p:grpSp>
        <p:grpSp>
          <p:nvGrpSpPr>
            <p:cNvPr id="977" name="Google Shape;977;p35"/>
            <p:cNvGrpSpPr/>
            <p:nvPr/>
          </p:nvGrpSpPr>
          <p:grpSpPr>
            <a:xfrm>
              <a:off x="5473903" y="3960813"/>
              <a:ext cx="2827529" cy="200738"/>
              <a:chOff x="5471490" y="2103892"/>
              <a:chExt cx="2827529" cy="200738"/>
            </a:xfrm>
          </p:grpSpPr>
          <p:sp>
            <p:nvSpPr>
              <p:cNvPr id="978" name="Google Shape;978;p35"/>
              <p:cNvSpPr txBox="1"/>
              <p:nvPr/>
            </p:nvSpPr>
            <p:spPr>
              <a:xfrm>
                <a:off x="547149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a:t>
                </a:r>
                <a:endParaRPr/>
              </a:p>
            </p:txBody>
          </p:sp>
          <p:sp>
            <p:nvSpPr>
              <p:cNvPr id="979" name="Google Shape;979;p35"/>
              <p:cNvSpPr txBox="1"/>
              <p:nvPr/>
            </p:nvSpPr>
            <p:spPr>
              <a:xfrm>
                <a:off x="610354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a:t>
                </a:r>
                <a:endParaRPr/>
              </a:p>
            </p:txBody>
          </p:sp>
          <p:sp>
            <p:nvSpPr>
              <p:cNvPr id="980" name="Google Shape;980;p35"/>
              <p:cNvSpPr txBox="1"/>
              <p:nvPr/>
            </p:nvSpPr>
            <p:spPr>
              <a:xfrm>
                <a:off x="6735590"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5</a:t>
                </a:r>
                <a:endParaRPr/>
              </a:p>
            </p:txBody>
          </p:sp>
          <p:sp>
            <p:nvSpPr>
              <p:cNvPr id="981" name="Google Shape;981;p35"/>
              <p:cNvSpPr txBox="1"/>
              <p:nvPr/>
            </p:nvSpPr>
            <p:spPr>
              <a:xfrm>
                <a:off x="7365226"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7</a:t>
                </a:r>
                <a:endParaRPr/>
              </a:p>
            </p:txBody>
          </p:sp>
          <p:sp>
            <p:nvSpPr>
              <p:cNvPr id="982" name="Google Shape;982;p35"/>
              <p:cNvSpPr txBox="1"/>
              <p:nvPr/>
            </p:nvSpPr>
            <p:spPr>
              <a:xfrm>
                <a:off x="7994862" y="2103892"/>
                <a:ext cx="304157" cy="20073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9</a:t>
                </a:r>
                <a:endParaRPr/>
              </a:p>
            </p:txBody>
          </p:sp>
        </p:grpSp>
      </p:gr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0" name="Shape 6350"/>
        <p:cNvGrpSpPr/>
        <p:nvPr/>
      </p:nvGrpSpPr>
      <p:grpSpPr>
        <a:xfrm>
          <a:off x="0" y="0"/>
          <a:ext cx="0" cy="0"/>
          <a:chOff x="0" y="0"/>
          <a:chExt cx="0" cy="0"/>
        </a:xfrm>
      </p:grpSpPr>
      <p:grpSp>
        <p:nvGrpSpPr>
          <p:cNvPr id="6351" name="Google Shape;6351;p349"/>
          <p:cNvGrpSpPr/>
          <p:nvPr/>
        </p:nvGrpSpPr>
        <p:grpSpPr>
          <a:xfrm>
            <a:off x="989683" y="2748696"/>
            <a:ext cx="8354217" cy="2847645"/>
            <a:chOff x="989683" y="2748696"/>
            <a:chExt cx="8354217" cy="2847645"/>
          </a:xfrm>
        </p:grpSpPr>
        <p:sp>
          <p:nvSpPr>
            <p:cNvPr id="6352" name="Google Shape;6352;p349"/>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Tiền xử lý dữ liệu Pandas để thực thi mô hình tối ưu</a:t>
              </a:r>
              <a:endParaRPr sz="3400">
                <a:solidFill>
                  <a:srgbClr val="000000"/>
                </a:solidFill>
                <a:latin typeface="Arial"/>
                <a:ea typeface="Arial"/>
                <a:cs typeface="Arial"/>
                <a:sym typeface="Arial"/>
              </a:endParaRPr>
            </a:p>
          </p:txBody>
        </p:sp>
        <p:sp>
          <p:nvSpPr>
            <p:cNvPr id="6353" name="Google Shape;6353;p34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3. </a:t>
              </a:r>
              <a:endParaRPr b="0" i="0" sz="5398" u="none" cap="none" strike="noStrike">
                <a:solidFill>
                  <a:srgbClr val="7F7F7F"/>
                </a:solidFill>
                <a:latin typeface="Arial"/>
                <a:ea typeface="Arial"/>
                <a:cs typeface="Arial"/>
                <a:sym typeface="Arial"/>
              </a:endParaRPr>
            </a:p>
          </p:txBody>
        </p:sp>
        <p:grpSp>
          <p:nvGrpSpPr>
            <p:cNvPr id="6354" name="Google Shape;6354;p349"/>
            <p:cNvGrpSpPr/>
            <p:nvPr/>
          </p:nvGrpSpPr>
          <p:grpSpPr>
            <a:xfrm>
              <a:off x="1025537" y="4509120"/>
              <a:ext cx="8102339" cy="1087221"/>
              <a:chOff x="1025537" y="4609703"/>
              <a:chExt cx="8102339" cy="1087221"/>
            </a:xfrm>
          </p:grpSpPr>
          <p:sp>
            <p:nvSpPr>
              <p:cNvPr id="6355" name="Google Shape;6355;p349"/>
              <p:cNvSpPr/>
              <p:nvPr/>
            </p:nvSpPr>
            <p:spPr>
              <a:xfrm>
                <a:off x="1025537" y="4609703"/>
                <a:ext cx="4185332"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Tiền xử lý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Xác định thuộc tính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3.3. Kiểm tra dữ liệu bị thiếu</a:t>
                </a:r>
                <a:endParaRPr sz="1800">
                  <a:solidFill>
                    <a:srgbClr val="3F3F3F"/>
                  </a:solidFill>
                  <a:latin typeface="Arial"/>
                  <a:ea typeface="Arial"/>
                  <a:cs typeface="Arial"/>
                  <a:sym typeface="Arial"/>
                </a:endParaRPr>
              </a:p>
            </p:txBody>
          </p:sp>
          <p:sp>
            <p:nvSpPr>
              <p:cNvPr id="6356" name="Google Shape;6356;p349"/>
              <p:cNvSpPr/>
              <p:nvPr/>
            </p:nvSpPr>
            <p:spPr>
              <a:xfrm>
                <a:off x="5137981" y="4609703"/>
                <a:ext cx="3989895" cy="68198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Kiểm tra và xử lý dữ liệu trùng lặp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Kỹ thuật tính năng </a:t>
                </a:r>
                <a:endParaRPr/>
              </a:p>
            </p:txBody>
          </p:sp>
        </p:grpSp>
      </p:gr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1" name="Shape 6361"/>
        <p:cNvGrpSpPr/>
        <p:nvPr/>
      </p:nvGrpSpPr>
      <p:grpSpPr>
        <a:xfrm>
          <a:off x="0" y="0"/>
          <a:ext cx="0" cy="0"/>
          <a:chOff x="0" y="0"/>
          <a:chExt cx="0" cy="0"/>
        </a:xfrm>
      </p:grpSpPr>
      <p:sp>
        <p:nvSpPr>
          <p:cNvPr id="6362" name="Google Shape;6362;p350"/>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Thiếu giá trị</a:t>
            </a:r>
            <a:endParaRPr sz="2400">
              <a:solidFill>
                <a:srgbClr val="0C0C0C"/>
              </a:solidFill>
              <a:latin typeface="Arial"/>
              <a:ea typeface="Arial"/>
              <a:cs typeface="Arial"/>
              <a:sym typeface="Arial"/>
            </a:endParaRPr>
          </a:p>
        </p:txBody>
      </p:sp>
      <p:grpSp>
        <p:nvGrpSpPr>
          <p:cNvPr id="6363" name="Google Shape;6363;p350"/>
          <p:cNvGrpSpPr/>
          <p:nvPr/>
        </p:nvGrpSpPr>
        <p:grpSpPr>
          <a:xfrm>
            <a:off x="450000" y="450000"/>
            <a:ext cx="9018000" cy="276999"/>
            <a:chOff x="450000" y="450000"/>
            <a:chExt cx="9018000" cy="276999"/>
          </a:xfrm>
        </p:grpSpPr>
        <p:sp>
          <p:nvSpPr>
            <p:cNvPr id="6364" name="Google Shape;6364;p3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365" name="Google Shape;6365;p3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366" name="Google Shape;6366;p350"/>
          <p:cNvGrpSpPr/>
          <p:nvPr/>
        </p:nvGrpSpPr>
        <p:grpSpPr>
          <a:xfrm>
            <a:off x="524240" y="1870666"/>
            <a:ext cx="8887612" cy="2018294"/>
            <a:chOff x="524240" y="1870666"/>
            <a:chExt cx="8887612" cy="2018294"/>
          </a:xfrm>
        </p:grpSpPr>
        <p:sp>
          <p:nvSpPr>
            <p:cNvPr id="6367" name="Google Shape;6367;p350"/>
            <p:cNvSpPr/>
            <p:nvPr/>
          </p:nvSpPr>
          <p:spPr>
            <a:xfrm>
              <a:off x="651633" y="2132856"/>
              <a:ext cx="8632825" cy="175610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Thiếu giá trị có nghĩa là dữ liệu bị thiếu và dữ liệu trống.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thể bóp méo kết quả phân tích hoặc áp dụng các chức năng.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một số trường hợp, các giá trị bị thiếu được tạo ra trên biến không liên quan đến các biến khác, vì vậy các giá trị bị thiếu phải được xóa và thay thế theo tình huống.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mỗi biến tuân theo một phân phối xác suất cụ thể, các tham số của phân phối được ước tính và thay thế.</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thay thế trung bình, thay thế trung bình và thay thế chế độ.</a:t>
              </a:r>
              <a:endParaRPr sz="1300">
                <a:solidFill>
                  <a:srgbClr val="262626"/>
                </a:solidFill>
                <a:latin typeface="Arial"/>
                <a:ea typeface="Arial"/>
                <a:cs typeface="Arial"/>
                <a:sym typeface="Arial"/>
              </a:endParaRPr>
            </a:p>
          </p:txBody>
        </p:sp>
        <p:sp>
          <p:nvSpPr>
            <p:cNvPr id="6368" name="Google Shape;6368;p350"/>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Thiếu giá trị</a:t>
              </a:r>
              <a:endParaRPr sz="1400">
                <a:solidFill>
                  <a:schemeClr val="dk1"/>
                </a:solidFill>
                <a:latin typeface="Arial"/>
                <a:ea typeface="Arial"/>
                <a:cs typeface="Arial"/>
                <a:sym typeface="Arial"/>
              </a:endParaRPr>
            </a:p>
          </p:txBody>
        </p:sp>
      </p:gr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3" name="Shape 6373"/>
        <p:cNvGrpSpPr/>
        <p:nvPr/>
      </p:nvGrpSpPr>
      <p:grpSpPr>
        <a:xfrm>
          <a:off x="0" y="0"/>
          <a:ext cx="0" cy="0"/>
          <a:chOff x="0" y="0"/>
          <a:chExt cx="0" cy="0"/>
        </a:xfrm>
      </p:grpSpPr>
      <p:grpSp>
        <p:nvGrpSpPr>
          <p:cNvPr id="6374" name="Google Shape;6374;p351"/>
          <p:cNvGrpSpPr/>
          <p:nvPr/>
        </p:nvGrpSpPr>
        <p:grpSpPr>
          <a:xfrm>
            <a:off x="450000" y="450000"/>
            <a:ext cx="9018000" cy="276999"/>
            <a:chOff x="450000" y="450000"/>
            <a:chExt cx="9018000" cy="276999"/>
          </a:xfrm>
        </p:grpSpPr>
        <p:sp>
          <p:nvSpPr>
            <p:cNvPr id="6375" name="Google Shape;6375;p3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376" name="Google Shape;6376;p3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377" name="Google Shape;6377;p35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grpSp>
        <p:nvGrpSpPr>
          <p:cNvPr id="6378" name="Google Shape;6378;p351"/>
          <p:cNvGrpSpPr/>
          <p:nvPr/>
        </p:nvGrpSpPr>
        <p:grpSpPr>
          <a:xfrm>
            <a:off x="558396" y="1693287"/>
            <a:ext cx="8782050" cy="3114674"/>
            <a:chOff x="558396" y="1693287"/>
            <a:chExt cx="8782050" cy="3114674"/>
          </a:xfrm>
        </p:grpSpPr>
        <p:sp>
          <p:nvSpPr>
            <p:cNvPr id="6379" name="Google Shape;6379;p351"/>
            <p:cNvSpPr/>
            <p:nvPr/>
          </p:nvSpPr>
          <p:spPr>
            <a:xfrm>
              <a:off x="558396" y="1693287"/>
              <a:ext cx="8782050" cy="31146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80" name="Google Shape;6380;p351"/>
            <p:cNvPicPr preferRelativeResize="0"/>
            <p:nvPr/>
          </p:nvPicPr>
          <p:blipFill rotWithShape="1">
            <a:blip r:embed="rId3">
              <a:alphaModFix/>
            </a:blip>
            <a:srcRect b="3469" l="1371" r="22836" t="0"/>
            <a:stretch/>
          </p:blipFill>
          <p:spPr>
            <a:xfrm>
              <a:off x="846955" y="1794545"/>
              <a:ext cx="8492739" cy="2786583"/>
            </a:xfrm>
            <a:prstGeom prst="rect">
              <a:avLst/>
            </a:prstGeom>
            <a:noFill/>
            <a:ln>
              <a:noFill/>
            </a:ln>
          </p:spPr>
        </p:pic>
      </p:grpSp>
      <p:grpSp>
        <p:nvGrpSpPr>
          <p:cNvPr id="6381" name="Google Shape;6381;p351"/>
          <p:cNvGrpSpPr/>
          <p:nvPr/>
        </p:nvGrpSpPr>
        <p:grpSpPr>
          <a:xfrm>
            <a:off x="557644" y="4893279"/>
            <a:ext cx="8782050" cy="1376892"/>
            <a:chOff x="557644" y="4893279"/>
            <a:chExt cx="8782050" cy="1376892"/>
          </a:xfrm>
        </p:grpSpPr>
        <p:sp>
          <p:nvSpPr>
            <p:cNvPr id="6382" name="Google Shape;6382;p351"/>
            <p:cNvSpPr/>
            <p:nvPr/>
          </p:nvSpPr>
          <p:spPr>
            <a:xfrm>
              <a:off x="557644" y="4893279"/>
              <a:ext cx="8782050" cy="13768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83" name="Google Shape;6383;p351"/>
            <p:cNvGrpSpPr/>
            <p:nvPr/>
          </p:nvGrpSpPr>
          <p:grpSpPr>
            <a:xfrm>
              <a:off x="665154" y="4986180"/>
              <a:ext cx="2918106" cy="292387"/>
              <a:chOff x="732985" y="5582396"/>
              <a:chExt cx="2918106" cy="302131"/>
            </a:xfrm>
          </p:grpSpPr>
          <p:pic>
            <p:nvPicPr>
              <p:cNvPr descr="Byte - Free electronics icons" id="6384" name="Google Shape;6384;p35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85" name="Google Shape;6385;p35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a:t>
                </a:r>
                <a:endParaRPr b="1" sz="1300">
                  <a:solidFill>
                    <a:srgbClr val="262626"/>
                  </a:solidFill>
                  <a:latin typeface="Arial"/>
                  <a:ea typeface="Arial"/>
                  <a:cs typeface="Arial"/>
                  <a:sym typeface="Arial"/>
                </a:endParaRPr>
              </a:p>
            </p:txBody>
          </p:sp>
        </p:grpSp>
        <p:sp>
          <p:nvSpPr>
            <p:cNvPr id="6386" name="Google Shape;6386;p351"/>
            <p:cNvSpPr txBox="1"/>
            <p:nvPr/>
          </p:nvSpPr>
          <p:spPr>
            <a:xfrm>
              <a:off x="1024575" y="532107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Nhập thư viện.</a:t>
              </a:r>
              <a:endParaRPr sz="1300">
                <a:solidFill>
                  <a:srgbClr val="262626"/>
                </a:solidFill>
                <a:latin typeface="Arial"/>
                <a:ea typeface="Arial"/>
                <a:cs typeface="Arial"/>
                <a:sym typeface="Arial"/>
              </a:endParaRPr>
            </a:p>
          </p:txBody>
        </p:sp>
        <p:grpSp>
          <p:nvGrpSpPr>
            <p:cNvPr id="6387" name="Google Shape;6387;p351"/>
            <p:cNvGrpSpPr/>
            <p:nvPr/>
          </p:nvGrpSpPr>
          <p:grpSpPr>
            <a:xfrm>
              <a:off x="665906" y="5628378"/>
              <a:ext cx="8640559" cy="534949"/>
              <a:chOff x="665906" y="4990636"/>
              <a:chExt cx="8640559" cy="534949"/>
            </a:xfrm>
          </p:grpSpPr>
          <p:grpSp>
            <p:nvGrpSpPr>
              <p:cNvPr id="6388" name="Google Shape;6388;p351"/>
              <p:cNvGrpSpPr/>
              <p:nvPr/>
            </p:nvGrpSpPr>
            <p:grpSpPr>
              <a:xfrm>
                <a:off x="665906" y="4990636"/>
                <a:ext cx="2918106" cy="292387"/>
                <a:chOff x="732985" y="5582396"/>
                <a:chExt cx="2918106" cy="302131"/>
              </a:xfrm>
            </p:grpSpPr>
            <p:pic>
              <p:nvPicPr>
                <p:cNvPr descr="Byte - Free electronics icons" id="6389" name="Google Shape;6389;p35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390" name="Google Shape;6390;p35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a:t>
                  </a:r>
                  <a:endParaRPr b="1" sz="1300">
                    <a:solidFill>
                      <a:srgbClr val="262626"/>
                    </a:solidFill>
                    <a:latin typeface="Arial"/>
                    <a:ea typeface="Arial"/>
                    <a:cs typeface="Arial"/>
                    <a:sym typeface="Arial"/>
                  </a:endParaRPr>
                </a:p>
              </p:txBody>
            </p:sp>
          </p:grpSp>
          <p:sp>
            <p:nvSpPr>
              <p:cNvPr id="6391" name="Google Shape;6391;p351"/>
              <p:cNvSpPr txBox="1"/>
              <p:nvPr/>
            </p:nvSpPr>
            <p:spPr>
              <a:xfrm>
                <a:off x="1025327" y="532553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Tải Bộ dữ liệu Titanic.</a:t>
                </a:r>
                <a:endParaRPr sz="1300">
                  <a:solidFill>
                    <a:srgbClr val="262626"/>
                  </a:solidFill>
                  <a:latin typeface="Arial"/>
                  <a:ea typeface="Arial"/>
                  <a:cs typeface="Arial"/>
                  <a:sym typeface="Arial"/>
                </a:endParaRPr>
              </a:p>
            </p:txBody>
          </p:sp>
        </p:grpSp>
      </p:gr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6" name="Shape 6396"/>
        <p:cNvGrpSpPr/>
        <p:nvPr/>
      </p:nvGrpSpPr>
      <p:grpSpPr>
        <a:xfrm>
          <a:off x="0" y="0"/>
          <a:ext cx="0" cy="0"/>
          <a:chOff x="0" y="0"/>
          <a:chExt cx="0" cy="0"/>
        </a:xfrm>
      </p:grpSpPr>
      <p:grpSp>
        <p:nvGrpSpPr>
          <p:cNvPr id="6397" name="Google Shape;6397;p352"/>
          <p:cNvGrpSpPr/>
          <p:nvPr/>
        </p:nvGrpSpPr>
        <p:grpSpPr>
          <a:xfrm>
            <a:off x="558396" y="4899694"/>
            <a:ext cx="8782050" cy="787019"/>
            <a:chOff x="568325" y="5114924"/>
            <a:chExt cx="8782050" cy="813246"/>
          </a:xfrm>
        </p:grpSpPr>
        <p:sp>
          <p:nvSpPr>
            <p:cNvPr id="6398" name="Google Shape;6398;p35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99" name="Google Shape;6399;p352"/>
            <p:cNvGrpSpPr/>
            <p:nvPr/>
          </p:nvGrpSpPr>
          <p:grpSpPr>
            <a:xfrm>
              <a:off x="675835" y="5210921"/>
              <a:ext cx="2918106" cy="302131"/>
              <a:chOff x="732985" y="5582396"/>
              <a:chExt cx="2918106" cy="302131"/>
            </a:xfrm>
          </p:grpSpPr>
          <p:pic>
            <p:nvPicPr>
              <p:cNvPr descr="Byte - Free electronics icons" id="6400" name="Google Shape;6400;p35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01" name="Google Shape;6401;p35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grpSp>
        <p:sp>
          <p:nvSpPr>
            <p:cNvPr id="6402" name="Google Shape;6402;p35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Tính số lượng NaN trong cột Deck.</a:t>
              </a:r>
              <a:endParaRPr sz="1300">
                <a:solidFill>
                  <a:srgbClr val="262626"/>
                </a:solidFill>
                <a:latin typeface="Arial"/>
                <a:ea typeface="Arial"/>
                <a:cs typeface="Arial"/>
                <a:sym typeface="Arial"/>
              </a:endParaRPr>
            </a:p>
          </p:txBody>
        </p:sp>
      </p:grpSp>
      <p:grpSp>
        <p:nvGrpSpPr>
          <p:cNvPr id="6403" name="Google Shape;6403;p352"/>
          <p:cNvGrpSpPr/>
          <p:nvPr/>
        </p:nvGrpSpPr>
        <p:grpSpPr>
          <a:xfrm>
            <a:off x="450000" y="450000"/>
            <a:ext cx="9018000" cy="276999"/>
            <a:chOff x="450000" y="450000"/>
            <a:chExt cx="9018000" cy="276999"/>
          </a:xfrm>
        </p:grpSpPr>
        <p:sp>
          <p:nvSpPr>
            <p:cNvPr id="6404" name="Google Shape;6404;p3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05" name="Google Shape;6405;p3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406" name="Google Shape;6406;p35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grpSp>
        <p:nvGrpSpPr>
          <p:cNvPr id="6407" name="Google Shape;6407;p352"/>
          <p:cNvGrpSpPr/>
          <p:nvPr/>
        </p:nvGrpSpPr>
        <p:grpSpPr>
          <a:xfrm>
            <a:off x="558396" y="1693287"/>
            <a:ext cx="8782050" cy="3114674"/>
            <a:chOff x="558396" y="1693287"/>
            <a:chExt cx="8782050" cy="3114674"/>
          </a:xfrm>
        </p:grpSpPr>
        <p:sp>
          <p:nvSpPr>
            <p:cNvPr id="6408" name="Google Shape;6408;p352"/>
            <p:cNvSpPr/>
            <p:nvPr/>
          </p:nvSpPr>
          <p:spPr>
            <a:xfrm>
              <a:off x="558396" y="1693287"/>
              <a:ext cx="8782050" cy="31146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09" name="Google Shape;6409;p352"/>
            <p:cNvPicPr preferRelativeResize="0"/>
            <p:nvPr/>
          </p:nvPicPr>
          <p:blipFill rotWithShape="1">
            <a:blip r:embed="rId4">
              <a:alphaModFix/>
            </a:blip>
            <a:srcRect b="3469" l="1371" r="22836" t="0"/>
            <a:stretch/>
          </p:blipFill>
          <p:spPr>
            <a:xfrm>
              <a:off x="846955" y="1794545"/>
              <a:ext cx="8493491" cy="2786583"/>
            </a:xfrm>
            <a:prstGeom prst="rect">
              <a:avLst/>
            </a:prstGeom>
            <a:noFill/>
            <a:ln>
              <a:noFill/>
            </a:ln>
          </p:spPr>
        </p:pic>
      </p:gr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4" name="Shape 6414"/>
        <p:cNvGrpSpPr/>
        <p:nvPr/>
      </p:nvGrpSpPr>
      <p:grpSpPr>
        <a:xfrm>
          <a:off x="0" y="0"/>
          <a:ext cx="0" cy="0"/>
          <a:chOff x="0" y="0"/>
          <a:chExt cx="0" cy="0"/>
        </a:xfrm>
      </p:grpSpPr>
      <p:grpSp>
        <p:nvGrpSpPr>
          <p:cNvPr id="6415" name="Google Shape;6415;p353"/>
          <p:cNvGrpSpPr/>
          <p:nvPr/>
        </p:nvGrpSpPr>
        <p:grpSpPr>
          <a:xfrm>
            <a:off x="557644" y="5018245"/>
            <a:ext cx="8782050" cy="787019"/>
            <a:chOff x="568325" y="5114924"/>
            <a:chExt cx="8782050" cy="813246"/>
          </a:xfrm>
        </p:grpSpPr>
        <p:sp>
          <p:nvSpPr>
            <p:cNvPr id="6416" name="Google Shape;6416;p35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17" name="Google Shape;6417;p353"/>
            <p:cNvGrpSpPr/>
            <p:nvPr/>
          </p:nvGrpSpPr>
          <p:grpSpPr>
            <a:xfrm>
              <a:off x="675835" y="5210921"/>
              <a:ext cx="2918106" cy="302131"/>
              <a:chOff x="732985" y="5582396"/>
              <a:chExt cx="2918106" cy="302131"/>
            </a:xfrm>
          </p:grpSpPr>
          <p:pic>
            <p:nvPicPr>
              <p:cNvPr descr="Byte - Free electronics icons" id="6418" name="Google Shape;6418;p35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19" name="Google Shape;6419;p35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6420" name="Google Shape;6420;p35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dữ liệu bị thiếu bằng phương thức isnull().</a:t>
              </a:r>
              <a:endParaRPr sz="1300">
                <a:solidFill>
                  <a:srgbClr val="262626"/>
                </a:solidFill>
                <a:latin typeface="Arial"/>
                <a:ea typeface="Arial"/>
                <a:cs typeface="Arial"/>
                <a:sym typeface="Arial"/>
              </a:endParaRPr>
            </a:p>
          </p:txBody>
        </p:sp>
      </p:grpSp>
      <p:grpSp>
        <p:nvGrpSpPr>
          <p:cNvPr id="6421" name="Google Shape;6421;p353"/>
          <p:cNvGrpSpPr/>
          <p:nvPr/>
        </p:nvGrpSpPr>
        <p:grpSpPr>
          <a:xfrm>
            <a:off x="558396" y="1693286"/>
            <a:ext cx="8782050" cy="3258691"/>
            <a:chOff x="558396" y="1693286"/>
            <a:chExt cx="8782050" cy="3258691"/>
          </a:xfrm>
        </p:grpSpPr>
        <p:sp>
          <p:nvSpPr>
            <p:cNvPr id="6422" name="Google Shape;6422;p353"/>
            <p:cNvSpPr/>
            <p:nvPr/>
          </p:nvSpPr>
          <p:spPr>
            <a:xfrm>
              <a:off x="558396" y="1693286"/>
              <a:ext cx="8782050" cy="32586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23" name="Google Shape;6423;p353"/>
            <p:cNvPicPr preferRelativeResize="0"/>
            <p:nvPr/>
          </p:nvPicPr>
          <p:blipFill rotWithShape="1">
            <a:blip r:embed="rId4">
              <a:alphaModFix/>
            </a:blip>
            <a:srcRect b="2346" l="-1" r="24042" t="581"/>
            <a:stretch/>
          </p:blipFill>
          <p:spPr>
            <a:xfrm>
              <a:off x="697608" y="1794416"/>
              <a:ext cx="8642086" cy="3074744"/>
            </a:xfrm>
            <a:prstGeom prst="rect">
              <a:avLst/>
            </a:prstGeom>
            <a:noFill/>
            <a:ln>
              <a:noFill/>
            </a:ln>
          </p:spPr>
        </p:pic>
      </p:grpSp>
      <p:grpSp>
        <p:nvGrpSpPr>
          <p:cNvPr id="6424" name="Google Shape;6424;p353"/>
          <p:cNvGrpSpPr/>
          <p:nvPr/>
        </p:nvGrpSpPr>
        <p:grpSpPr>
          <a:xfrm>
            <a:off x="450000" y="450000"/>
            <a:ext cx="9018000" cy="276999"/>
            <a:chOff x="450000" y="450000"/>
            <a:chExt cx="9018000" cy="276999"/>
          </a:xfrm>
        </p:grpSpPr>
        <p:sp>
          <p:nvSpPr>
            <p:cNvPr id="6425" name="Google Shape;6425;p3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26" name="Google Shape;6426;p3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427" name="Google Shape;6427;p35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2" name="Shape 6432"/>
        <p:cNvGrpSpPr/>
        <p:nvPr/>
      </p:nvGrpSpPr>
      <p:grpSpPr>
        <a:xfrm>
          <a:off x="0" y="0"/>
          <a:ext cx="0" cy="0"/>
          <a:chOff x="0" y="0"/>
          <a:chExt cx="0" cy="0"/>
        </a:xfrm>
      </p:grpSpPr>
      <p:grpSp>
        <p:nvGrpSpPr>
          <p:cNvPr id="6433" name="Google Shape;6433;p354"/>
          <p:cNvGrpSpPr/>
          <p:nvPr/>
        </p:nvGrpSpPr>
        <p:grpSpPr>
          <a:xfrm>
            <a:off x="557644" y="5018245"/>
            <a:ext cx="8782050" cy="787019"/>
            <a:chOff x="568325" y="5114924"/>
            <a:chExt cx="8782050" cy="813246"/>
          </a:xfrm>
        </p:grpSpPr>
        <p:sp>
          <p:nvSpPr>
            <p:cNvPr id="6434" name="Google Shape;6434;p35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35" name="Google Shape;6435;p354"/>
            <p:cNvGrpSpPr/>
            <p:nvPr/>
          </p:nvGrpSpPr>
          <p:grpSpPr>
            <a:xfrm>
              <a:off x="675835" y="5210921"/>
              <a:ext cx="2918106" cy="302131"/>
              <a:chOff x="732985" y="5582396"/>
              <a:chExt cx="2918106" cy="302131"/>
            </a:xfrm>
          </p:grpSpPr>
          <p:pic>
            <p:nvPicPr>
              <p:cNvPr descr="Byte - Free electronics icons" id="6436" name="Google Shape;6436;p35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37" name="Google Shape;6437;p35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a:t>
                </a:r>
                <a:endParaRPr b="1" sz="1300">
                  <a:solidFill>
                    <a:srgbClr val="262626"/>
                  </a:solidFill>
                  <a:latin typeface="Arial"/>
                  <a:ea typeface="Arial"/>
                  <a:cs typeface="Arial"/>
                  <a:sym typeface="Arial"/>
                </a:endParaRPr>
              </a:p>
            </p:txBody>
          </p:sp>
        </p:grpSp>
        <p:sp>
          <p:nvSpPr>
            <p:cNvPr id="6438" name="Google Shape;6438;p35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dữ liệu bị thiếu bằng phương thức notnull().</a:t>
              </a:r>
              <a:endParaRPr sz="1300">
                <a:solidFill>
                  <a:srgbClr val="262626"/>
                </a:solidFill>
                <a:latin typeface="Arial"/>
                <a:ea typeface="Arial"/>
                <a:cs typeface="Arial"/>
                <a:sym typeface="Arial"/>
              </a:endParaRPr>
            </a:p>
          </p:txBody>
        </p:sp>
      </p:grpSp>
      <p:grpSp>
        <p:nvGrpSpPr>
          <p:cNvPr id="6439" name="Google Shape;6439;p354"/>
          <p:cNvGrpSpPr/>
          <p:nvPr/>
        </p:nvGrpSpPr>
        <p:grpSpPr>
          <a:xfrm>
            <a:off x="558396" y="1693287"/>
            <a:ext cx="8782050" cy="3258690"/>
            <a:chOff x="558396" y="1693287"/>
            <a:chExt cx="8782050" cy="3258690"/>
          </a:xfrm>
        </p:grpSpPr>
        <p:sp>
          <p:nvSpPr>
            <p:cNvPr id="6440" name="Google Shape;6440;p354"/>
            <p:cNvSpPr/>
            <p:nvPr/>
          </p:nvSpPr>
          <p:spPr>
            <a:xfrm>
              <a:off x="558396" y="1693287"/>
              <a:ext cx="8782050" cy="32586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41" name="Google Shape;6441;p354"/>
            <p:cNvPicPr preferRelativeResize="0"/>
            <p:nvPr/>
          </p:nvPicPr>
          <p:blipFill rotWithShape="1">
            <a:blip r:embed="rId4">
              <a:alphaModFix/>
            </a:blip>
            <a:srcRect b="2386" l="1" r="23777" t="582"/>
            <a:stretch/>
          </p:blipFill>
          <p:spPr>
            <a:xfrm>
              <a:off x="699462" y="1788096"/>
              <a:ext cx="8640232" cy="3062014"/>
            </a:xfrm>
            <a:prstGeom prst="rect">
              <a:avLst/>
            </a:prstGeom>
            <a:noFill/>
            <a:ln>
              <a:noFill/>
            </a:ln>
          </p:spPr>
        </p:pic>
      </p:grpSp>
      <p:grpSp>
        <p:nvGrpSpPr>
          <p:cNvPr id="6442" name="Google Shape;6442;p354"/>
          <p:cNvGrpSpPr/>
          <p:nvPr/>
        </p:nvGrpSpPr>
        <p:grpSpPr>
          <a:xfrm>
            <a:off x="450000" y="450000"/>
            <a:ext cx="9018000" cy="276999"/>
            <a:chOff x="450000" y="450000"/>
            <a:chExt cx="9018000" cy="276999"/>
          </a:xfrm>
        </p:grpSpPr>
        <p:sp>
          <p:nvSpPr>
            <p:cNvPr id="6443" name="Google Shape;6443;p3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44" name="Google Shape;6444;p3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445" name="Google Shape;6445;p35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0" name="Shape 6450"/>
        <p:cNvGrpSpPr/>
        <p:nvPr/>
      </p:nvGrpSpPr>
      <p:grpSpPr>
        <a:xfrm>
          <a:off x="0" y="0"/>
          <a:ext cx="0" cy="0"/>
          <a:chOff x="0" y="0"/>
          <a:chExt cx="0" cy="0"/>
        </a:xfrm>
      </p:grpSpPr>
      <p:grpSp>
        <p:nvGrpSpPr>
          <p:cNvPr id="6451" name="Google Shape;6451;p355"/>
          <p:cNvGrpSpPr/>
          <p:nvPr/>
        </p:nvGrpSpPr>
        <p:grpSpPr>
          <a:xfrm>
            <a:off x="557644" y="5594309"/>
            <a:ext cx="8782050" cy="647871"/>
            <a:chOff x="568325" y="5114924"/>
            <a:chExt cx="8782050" cy="669461"/>
          </a:xfrm>
        </p:grpSpPr>
        <p:sp>
          <p:nvSpPr>
            <p:cNvPr id="6452" name="Google Shape;6452;p355"/>
            <p:cNvSpPr/>
            <p:nvPr/>
          </p:nvSpPr>
          <p:spPr>
            <a:xfrm>
              <a:off x="568325" y="5114924"/>
              <a:ext cx="8782050" cy="6694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53" name="Google Shape;6453;p355"/>
            <p:cNvGrpSpPr/>
            <p:nvPr/>
          </p:nvGrpSpPr>
          <p:grpSpPr>
            <a:xfrm>
              <a:off x="675835" y="5210921"/>
              <a:ext cx="2918106" cy="302131"/>
              <a:chOff x="732985" y="5582396"/>
              <a:chExt cx="2918106" cy="302131"/>
            </a:xfrm>
          </p:grpSpPr>
          <p:pic>
            <p:nvPicPr>
              <p:cNvPr descr="Byte - Free electronics icons" id="6454" name="Google Shape;6454;p35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55" name="Google Shape;6455;p35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grpSp>
        <p:sp>
          <p:nvSpPr>
            <p:cNvPr id="6456" name="Google Shape;6456;p355"/>
            <p:cNvSpPr txBox="1"/>
            <p:nvPr/>
          </p:nvSpPr>
          <p:spPr>
            <a:xfrm>
              <a:off x="1035256" y="5505687"/>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Tính số lượng dữ liệu bị thiếu bằng phương thức isnull().</a:t>
              </a:r>
              <a:endParaRPr sz="1300">
                <a:solidFill>
                  <a:srgbClr val="262626"/>
                </a:solidFill>
                <a:latin typeface="Arial"/>
                <a:ea typeface="Arial"/>
                <a:cs typeface="Arial"/>
                <a:sym typeface="Arial"/>
              </a:endParaRPr>
            </a:p>
          </p:txBody>
        </p:sp>
      </p:grpSp>
      <p:grpSp>
        <p:nvGrpSpPr>
          <p:cNvPr id="6457" name="Google Shape;6457;p355"/>
          <p:cNvGrpSpPr/>
          <p:nvPr/>
        </p:nvGrpSpPr>
        <p:grpSpPr>
          <a:xfrm>
            <a:off x="450000" y="450000"/>
            <a:ext cx="9018000" cy="276999"/>
            <a:chOff x="450000" y="450000"/>
            <a:chExt cx="9018000" cy="276999"/>
          </a:xfrm>
        </p:grpSpPr>
        <p:sp>
          <p:nvSpPr>
            <p:cNvPr id="6458" name="Google Shape;6458;p3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59" name="Google Shape;6459;p3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460" name="Google Shape;6460;p355"/>
          <p:cNvGrpSpPr/>
          <p:nvPr/>
        </p:nvGrpSpPr>
        <p:grpSpPr>
          <a:xfrm>
            <a:off x="558396" y="1693286"/>
            <a:ext cx="8782050" cy="3823945"/>
            <a:chOff x="558396" y="1693286"/>
            <a:chExt cx="8782050" cy="3823945"/>
          </a:xfrm>
        </p:grpSpPr>
        <p:sp>
          <p:nvSpPr>
            <p:cNvPr id="6461" name="Google Shape;6461;p355"/>
            <p:cNvSpPr/>
            <p:nvPr/>
          </p:nvSpPr>
          <p:spPr>
            <a:xfrm>
              <a:off x="558396" y="1693286"/>
              <a:ext cx="8782050" cy="38239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62" name="Google Shape;6462;p355"/>
            <p:cNvPicPr preferRelativeResize="0"/>
            <p:nvPr/>
          </p:nvPicPr>
          <p:blipFill rotWithShape="1">
            <a:blip r:embed="rId4">
              <a:alphaModFix/>
            </a:blip>
            <a:srcRect b="821" l="0" r="22244" t="1685"/>
            <a:stretch/>
          </p:blipFill>
          <p:spPr>
            <a:xfrm>
              <a:off x="706584" y="1780754"/>
              <a:ext cx="8633109" cy="3680492"/>
            </a:xfrm>
            <a:prstGeom prst="rect">
              <a:avLst/>
            </a:prstGeom>
            <a:noFill/>
            <a:ln>
              <a:noFill/>
            </a:ln>
          </p:spPr>
        </p:pic>
      </p:grpSp>
      <p:sp>
        <p:nvSpPr>
          <p:cNvPr id="6463" name="Google Shape;6463;p35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8" name="Shape 6468"/>
        <p:cNvGrpSpPr/>
        <p:nvPr/>
      </p:nvGrpSpPr>
      <p:grpSpPr>
        <a:xfrm>
          <a:off x="0" y="0"/>
          <a:ext cx="0" cy="0"/>
          <a:chOff x="0" y="0"/>
          <a:chExt cx="0" cy="0"/>
        </a:xfrm>
      </p:grpSpPr>
      <p:grpSp>
        <p:nvGrpSpPr>
          <p:cNvPr id="6469" name="Google Shape;6469;p356"/>
          <p:cNvGrpSpPr/>
          <p:nvPr/>
        </p:nvGrpSpPr>
        <p:grpSpPr>
          <a:xfrm>
            <a:off x="557644" y="3506077"/>
            <a:ext cx="8782050" cy="787019"/>
            <a:chOff x="568325" y="5114924"/>
            <a:chExt cx="8782050" cy="813246"/>
          </a:xfrm>
        </p:grpSpPr>
        <p:sp>
          <p:nvSpPr>
            <p:cNvPr id="6470" name="Google Shape;6470;p35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71" name="Google Shape;6471;p356"/>
            <p:cNvGrpSpPr/>
            <p:nvPr/>
          </p:nvGrpSpPr>
          <p:grpSpPr>
            <a:xfrm>
              <a:off x="675835" y="5210921"/>
              <a:ext cx="2918106" cy="302131"/>
              <a:chOff x="732985" y="5582396"/>
              <a:chExt cx="2918106" cy="302131"/>
            </a:xfrm>
          </p:grpSpPr>
          <p:pic>
            <p:nvPicPr>
              <p:cNvPr descr="Byte - Free electronics icons" id="6472" name="Google Shape;6472;p35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73" name="Google Shape;6473;p35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grpSp>
        <p:sp>
          <p:nvSpPr>
            <p:cNvPr id="6474" name="Google Shape;6474;p35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tất cả các cột có hơn 500 giá trị NaN. Cột Deck (688 giá trị NaN trên 891).</a:t>
              </a:r>
              <a:endParaRPr sz="1300">
                <a:solidFill>
                  <a:srgbClr val="262626"/>
                </a:solidFill>
                <a:latin typeface="Arial"/>
                <a:ea typeface="Arial"/>
                <a:cs typeface="Arial"/>
                <a:sym typeface="Arial"/>
              </a:endParaRPr>
            </a:p>
          </p:txBody>
        </p:sp>
      </p:grpSp>
      <p:grpSp>
        <p:nvGrpSpPr>
          <p:cNvPr id="6475" name="Google Shape;6475;p356"/>
          <p:cNvGrpSpPr/>
          <p:nvPr/>
        </p:nvGrpSpPr>
        <p:grpSpPr>
          <a:xfrm>
            <a:off x="558396" y="1742371"/>
            <a:ext cx="8782050" cy="1674513"/>
            <a:chOff x="558396" y="1693287"/>
            <a:chExt cx="8782050" cy="1674513"/>
          </a:xfrm>
        </p:grpSpPr>
        <p:sp>
          <p:nvSpPr>
            <p:cNvPr id="6476" name="Google Shape;6476;p356"/>
            <p:cNvSpPr/>
            <p:nvPr/>
          </p:nvSpPr>
          <p:spPr>
            <a:xfrm>
              <a:off x="558396" y="1693287"/>
              <a:ext cx="8782050" cy="16745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77" name="Google Shape;6477;p356"/>
            <p:cNvPicPr preferRelativeResize="0"/>
            <p:nvPr/>
          </p:nvPicPr>
          <p:blipFill rotWithShape="1">
            <a:blip r:embed="rId4">
              <a:alphaModFix/>
            </a:blip>
            <a:srcRect b="0" l="0" r="22937" t="4559"/>
            <a:stretch/>
          </p:blipFill>
          <p:spPr>
            <a:xfrm>
              <a:off x="683891" y="1813772"/>
              <a:ext cx="8655803" cy="1452550"/>
            </a:xfrm>
            <a:prstGeom prst="rect">
              <a:avLst/>
            </a:prstGeom>
            <a:noFill/>
            <a:ln>
              <a:noFill/>
            </a:ln>
          </p:spPr>
        </p:pic>
      </p:grpSp>
      <p:grpSp>
        <p:nvGrpSpPr>
          <p:cNvPr id="6478" name="Google Shape;6478;p356"/>
          <p:cNvGrpSpPr/>
          <p:nvPr/>
        </p:nvGrpSpPr>
        <p:grpSpPr>
          <a:xfrm>
            <a:off x="450000" y="450000"/>
            <a:ext cx="9018000" cy="276999"/>
            <a:chOff x="450000" y="450000"/>
            <a:chExt cx="9018000" cy="276999"/>
          </a:xfrm>
        </p:grpSpPr>
        <p:sp>
          <p:nvSpPr>
            <p:cNvPr id="6479" name="Google Shape;6479;p3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80" name="Google Shape;6480;p3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481" name="Google Shape;6481;p35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Áp dụng tùy chọn threshold=500 cho phương thức dropna() sẽ xóa tất cả các cột có 500 giá trị NaN trở lên.\</a:t>
            </a:r>
            <a:endParaRPr sz="1400">
              <a:solidFill>
                <a:schemeClr val="dk1"/>
              </a:solidFill>
              <a:latin typeface="Arial"/>
              <a:ea typeface="Arial"/>
              <a:cs typeface="Arial"/>
              <a:sym typeface="Aria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6" name="Shape 6486"/>
        <p:cNvGrpSpPr/>
        <p:nvPr/>
      </p:nvGrpSpPr>
      <p:grpSpPr>
        <a:xfrm>
          <a:off x="0" y="0"/>
          <a:ext cx="0" cy="0"/>
          <a:chOff x="0" y="0"/>
          <a:chExt cx="0" cy="0"/>
        </a:xfrm>
      </p:grpSpPr>
      <p:grpSp>
        <p:nvGrpSpPr>
          <p:cNvPr id="6487" name="Google Shape;6487;p357"/>
          <p:cNvGrpSpPr/>
          <p:nvPr/>
        </p:nvGrpSpPr>
        <p:grpSpPr>
          <a:xfrm>
            <a:off x="557644" y="2858005"/>
            <a:ext cx="8782050" cy="787019"/>
            <a:chOff x="568325" y="5114924"/>
            <a:chExt cx="8782050" cy="813246"/>
          </a:xfrm>
        </p:grpSpPr>
        <p:sp>
          <p:nvSpPr>
            <p:cNvPr id="6488" name="Google Shape;6488;p35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89" name="Google Shape;6489;p357"/>
            <p:cNvGrpSpPr/>
            <p:nvPr/>
          </p:nvGrpSpPr>
          <p:grpSpPr>
            <a:xfrm>
              <a:off x="675835" y="5210921"/>
              <a:ext cx="2918106" cy="302131"/>
              <a:chOff x="732985" y="5582396"/>
              <a:chExt cx="2918106" cy="302131"/>
            </a:xfrm>
          </p:grpSpPr>
          <p:pic>
            <p:nvPicPr>
              <p:cNvPr descr="Byte - Free electronics icons" id="6490" name="Google Shape;6490;p35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91" name="Google Shape;6491;p35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a:t>
                </a:r>
                <a:endParaRPr b="1" sz="1300">
                  <a:solidFill>
                    <a:srgbClr val="262626"/>
                  </a:solidFill>
                  <a:latin typeface="Arial"/>
                  <a:ea typeface="Arial"/>
                  <a:cs typeface="Arial"/>
                  <a:sym typeface="Arial"/>
                </a:endParaRPr>
              </a:p>
            </p:txBody>
          </p:sp>
        </p:grpSp>
        <p:sp>
          <p:nvSpPr>
            <p:cNvPr id="6492" name="Google Shape;6492;p35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tất cả các hàng không có dữ liệu tuổi trong cột tuổi. Cột tuổi (177 giá trị NaN trên 891).</a:t>
              </a:r>
              <a:endParaRPr sz="1300">
                <a:solidFill>
                  <a:srgbClr val="262626"/>
                </a:solidFill>
                <a:latin typeface="Arial"/>
                <a:ea typeface="Arial"/>
                <a:cs typeface="Arial"/>
                <a:sym typeface="Arial"/>
              </a:endParaRPr>
            </a:p>
          </p:txBody>
        </p:sp>
      </p:grpSp>
      <p:grpSp>
        <p:nvGrpSpPr>
          <p:cNvPr id="6493" name="Google Shape;6493;p357"/>
          <p:cNvGrpSpPr/>
          <p:nvPr/>
        </p:nvGrpSpPr>
        <p:grpSpPr>
          <a:xfrm>
            <a:off x="558396" y="1753391"/>
            <a:ext cx="8781298" cy="1038343"/>
            <a:chOff x="558396" y="1693287"/>
            <a:chExt cx="8782050" cy="1048983"/>
          </a:xfrm>
        </p:grpSpPr>
        <p:sp>
          <p:nvSpPr>
            <p:cNvPr id="6494" name="Google Shape;6494;p357"/>
            <p:cNvSpPr/>
            <p:nvPr/>
          </p:nvSpPr>
          <p:spPr>
            <a:xfrm>
              <a:off x="558396" y="1693287"/>
              <a:ext cx="8782050" cy="10489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95" name="Google Shape;6495;p357"/>
            <p:cNvPicPr preferRelativeResize="0"/>
            <p:nvPr/>
          </p:nvPicPr>
          <p:blipFill rotWithShape="1">
            <a:blip r:embed="rId4">
              <a:alphaModFix/>
            </a:blip>
            <a:srcRect b="0" l="0" r="24750" t="3822"/>
            <a:stretch/>
          </p:blipFill>
          <p:spPr>
            <a:xfrm>
              <a:off x="663572" y="1792874"/>
              <a:ext cx="8676874" cy="911442"/>
            </a:xfrm>
            <a:prstGeom prst="rect">
              <a:avLst/>
            </a:prstGeom>
            <a:noFill/>
            <a:ln>
              <a:noFill/>
            </a:ln>
          </p:spPr>
        </p:pic>
      </p:grpSp>
      <p:grpSp>
        <p:nvGrpSpPr>
          <p:cNvPr id="6496" name="Google Shape;6496;p357"/>
          <p:cNvGrpSpPr/>
          <p:nvPr/>
        </p:nvGrpSpPr>
        <p:grpSpPr>
          <a:xfrm>
            <a:off x="450000" y="450000"/>
            <a:ext cx="9018000" cy="276999"/>
            <a:chOff x="450000" y="450000"/>
            <a:chExt cx="9018000" cy="276999"/>
          </a:xfrm>
        </p:grpSpPr>
        <p:sp>
          <p:nvSpPr>
            <p:cNvPr id="6497" name="Google Shape;6497;p3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498" name="Google Shape;6498;p3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499" name="Google Shape;6499;p35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Giới hạn tập hợp con trong cột 'tuổi'.</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4" name="Shape 6504"/>
        <p:cNvGrpSpPr/>
        <p:nvPr/>
      </p:nvGrpSpPr>
      <p:grpSpPr>
        <a:xfrm>
          <a:off x="0" y="0"/>
          <a:ext cx="0" cy="0"/>
          <a:chOff x="0" y="0"/>
          <a:chExt cx="0" cy="0"/>
        </a:xfrm>
      </p:grpSpPr>
      <p:grpSp>
        <p:nvGrpSpPr>
          <p:cNvPr id="6505" name="Google Shape;6505;p358"/>
          <p:cNvGrpSpPr/>
          <p:nvPr/>
        </p:nvGrpSpPr>
        <p:grpSpPr>
          <a:xfrm>
            <a:off x="557644" y="5378285"/>
            <a:ext cx="8782050" cy="787019"/>
            <a:chOff x="568325" y="5114924"/>
            <a:chExt cx="8782050" cy="813246"/>
          </a:xfrm>
        </p:grpSpPr>
        <p:sp>
          <p:nvSpPr>
            <p:cNvPr id="6506" name="Google Shape;6506;p35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07" name="Google Shape;6507;p358"/>
            <p:cNvGrpSpPr/>
            <p:nvPr/>
          </p:nvGrpSpPr>
          <p:grpSpPr>
            <a:xfrm>
              <a:off x="675835" y="5210921"/>
              <a:ext cx="2918106" cy="302131"/>
              <a:chOff x="732985" y="5582396"/>
              <a:chExt cx="2918106" cy="302131"/>
            </a:xfrm>
          </p:grpSpPr>
          <p:pic>
            <p:nvPicPr>
              <p:cNvPr descr="Byte - Free electronics icons" id="6508" name="Google Shape;6508;p35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509" name="Google Shape;6509;p35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7-1</a:t>
                </a:r>
                <a:endParaRPr b="1" sz="1300">
                  <a:solidFill>
                    <a:srgbClr val="262626"/>
                  </a:solidFill>
                  <a:latin typeface="Arial"/>
                  <a:ea typeface="Arial"/>
                  <a:cs typeface="Arial"/>
                  <a:sym typeface="Arial"/>
                </a:endParaRPr>
              </a:p>
            </p:txBody>
          </p:sp>
        </p:grpSp>
        <p:sp>
          <p:nvSpPr>
            <p:cNvPr id="6510" name="Google Shape;6510;p35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tất cả các hàng không có dữ liệu tuổi trong cột tuổi. Cột Tuổi (177 giá trị NaN trên 891).</a:t>
              </a:r>
              <a:endParaRPr sz="1300">
                <a:solidFill>
                  <a:srgbClr val="262626"/>
                </a:solidFill>
                <a:latin typeface="Arial"/>
                <a:ea typeface="Arial"/>
                <a:cs typeface="Arial"/>
                <a:sym typeface="Arial"/>
              </a:endParaRPr>
            </a:p>
          </p:txBody>
        </p:sp>
      </p:grpSp>
      <p:grpSp>
        <p:nvGrpSpPr>
          <p:cNvPr id="6511" name="Google Shape;6511;p358"/>
          <p:cNvGrpSpPr/>
          <p:nvPr/>
        </p:nvGrpSpPr>
        <p:grpSpPr>
          <a:xfrm>
            <a:off x="450000" y="450000"/>
            <a:ext cx="9018000" cy="276999"/>
            <a:chOff x="450000" y="450000"/>
            <a:chExt cx="9018000" cy="276999"/>
          </a:xfrm>
        </p:grpSpPr>
        <p:sp>
          <p:nvSpPr>
            <p:cNvPr id="6512" name="Google Shape;6512;p3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513" name="Google Shape;6513;p3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514" name="Google Shape;6514;p358"/>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Thay thế các giá trị còn thiếu</a:t>
            </a:r>
            <a:endParaRPr sz="2400">
              <a:solidFill>
                <a:srgbClr val="0C0C0C"/>
              </a:solidFill>
              <a:latin typeface="Arial"/>
              <a:ea typeface="Arial"/>
              <a:cs typeface="Arial"/>
              <a:sym typeface="Arial"/>
            </a:endParaRPr>
          </a:p>
        </p:txBody>
      </p:sp>
      <p:grpSp>
        <p:nvGrpSpPr>
          <p:cNvPr id="6515" name="Google Shape;6515;p358"/>
          <p:cNvGrpSpPr/>
          <p:nvPr/>
        </p:nvGrpSpPr>
        <p:grpSpPr>
          <a:xfrm>
            <a:off x="558396" y="2202412"/>
            <a:ext cx="8782050" cy="3109605"/>
            <a:chOff x="558396" y="2202412"/>
            <a:chExt cx="8782050" cy="3109605"/>
          </a:xfrm>
        </p:grpSpPr>
        <p:sp>
          <p:nvSpPr>
            <p:cNvPr id="6516" name="Google Shape;6516;p358"/>
            <p:cNvSpPr/>
            <p:nvPr/>
          </p:nvSpPr>
          <p:spPr>
            <a:xfrm>
              <a:off x="558396" y="2202412"/>
              <a:ext cx="8782050" cy="31096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17" name="Google Shape;6517;p358"/>
            <p:cNvPicPr preferRelativeResize="0"/>
            <p:nvPr/>
          </p:nvPicPr>
          <p:blipFill rotWithShape="1">
            <a:blip r:embed="rId4">
              <a:alphaModFix/>
            </a:blip>
            <a:srcRect b="0" l="0" r="20745" t="0"/>
            <a:stretch/>
          </p:blipFill>
          <p:spPr>
            <a:xfrm>
              <a:off x="711200" y="2292165"/>
              <a:ext cx="8628494" cy="2942104"/>
            </a:xfrm>
            <a:prstGeom prst="rect">
              <a:avLst/>
            </a:prstGeom>
            <a:noFill/>
            <a:ln>
              <a:noFill/>
            </a:ln>
          </p:spPr>
        </p:pic>
      </p:grpSp>
      <p:sp>
        <p:nvSpPr>
          <p:cNvPr id="6518" name="Google Shape;6518;p358"/>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thế dữ liệu bị thiếu bằng Mean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grpSp>
        <p:nvGrpSpPr>
          <p:cNvPr id="988" name="Google Shape;988;p36"/>
          <p:cNvGrpSpPr/>
          <p:nvPr/>
        </p:nvGrpSpPr>
        <p:grpSpPr>
          <a:xfrm>
            <a:off x="558396" y="1747463"/>
            <a:ext cx="8782050" cy="1296144"/>
            <a:chOff x="558396" y="1844824"/>
            <a:chExt cx="8782050" cy="1296144"/>
          </a:xfrm>
        </p:grpSpPr>
        <p:sp>
          <p:nvSpPr>
            <p:cNvPr id="989" name="Google Shape;989;p36"/>
            <p:cNvSpPr/>
            <p:nvPr/>
          </p:nvSpPr>
          <p:spPr>
            <a:xfrm>
              <a:off x="558396" y="1844824"/>
              <a:ext cx="8782050" cy="1296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0" name="Google Shape;990;p36"/>
            <p:cNvPicPr preferRelativeResize="0"/>
            <p:nvPr/>
          </p:nvPicPr>
          <p:blipFill rotWithShape="1">
            <a:blip r:embed="rId3">
              <a:alphaModFix/>
            </a:blip>
            <a:srcRect b="0" l="1383" r="22125" t="0"/>
            <a:stretch/>
          </p:blipFill>
          <p:spPr>
            <a:xfrm>
              <a:off x="643811" y="1911795"/>
              <a:ext cx="8695355" cy="1170709"/>
            </a:xfrm>
            <a:prstGeom prst="rect">
              <a:avLst/>
            </a:prstGeom>
            <a:noFill/>
            <a:ln>
              <a:noFill/>
            </a:ln>
          </p:spPr>
        </p:pic>
      </p:grpSp>
      <p:grpSp>
        <p:nvGrpSpPr>
          <p:cNvPr id="991" name="Google Shape;991;p36"/>
          <p:cNvGrpSpPr/>
          <p:nvPr/>
        </p:nvGrpSpPr>
        <p:grpSpPr>
          <a:xfrm>
            <a:off x="558396" y="3632909"/>
            <a:ext cx="8782050" cy="864096"/>
            <a:chOff x="558396" y="3700854"/>
            <a:chExt cx="8782050" cy="864096"/>
          </a:xfrm>
        </p:grpSpPr>
        <p:sp>
          <p:nvSpPr>
            <p:cNvPr id="992" name="Google Shape;992;p36"/>
            <p:cNvSpPr/>
            <p:nvPr/>
          </p:nvSpPr>
          <p:spPr>
            <a:xfrm>
              <a:off x="558396" y="3700854"/>
              <a:ext cx="8782050" cy="864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3" name="Google Shape;993;p36"/>
            <p:cNvPicPr preferRelativeResize="0"/>
            <p:nvPr/>
          </p:nvPicPr>
          <p:blipFill rotWithShape="1">
            <a:blip r:embed="rId4">
              <a:alphaModFix/>
            </a:blip>
            <a:srcRect b="0" l="1303" r="26056" t="7079"/>
            <a:stretch/>
          </p:blipFill>
          <p:spPr>
            <a:xfrm>
              <a:off x="625151" y="3788227"/>
              <a:ext cx="8714015" cy="740345"/>
            </a:xfrm>
            <a:prstGeom prst="rect">
              <a:avLst/>
            </a:prstGeom>
            <a:noFill/>
            <a:ln>
              <a:noFill/>
            </a:ln>
          </p:spPr>
        </p:pic>
      </p:grpSp>
      <p:grpSp>
        <p:nvGrpSpPr>
          <p:cNvPr id="994" name="Google Shape;994;p36"/>
          <p:cNvGrpSpPr/>
          <p:nvPr/>
        </p:nvGrpSpPr>
        <p:grpSpPr>
          <a:xfrm>
            <a:off x="557116" y="4581128"/>
            <a:ext cx="8782050" cy="720080"/>
            <a:chOff x="568325" y="5114924"/>
            <a:chExt cx="8782050" cy="744077"/>
          </a:xfrm>
        </p:grpSpPr>
        <p:sp>
          <p:nvSpPr>
            <p:cNvPr id="995" name="Google Shape;995;p36"/>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96" name="Google Shape;996;p36"/>
            <p:cNvGrpSpPr/>
            <p:nvPr/>
          </p:nvGrpSpPr>
          <p:grpSpPr>
            <a:xfrm>
              <a:off x="675835" y="5210921"/>
              <a:ext cx="2918106" cy="302131"/>
              <a:chOff x="732985" y="5582396"/>
              <a:chExt cx="2918106" cy="302131"/>
            </a:xfrm>
          </p:grpSpPr>
          <p:pic>
            <p:nvPicPr>
              <p:cNvPr descr="Byte - Free electronics icons" id="997" name="Google Shape;997;p36"/>
              <p:cNvPicPr preferRelativeResize="0"/>
              <p:nvPr/>
            </p:nvPicPr>
            <p:blipFill rotWithShape="1">
              <a:blip r:embed="rId5">
                <a:alphaModFix/>
              </a:blip>
              <a:srcRect b="-5938" l="13871" r="14480" t="-7084"/>
              <a:stretch/>
            </p:blipFill>
            <p:spPr>
              <a:xfrm>
                <a:off x="732985" y="5605886"/>
                <a:ext cx="295715" cy="244889"/>
              </a:xfrm>
              <a:prstGeom prst="rect">
                <a:avLst/>
              </a:prstGeom>
              <a:noFill/>
              <a:ln>
                <a:noFill/>
              </a:ln>
            </p:spPr>
          </p:pic>
          <p:sp>
            <p:nvSpPr>
              <p:cNvPr id="998" name="Google Shape;998;p3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a:t>
                </a:r>
                <a:endParaRPr b="1" sz="1300">
                  <a:solidFill>
                    <a:srgbClr val="262626"/>
                  </a:solidFill>
                  <a:latin typeface="Arial"/>
                  <a:ea typeface="Arial"/>
                  <a:cs typeface="Arial"/>
                  <a:sym typeface="Arial"/>
                </a:endParaRPr>
              </a:p>
            </p:txBody>
          </p:sp>
        </p:grpSp>
        <p:sp>
          <p:nvSpPr>
            <p:cNvPr id="999" name="Google Shape;999;p3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Vì chỉ có giá trị được sao chép nên bạn có thể thấy rằng giá trị địa chỉ là khác.</a:t>
              </a:r>
              <a:endParaRPr sz="1300">
                <a:solidFill>
                  <a:srgbClr val="262626"/>
                </a:solidFill>
                <a:latin typeface="Arial"/>
                <a:ea typeface="Arial"/>
                <a:cs typeface="Arial"/>
                <a:sym typeface="Arial"/>
              </a:endParaRPr>
            </a:p>
          </p:txBody>
        </p:sp>
      </p:grpSp>
      <p:grpSp>
        <p:nvGrpSpPr>
          <p:cNvPr id="1000" name="Google Shape;1000;p36"/>
          <p:cNvGrpSpPr/>
          <p:nvPr/>
        </p:nvGrpSpPr>
        <p:grpSpPr>
          <a:xfrm>
            <a:off x="450000" y="450000"/>
            <a:ext cx="9018000" cy="276999"/>
            <a:chOff x="450000" y="450000"/>
            <a:chExt cx="9018000" cy="276999"/>
          </a:xfrm>
        </p:grpSpPr>
        <p:sp>
          <p:nvSpPr>
            <p:cNvPr id="1001" name="Google Shape;1001;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02" name="Google Shape;1002;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03" name="Google Shape;1003;p3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bạn chỉ muốn sao chép giá trị, bạn có thể sử dụng np.copy(). Xem trợ giúp (np.copy) để biết thêm chi tiết.</a:t>
            </a:r>
            <a:endParaRPr sz="1400">
              <a:solidFill>
                <a:schemeClr val="dk1"/>
              </a:solidFill>
              <a:latin typeface="Arial"/>
              <a:ea typeface="Arial"/>
              <a:cs typeface="Arial"/>
              <a:sym typeface="Arial"/>
            </a:endParaRPr>
          </a:p>
        </p:txBody>
      </p:sp>
      <p:sp>
        <p:nvSpPr>
          <p:cNvPr id="1004" name="Google Shape;1004;p36"/>
          <p:cNvSpPr/>
          <p:nvPr/>
        </p:nvSpPr>
        <p:spPr>
          <a:xfrm>
            <a:off x="580388" y="3301832"/>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Sau đó, hãy kiểm tra giá trị địa chỉ.</a:t>
            </a:r>
            <a:endParaRPr sz="1400">
              <a:solidFill>
                <a:schemeClr val="dk1"/>
              </a:solidFill>
              <a:latin typeface="Arial"/>
              <a:ea typeface="Arial"/>
              <a:cs typeface="Arial"/>
              <a:sym typeface="Arial"/>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3" name="Shape 6523"/>
        <p:cNvGrpSpPr/>
        <p:nvPr/>
      </p:nvGrpSpPr>
      <p:grpSpPr>
        <a:xfrm>
          <a:off x="0" y="0"/>
          <a:ext cx="0" cy="0"/>
          <a:chOff x="0" y="0"/>
          <a:chExt cx="0" cy="0"/>
        </a:xfrm>
      </p:grpSpPr>
      <p:grpSp>
        <p:nvGrpSpPr>
          <p:cNvPr id="6524" name="Google Shape;6524;p359"/>
          <p:cNvGrpSpPr/>
          <p:nvPr/>
        </p:nvGrpSpPr>
        <p:grpSpPr>
          <a:xfrm>
            <a:off x="450000" y="450000"/>
            <a:ext cx="9018000" cy="276999"/>
            <a:chOff x="450000" y="450000"/>
            <a:chExt cx="9018000" cy="276999"/>
          </a:xfrm>
        </p:grpSpPr>
        <p:sp>
          <p:nvSpPr>
            <p:cNvPr id="6525" name="Google Shape;6525;p3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526" name="Google Shape;6526;p3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527" name="Google Shape;6527;p359"/>
          <p:cNvGrpSpPr/>
          <p:nvPr/>
        </p:nvGrpSpPr>
        <p:grpSpPr>
          <a:xfrm>
            <a:off x="558396" y="1772816"/>
            <a:ext cx="8782050" cy="3035145"/>
            <a:chOff x="558396" y="2202412"/>
            <a:chExt cx="8782050" cy="3035145"/>
          </a:xfrm>
        </p:grpSpPr>
        <p:sp>
          <p:nvSpPr>
            <p:cNvPr id="6528" name="Google Shape;6528;p359"/>
            <p:cNvSpPr/>
            <p:nvPr/>
          </p:nvSpPr>
          <p:spPr>
            <a:xfrm>
              <a:off x="558396" y="2202412"/>
              <a:ext cx="8782050" cy="30351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29" name="Google Shape;6529;p359"/>
            <p:cNvPicPr preferRelativeResize="0"/>
            <p:nvPr/>
          </p:nvPicPr>
          <p:blipFill rotWithShape="1">
            <a:blip r:embed="rId3">
              <a:alphaModFix/>
            </a:blip>
            <a:srcRect b="0" l="0" r="18088" t="0"/>
            <a:stretch/>
          </p:blipFill>
          <p:spPr>
            <a:xfrm>
              <a:off x="711199" y="2295395"/>
              <a:ext cx="8628495" cy="2846621"/>
            </a:xfrm>
            <a:prstGeom prst="rect">
              <a:avLst/>
            </a:prstGeom>
            <a:noFill/>
            <a:ln>
              <a:noFill/>
            </a:ln>
          </p:spPr>
        </p:pic>
      </p:grpSp>
      <p:sp>
        <p:nvSpPr>
          <p:cNvPr id="6530" name="Google Shape;6530;p35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thế dữ liệu bị thiếu bằng Mean</a:t>
            </a:r>
            <a:endParaRPr/>
          </a:p>
        </p:txBody>
      </p:sp>
      <p:grpSp>
        <p:nvGrpSpPr>
          <p:cNvPr id="6531" name="Google Shape;6531;p359"/>
          <p:cNvGrpSpPr/>
          <p:nvPr/>
        </p:nvGrpSpPr>
        <p:grpSpPr>
          <a:xfrm>
            <a:off x="557644" y="4874229"/>
            <a:ext cx="8782050" cy="1227991"/>
            <a:chOff x="557644" y="4874229"/>
            <a:chExt cx="8782050" cy="1227991"/>
          </a:xfrm>
        </p:grpSpPr>
        <p:sp>
          <p:nvSpPr>
            <p:cNvPr id="6532" name="Google Shape;6532;p359"/>
            <p:cNvSpPr/>
            <p:nvPr/>
          </p:nvSpPr>
          <p:spPr>
            <a:xfrm>
              <a:off x="557644" y="4874229"/>
              <a:ext cx="8782050" cy="12279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33" name="Google Shape;6533;p359"/>
            <p:cNvGrpSpPr/>
            <p:nvPr/>
          </p:nvGrpSpPr>
          <p:grpSpPr>
            <a:xfrm>
              <a:off x="665154" y="4967130"/>
              <a:ext cx="2918106" cy="292387"/>
              <a:chOff x="732985" y="5582396"/>
              <a:chExt cx="2918106" cy="302131"/>
            </a:xfrm>
          </p:grpSpPr>
          <p:pic>
            <p:nvPicPr>
              <p:cNvPr descr="Byte - Free electronics icons" id="6534" name="Google Shape;6534;p35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535" name="Google Shape;6535;p35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7-2</a:t>
                </a:r>
                <a:endParaRPr b="1" sz="1300">
                  <a:solidFill>
                    <a:srgbClr val="262626"/>
                  </a:solidFill>
                  <a:latin typeface="Arial"/>
                  <a:ea typeface="Arial"/>
                  <a:cs typeface="Arial"/>
                  <a:sym typeface="Arial"/>
                </a:endParaRPr>
              </a:p>
            </p:txBody>
          </p:sp>
        </p:grpSp>
        <p:sp>
          <p:nvSpPr>
            <p:cNvPr id="6536" name="Google Shape;6536;p359"/>
            <p:cNvSpPr txBox="1"/>
            <p:nvPr/>
          </p:nvSpPr>
          <p:spPr>
            <a:xfrm>
              <a:off x="1024575" y="527632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Tính giá trị trung bình của cột tuổi. (Không bao gồm các giá trị NaN)</a:t>
              </a:r>
              <a:endParaRPr sz="1300">
                <a:solidFill>
                  <a:srgbClr val="262626"/>
                </a:solidFill>
                <a:latin typeface="Arial"/>
                <a:ea typeface="Arial"/>
                <a:cs typeface="Arial"/>
                <a:sym typeface="Arial"/>
              </a:endParaRPr>
            </a:p>
          </p:txBody>
        </p:sp>
        <p:grpSp>
          <p:nvGrpSpPr>
            <p:cNvPr id="6537" name="Google Shape;6537;p359"/>
            <p:cNvGrpSpPr/>
            <p:nvPr/>
          </p:nvGrpSpPr>
          <p:grpSpPr>
            <a:xfrm>
              <a:off x="665154" y="5521431"/>
              <a:ext cx="8640559" cy="509247"/>
              <a:chOff x="665154" y="4967130"/>
              <a:chExt cx="8640559" cy="509247"/>
            </a:xfrm>
          </p:grpSpPr>
          <p:grpSp>
            <p:nvGrpSpPr>
              <p:cNvPr id="6538" name="Google Shape;6538;p359"/>
              <p:cNvGrpSpPr/>
              <p:nvPr/>
            </p:nvGrpSpPr>
            <p:grpSpPr>
              <a:xfrm>
                <a:off x="665154" y="4967130"/>
                <a:ext cx="2918106" cy="292387"/>
                <a:chOff x="732985" y="5582396"/>
                <a:chExt cx="2918106" cy="302131"/>
              </a:xfrm>
            </p:grpSpPr>
            <p:pic>
              <p:nvPicPr>
                <p:cNvPr descr="Byte - Free electronics icons" id="6539" name="Google Shape;6539;p35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540" name="Google Shape;6540;p35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7-3</a:t>
                  </a:r>
                  <a:endParaRPr b="1" sz="1300">
                    <a:solidFill>
                      <a:srgbClr val="262626"/>
                    </a:solidFill>
                    <a:latin typeface="Arial"/>
                    <a:ea typeface="Arial"/>
                    <a:cs typeface="Arial"/>
                    <a:sym typeface="Arial"/>
                  </a:endParaRPr>
                </a:p>
              </p:txBody>
            </p:sp>
          </p:grpSp>
          <p:sp>
            <p:nvSpPr>
              <p:cNvPr id="6541" name="Google Shape;6541;p359"/>
              <p:cNvSpPr txBox="1"/>
              <p:nvPr/>
            </p:nvSpPr>
            <p:spPr>
              <a:xfrm>
                <a:off x="1024575" y="527632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In 10 dữ liệu đầu tiên trong cột tuổi. (Ở hàng 5, giá trị NaN được thay thế bằng giá trị trung bình).</a:t>
                </a:r>
                <a:endParaRPr sz="1300">
                  <a:solidFill>
                    <a:srgbClr val="262626"/>
                  </a:solidFill>
                  <a:latin typeface="Arial"/>
                  <a:ea typeface="Arial"/>
                  <a:cs typeface="Arial"/>
                  <a:sym typeface="Arial"/>
                </a:endParaRPr>
              </a:p>
            </p:txBody>
          </p:sp>
        </p:grpSp>
      </p:gr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6" name="Shape 6546"/>
        <p:cNvGrpSpPr/>
        <p:nvPr/>
      </p:nvGrpSpPr>
      <p:grpSpPr>
        <a:xfrm>
          <a:off x="0" y="0"/>
          <a:ext cx="0" cy="0"/>
          <a:chOff x="0" y="0"/>
          <a:chExt cx="0" cy="0"/>
        </a:xfrm>
      </p:grpSpPr>
      <p:grpSp>
        <p:nvGrpSpPr>
          <p:cNvPr id="6547" name="Google Shape;6547;p360"/>
          <p:cNvGrpSpPr/>
          <p:nvPr/>
        </p:nvGrpSpPr>
        <p:grpSpPr>
          <a:xfrm>
            <a:off x="450000" y="450000"/>
            <a:ext cx="9018000" cy="276999"/>
            <a:chOff x="450000" y="450000"/>
            <a:chExt cx="9018000" cy="276999"/>
          </a:xfrm>
        </p:grpSpPr>
        <p:sp>
          <p:nvSpPr>
            <p:cNvPr id="6548" name="Google Shape;6548;p3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549" name="Google Shape;6549;p3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550" name="Google Shape;6550;p360"/>
          <p:cNvGrpSpPr/>
          <p:nvPr/>
        </p:nvGrpSpPr>
        <p:grpSpPr>
          <a:xfrm>
            <a:off x="558376" y="2327007"/>
            <a:ext cx="8780973" cy="2396273"/>
            <a:chOff x="558396" y="2174682"/>
            <a:chExt cx="9164986" cy="2501068"/>
          </a:xfrm>
        </p:grpSpPr>
        <p:sp>
          <p:nvSpPr>
            <p:cNvPr id="6551" name="Google Shape;6551;p360"/>
            <p:cNvSpPr/>
            <p:nvPr/>
          </p:nvSpPr>
          <p:spPr>
            <a:xfrm>
              <a:off x="558396" y="2174682"/>
              <a:ext cx="9164986" cy="25010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52" name="Google Shape;6552;p360"/>
            <p:cNvPicPr preferRelativeResize="0"/>
            <p:nvPr/>
          </p:nvPicPr>
          <p:blipFill rotWithShape="1">
            <a:blip r:embed="rId3">
              <a:alphaModFix/>
            </a:blip>
            <a:srcRect b="0" l="0" r="22369" t="0"/>
            <a:stretch/>
          </p:blipFill>
          <p:spPr>
            <a:xfrm>
              <a:off x="711200" y="2279385"/>
              <a:ext cx="9012182" cy="2226208"/>
            </a:xfrm>
            <a:prstGeom prst="rect">
              <a:avLst/>
            </a:prstGeom>
            <a:noFill/>
            <a:ln>
              <a:noFill/>
            </a:ln>
          </p:spPr>
        </p:pic>
      </p:grpSp>
      <p:grpSp>
        <p:nvGrpSpPr>
          <p:cNvPr id="6553" name="Google Shape;6553;p360"/>
          <p:cNvGrpSpPr/>
          <p:nvPr/>
        </p:nvGrpSpPr>
        <p:grpSpPr>
          <a:xfrm>
            <a:off x="435228" y="1340768"/>
            <a:ext cx="8976624" cy="745342"/>
            <a:chOff x="435228" y="1340768"/>
            <a:chExt cx="8976624" cy="745342"/>
          </a:xfrm>
        </p:grpSpPr>
        <p:sp>
          <p:nvSpPr>
            <p:cNvPr id="6554" name="Google Shape;6554;p360"/>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Thực hành với dữ liệu bị thiếu</a:t>
              </a:r>
              <a:endParaRPr sz="2400">
                <a:solidFill>
                  <a:srgbClr val="0C0C0C"/>
                </a:solidFill>
                <a:latin typeface="Arial"/>
                <a:ea typeface="Arial"/>
                <a:cs typeface="Arial"/>
                <a:sym typeface="Arial"/>
              </a:endParaRPr>
            </a:p>
          </p:txBody>
        </p:sp>
        <p:sp>
          <p:nvSpPr>
            <p:cNvPr id="6555" name="Google Shape;6555;p360"/>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bị thiếu</a:t>
              </a:r>
              <a:endParaRPr sz="1400">
                <a:solidFill>
                  <a:schemeClr val="dk1"/>
                </a:solidFill>
                <a:latin typeface="Arial"/>
                <a:ea typeface="Arial"/>
                <a:cs typeface="Arial"/>
                <a:sym typeface="Arial"/>
              </a:endParaRPr>
            </a:p>
          </p:txBody>
        </p:sp>
      </p:grpSp>
      <p:grpSp>
        <p:nvGrpSpPr>
          <p:cNvPr id="6556" name="Google Shape;6556;p360"/>
          <p:cNvGrpSpPr/>
          <p:nvPr/>
        </p:nvGrpSpPr>
        <p:grpSpPr>
          <a:xfrm>
            <a:off x="557644" y="4658206"/>
            <a:ext cx="8782050" cy="1266734"/>
            <a:chOff x="557644" y="4658206"/>
            <a:chExt cx="8782050" cy="1266734"/>
          </a:xfrm>
        </p:grpSpPr>
        <p:sp>
          <p:nvSpPr>
            <p:cNvPr id="6557" name="Google Shape;6557;p360"/>
            <p:cNvSpPr/>
            <p:nvPr/>
          </p:nvSpPr>
          <p:spPr>
            <a:xfrm>
              <a:off x="557644" y="4658206"/>
              <a:ext cx="8782050" cy="12667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58" name="Google Shape;6558;p360"/>
            <p:cNvGrpSpPr/>
            <p:nvPr/>
          </p:nvGrpSpPr>
          <p:grpSpPr>
            <a:xfrm>
              <a:off x="665154" y="4751106"/>
              <a:ext cx="2918106" cy="292387"/>
              <a:chOff x="732985" y="5582396"/>
              <a:chExt cx="2918106" cy="302131"/>
            </a:xfrm>
          </p:grpSpPr>
          <p:pic>
            <p:nvPicPr>
              <p:cNvPr descr="Byte - Free electronics icons" id="6559" name="Google Shape;6559;p36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560" name="Google Shape;6560;p36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8-1</a:t>
                </a:r>
                <a:endParaRPr b="1" sz="1300">
                  <a:solidFill>
                    <a:srgbClr val="262626"/>
                  </a:solidFill>
                  <a:latin typeface="Arial"/>
                  <a:ea typeface="Arial"/>
                  <a:cs typeface="Arial"/>
                  <a:sym typeface="Arial"/>
                </a:endParaRPr>
              </a:p>
            </p:txBody>
          </p:sp>
        </p:grpSp>
        <p:sp>
          <p:nvSpPr>
            <p:cNvPr id="6561" name="Google Shape;6561;p360"/>
            <p:cNvSpPr txBox="1"/>
            <p:nvPr/>
          </p:nvSpPr>
          <p:spPr>
            <a:xfrm>
              <a:off x="1024575" y="505012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Tải tập dữ liệu titanic.</a:t>
              </a:r>
              <a:endParaRPr sz="1300">
                <a:solidFill>
                  <a:srgbClr val="262626"/>
                </a:solidFill>
                <a:latin typeface="Arial"/>
                <a:ea typeface="Arial"/>
                <a:cs typeface="Arial"/>
                <a:sym typeface="Arial"/>
              </a:endParaRPr>
            </a:p>
          </p:txBody>
        </p:sp>
        <p:grpSp>
          <p:nvGrpSpPr>
            <p:cNvPr id="6562" name="Google Shape;6562;p360"/>
            <p:cNvGrpSpPr/>
            <p:nvPr/>
          </p:nvGrpSpPr>
          <p:grpSpPr>
            <a:xfrm>
              <a:off x="665154" y="5322173"/>
              <a:ext cx="8640559" cy="492442"/>
              <a:chOff x="665154" y="4261031"/>
              <a:chExt cx="8640559" cy="492442"/>
            </a:xfrm>
          </p:grpSpPr>
          <p:grpSp>
            <p:nvGrpSpPr>
              <p:cNvPr id="6563" name="Google Shape;6563;p360"/>
              <p:cNvGrpSpPr/>
              <p:nvPr/>
            </p:nvGrpSpPr>
            <p:grpSpPr>
              <a:xfrm>
                <a:off x="665154" y="4261031"/>
                <a:ext cx="2918106" cy="292387"/>
                <a:chOff x="732985" y="5582396"/>
                <a:chExt cx="2918106" cy="302131"/>
              </a:xfrm>
            </p:grpSpPr>
            <p:pic>
              <p:nvPicPr>
                <p:cNvPr descr="Byte - Free electronics icons" id="6564" name="Google Shape;6564;p36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565" name="Google Shape;6565;p36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8-2</a:t>
                  </a:r>
                  <a:endParaRPr b="1" sz="1300">
                    <a:solidFill>
                      <a:srgbClr val="262626"/>
                    </a:solidFill>
                    <a:latin typeface="Arial"/>
                    <a:ea typeface="Arial"/>
                    <a:cs typeface="Arial"/>
                    <a:sym typeface="Arial"/>
                  </a:endParaRPr>
                </a:p>
              </p:txBody>
            </p:sp>
          </p:grpSp>
          <p:sp>
            <p:nvSpPr>
              <p:cNvPr id="6566" name="Google Shape;6566;p360"/>
              <p:cNvSpPr txBox="1"/>
              <p:nvPr/>
            </p:nvSpPr>
            <p:spPr>
              <a:xfrm>
                <a:off x="1024575" y="4553418"/>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In dữ liệu NaN của cột embark town và hàng 829.</a:t>
                </a:r>
                <a:endParaRPr sz="1300">
                  <a:solidFill>
                    <a:srgbClr val="262626"/>
                  </a:solidFill>
                  <a:latin typeface="Arial"/>
                  <a:ea typeface="Arial"/>
                  <a:cs typeface="Arial"/>
                  <a:sym typeface="Arial"/>
                </a:endParaRPr>
              </a:p>
            </p:txBody>
          </p:sp>
        </p:grpSp>
      </p:gr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1" name="Shape 6571"/>
        <p:cNvGrpSpPr/>
        <p:nvPr/>
      </p:nvGrpSpPr>
      <p:grpSpPr>
        <a:xfrm>
          <a:off x="0" y="0"/>
          <a:ext cx="0" cy="0"/>
          <a:chOff x="0" y="0"/>
          <a:chExt cx="0" cy="0"/>
        </a:xfrm>
      </p:grpSpPr>
      <p:grpSp>
        <p:nvGrpSpPr>
          <p:cNvPr id="6572" name="Google Shape;6572;p361"/>
          <p:cNvGrpSpPr/>
          <p:nvPr/>
        </p:nvGrpSpPr>
        <p:grpSpPr>
          <a:xfrm>
            <a:off x="557644" y="3212976"/>
            <a:ext cx="8782050" cy="936104"/>
            <a:chOff x="568325" y="5114924"/>
            <a:chExt cx="8782050" cy="967299"/>
          </a:xfrm>
        </p:grpSpPr>
        <p:sp>
          <p:nvSpPr>
            <p:cNvPr id="6573" name="Google Shape;6573;p361"/>
            <p:cNvSpPr/>
            <p:nvPr/>
          </p:nvSpPr>
          <p:spPr>
            <a:xfrm>
              <a:off x="568325" y="5114924"/>
              <a:ext cx="8782050" cy="9672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74" name="Google Shape;6574;p361"/>
            <p:cNvGrpSpPr/>
            <p:nvPr/>
          </p:nvGrpSpPr>
          <p:grpSpPr>
            <a:xfrm>
              <a:off x="675835" y="5210921"/>
              <a:ext cx="2918106" cy="302131"/>
              <a:chOff x="732985" y="5582396"/>
              <a:chExt cx="2918106" cy="302131"/>
            </a:xfrm>
          </p:grpSpPr>
          <p:pic>
            <p:nvPicPr>
              <p:cNvPr descr="Byte - Free electronics icons" id="6575" name="Google Shape;6575;p36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576" name="Google Shape;6576;p36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a:t>
                </a:r>
                <a:endParaRPr b="1" sz="1300">
                  <a:solidFill>
                    <a:srgbClr val="262626"/>
                  </a:solidFill>
                  <a:latin typeface="Arial"/>
                  <a:ea typeface="Arial"/>
                  <a:cs typeface="Arial"/>
                  <a:sym typeface="Arial"/>
                </a:endParaRPr>
              </a:p>
            </p:txBody>
          </p:sp>
        </p:grpSp>
        <p:sp>
          <p:nvSpPr>
            <p:cNvPr id="6577" name="Google Shape;6577;p36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Giá trị NaN của cột emem_town được thay thế bằng giá trị xuất hiện nhiều nhất trong số các thành phố nội trú.</a:t>
              </a:r>
              <a:endParaRPr sz="1300">
                <a:solidFill>
                  <a:srgbClr val="262626"/>
                </a:solidFill>
                <a:latin typeface="Arial"/>
                <a:ea typeface="Arial"/>
                <a:cs typeface="Arial"/>
                <a:sym typeface="Arial"/>
              </a:endParaRPr>
            </a:p>
          </p:txBody>
        </p:sp>
      </p:grpSp>
      <p:grpSp>
        <p:nvGrpSpPr>
          <p:cNvPr id="6578" name="Google Shape;6578;p361"/>
          <p:cNvGrpSpPr/>
          <p:nvPr/>
        </p:nvGrpSpPr>
        <p:grpSpPr>
          <a:xfrm>
            <a:off x="558396" y="1765737"/>
            <a:ext cx="8782050" cy="1375230"/>
            <a:chOff x="558396" y="1693730"/>
            <a:chExt cx="8782050" cy="1375230"/>
          </a:xfrm>
        </p:grpSpPr>
        <p:sp>
          <p:nvSpPr>
            <p:cNvPr id="6579" name="Google Shape;6579;p361"/>
            <p:cNvSpPr/>
            <p:nvPr/>
          </p:nvSpPr>
          <p:spPr>
            <a:xfrm>
              <a:off x="558396" y="1693730"/>
              <a:ext cx="8782050" cy="13752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80" name="Google Shape;6580;p361"/>
            <p:cNvPicPr preferRelativeResize="0"/>
            <p:nvPr/>
          </p:nvPicPr>
          <p:blipFill rotWithShape="1">
            <a:blip r:embed="rId4">
              <a:alphaModFix/>
            </a:blip>
            <a:srcRect b="0" l="0" r="22956" t="0"/>
            <a:stretch/>
          </p:blipFill>
          <p:spPr>
            <a:xfrm>
              <a:off x="701677" y="1804379"/>
              <a:ext cx="8570215" cy="1191576"/>
            </a:xfrm>
            <a:prstGeom prst="rect">
              <a:avLst/>
            </a:prstGeom>
            <a:noFill/>
            <a:ln>
              <a:noFill/>
            </a:ln>
          </p:spPr>
        </p:pic>
      </p:grpSp>
      <p:grpSp>
        <p:nvGrpSpPr>
          <p:cNvPr id="6581" name="Google Shape;6581;p361"/>
          <p:cNvGrpSpPr/>
          <p:nvPr/>
        </p:nvGrpSpPr>
        <p:grpSpPr>
          <a:xfrm>
            <a:off x="450000" y="450000"/>
            <a:ext cx="9018000" cy="276999"/>
            <a:chOff x="450000" y="450000"/>
            <a:chExt cx="9018000" cy="276999"/>
          </a:xfrm>
        </p:grpSpPr>
        <p:sp>
          <p:nvSpPr>
            <p:cNvPr id="6582" name="Google Shape;6582;p3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583" name="Google Shape;6583;p3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584" name="Google Shape;6584;p36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thế dữ liệu bị thiếu bằng Mode</a:t>
            </a:r>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9" name="Shape 6589"/>
        <p:cNvGrpSpPr/>
        <p:nvPr/>
      </p:nvGrpSpPr>
      <p:grpSpPr>
        <a:xfrm>
          <a:off x="0" y="0"/>
          <a:ext cx="0" cy="0"/>
          <a:chOff x="0" y="0"/>
          <a:chExt cx="0" cy="0"/>
        </a:xfrm>
      </p:grpSpPr>
      <p:sp>
        <p:nvSpPr>
          <p:cNvPr id="6590" name="Google Shape;6590;p362"/>
          <p:cNvSpPr/>
          <p:nvPr/>
        </p:nvSpPr>
        <p:spPr>
          <a:xfrm>
            <a:off x="558396" y="1765737"/>
            <a:ext cx="8782050" cy="23221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91" name="Google Shape;6591;p362"/>
          <p:cNvGrpSpPr/>
          <p:nvPr/>
        </p:nvGrpSpPr>
        <p:grpSpPr>
          <a:xfrm>
            <a:off x="557644" y="4154149"/>
            <a:ext cx="8782050" cy="787019"/>
            <a:chOff x="568325" y="5114924"/>
            <a:chExt cx="8782050" cy="813246"/>
          </a:xfrm>
        </p:grpSpPr>
        <p:sp>
          <p:nvSpPr>
            <p:cNvPr id="6592" name="Google Shape;6592;p362"/>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93" name="Google Shape;6593;p362"/>
            <p:cNvGrpSpPr/>
            <p:nvPr/>
          </p:nvGrpSpPr>
          <p:grpSpPr>
            <a:xfrm>
              <a:off x="675835" y="5210921"/>
              <a:ext cx="2918106" cy="302131"/>
              <a:chOff x="732985" y="5582396"/>
              <a:chExt cx="2918106" cy="302131"/>
            </a:xfrm>
          </p:grpSpPr>
          <p:pic>
            <p:nvPicPr>
              <p:cNvPr descr="Byte - Free electronics icons" id="6594" name="Google Shape;6594;p36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595" name="Google Shape;6595;p36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grpSp>
        <p:sp>
          <p:nvSpPr>
            <p:cNvPr id="6596" name="Google Shape;6596;p36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In dữ liệu NaN của hàng 829 và cột embark_town. (Giá trị NaN được thay thế bằng giá trị most_freq).</a:t>
              </a:r>
              <a:endParaRPr sz="1300">
                <a:solidFill>
                  <a:srgbClr val="262626"/>
                </a:solidFill>
                <a:latin typeface="Arial"/>
                <a:ea typeface="Arial"/>
                <a:cs typeface="Arial"/>
                <a:sym typeface="Arial"/>
              </a:endParaRPr>
            </a:p>
          </p:txBody>
        </p:sp>
      </p:grpSp>
      <p:pic>
        <p:nvPicPr>
          <p:cNvPr id="6597" name="Google Shape;6597;p362"/>
          <p:cNvPicPr preferRelativeResize="0"/>
          <p:nvPr/>
        </p:nvPicPr>
        <p:blipFill rotWithShape="1">
          <a:blip r:embed="rId4">
            <a:alphaModFix/>
          </a:blip>
          <a:srcRect b="0" l="0" r="22787" t="0"/>
          <a:stretch/>
        </p:blipFill>
        <p:spPr>
          <a:xfrm>
            <a:off x="776514" y="1886569"/>
            <a:ext cx="8563180" cy="2052367"/>
          </a:xfrm>
          <a:prstGeom prst="rect">
            <a:avLst/>
          </a:prstGeom>
          <a:noFill/>
          <a:ln>
            <a:noFill/>
          </a:ln>
        </p:spPr>
      </p:pic>
      <p:grpSp>
        <p:nvGrpSpPr>
          <p:cNvPr id="6598" name="Google Shape;6598;p362"/>
          <p:cNvGrpSpPr/>
          <p:nvPr/>
        </p:nvGrpSpPr>
        <p:grpSpPr>
          <a:xfrm>
            <a:off x="450000" y="450000"/>
            <a:ext cx="9018000" cy="276999"/>
            <a:chOff x="450000" y="450000"/>
            <a:chExt cx="9018000" cy="276999"/>
          </a:xfrm>
        </p:grpSpPr>
        <p:sp>
          <p:nvSpPr>
            <p:cNvPr id="6599" name="Google Shape;6599;p3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600" name="Google Shape;6600;p3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601" name="Google Shape;6601;p36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thế dữ liệu bị thiếu bằng Mode</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6" name="Shape 6606"/>
        <p:cNvGrpSpPr/>
        <p:nvPr/>
      </p:nvGrpSpPr>
      <p:grpSpPr>
        <a:xfrm>
          <a:off x="0" y="0"/>
          <a:ext cx="0" cy="0"/>
          <a:chOff x="0" y="0"/>
          <a:chExt cx="0" cy="0"/>
        </a:xfrm>
      </p:grpSpPr>
      <p:grpSp>
        <p:nvGrpSpPr>
          <p:cNvPr id="6607" name="Google Shape;6607;p363"/>
          <p:cNvGrpSpPr/>
          <p:nvPr/>
        </p:nvGrpSpPr>
        <p:grpSpPr>
          <a:xfrm>
            <a:off x="557644" y="3914201"/>
            <a:ext cx="8782050" cy="787019"/>
            <a:chOff x="568325" y="5114924"/>
            <a:chExt cx="8782050" cy="813246"/>
          </a:xfrm>
        </p:grpSpPr>
        <p:sp>
          <p:nvSpPr>
            <p:cNvPr id="6608" name="Google Shape;6608;p363"/>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09" name="Google Shape;6609;p363"/>
            <p:cNvGrpSpPr/>
            <p:nvPr/>
          </p:nvGrpSpPr>
          <p:grpSpPr>
            <a:xfrm>
              <a:off x="675835" y="5210921"/>
              <a:ext cx="2918106" cy="302131"/>
              <a:chOff x="732985" y="5582396"/>
              <a:chExt cx="2918106" cy="302131"/>
            </a:xfrm>
          </p:grpSpPr>
          <p:pic>
            <p:nvPicPr>
              <p:cNvPr descr="Byte - Free electronics icons" id="6610" name="Google Shape;6610;p36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11" name="Google Shape;6611;p36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grpSp>
        <p:sp>
          <p:nvSpPr>
            <p:cNvPr id="6612" name="Google Shape;6612;p36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Thay đổi giá trị NaN của embark_town thành giá trị ngay trước hàng 828.</a:t>
              </a:r>
              <a:endParaRPr sz="1300">
                <a:solidFill>
                  <a:srgbClr val="262626"/>
                </a:solidFill>
                <a:latin typeface="Arial"/>
                <a:ea typeface="Arial"/>
                <a:cs typeface="Arial"/>
                <a:sym typeface="Arial"/>
              </a:endParaRPr>
            </a:p>
          </p:txBody>
        </p:sp>
      </p:grpSp>
      <p:grpSp>
        <p:nvGrpSpPr>
          <p:cNvPr id="6613" name="Google Shape;6613;p363"/>
          <p:cNvGrpSpPr/>
          <p:nvPr/>
        </p:nvGrpSpPr>
        <p:grpSpPr>
          <a:xfrm>
            <a:off x="558396" y="1763485"/>
            <a:ext cx="8782050" cy="2072503"/>
            <a:chOff x="558396" y="1700807"/>
            <a:chExt cx="8782050" cy="2072503"/>
          </a:xfrm>
        </p:grpSpPr>
        <p:sp>
          <p:nvSpPr>
            <p:cNvPr id="6614" name="Google Shape;6614;p363"/>
            <p:cNvSpPr/>
            <p:nvPr/>
          </p:nvSpPr>
          <p:spPr>
            <a:xfrm>
              <a:off x="558396" y="1700807"/>
              <a:ext cx="8782050" cy="20725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15" name="Google Shape;6615;p363"/>
            <p:cNvPicPr preferRelativeResize="0"/>
            <p:nvPr/>
          </p:nvPicPr>
          <p:blipFill rotWithShape="1">
            <a:blip r:embed="rId4">
              <a:alphaModFix/>
            </a:blip>
            <a:srcRect b="0" l="0" r="22734" t="0"/>
            <a:stretch/>
          </p:blipFill>
          <p:spPr>
            <a:xfrm>
              <a:off x="776675" y="1820337"/>
              <a:ext cx="8563019" cy="1896695"/>
            </a:xfrm>
            <a:prstGeom prst="rect">
              <a:avLst/>
            </a:prstGeom>
            <a:noFill/>
            <a:ln>
              <a:noFill/>
            </a:ln>
          </p:spPr>
        </p:pic>
      </p:grpSp>
      <p:grpSp>
        <p:nvGrpSpPr>
          <p:cNvPr id="6616" name="Google Shape;6616;p363"/>
          <p:cNvGrpSpPr/>
          <p:nvPr/>
        </p:nvGrpSpPr>
        <p:grpSpPr>
          <a:xfrm>
            <a:off x="450000" y="450000"/>
            <a:ext cx="9018000" cy="276999"/>
            <a:chOff x="450000" y="450000"/>
            <a:chExt cx="9018000" cy="276999"/>
          </a:xfrm>
        </p:grpSpPr>
        <p:sp>
          <p:nvSpPr>
            <p:cNvPr id="6617" name="Google Shape;6617;p3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3.3. Kiểm tra dữ liệu bị thiếu</a:t>
              </a:r>
              <a:endParaRPr sz="1800">
                <a:solidFill>
                  <a:srgbClr val="FFFFFF"/>
                </a:solidFill>
                <a:latin typeface="Arial"/>
                <a:ea typeface="Arial"/>
                <a:cs typeface="Arial"/>
                <a:sym typeface="Arial"/>
              </a:endParaRPr>
            </a:p>
          </p:txBody>
        </p:sp>
        <p:sp>
          <p:nvSpPr>
            <p:cNvPr id="6618" name="Google Shape;6618;p3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619" name="Google Shape;6619;p36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Thay thế dữ liệu bị thiếu bằng Mode</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4" name="Shape 6624"/>
        <p:cNvGrpSpPr/>
        <p:nvPr/>
      </p:nvGrpSpPr>
      <p:grpSpPr>
        <a:xfrm>
          <a:off x="0" y="0"/>
          <a:ext cx="0" cy="0"/>
          <a:chOff x="0" y="0"/>
          <a:chExt cx="0" cy="0"/>
        </a:xfrm>
      </p:grpSpPr>
      <p:grpSp>
        <p:nvGrpSpPr>
          <p:cNvPr id="6625" name="Google Shape;6625;p364"/>
          <p:cNvGrpSpPr/>
          <p:nvPr/>
        </p:nvGrpSpPr>
        <p:grpSpPr>
          <a:xfrm>
            <a:off x="989683" y="2748696"/>
            <a:ext cx="8354217" cy="2847645"/>
            <a:chOff x="989683" y="2748696"/>
            <a:chExt cx="8354217" cy="2847645"/>
          </a:xfrm>
        </p:grpSpPr>
        <p:sp>
          <p:nvSpPr>
            <p:cNvPr id="6626" name="Google Shape;6626;p364"/>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Tiền xử lý dữ liệu Pandas để thực thi mô hình tối ưu</a:t>
              </a:r>
              <a:endParaRPr sz="3400">
                <a:solidFill>
                  <a:srgbClr val="000000"/>
                </a:solidFill>
                <a:latin typeface="Arial"/>
                <a:ea typeface="Arial"/>
                <a:cs typeface="Arial"/>
                <a:sym typeface="Arial"/>
              </a:endParaRPr>
            </a:p>
          </p:txBody>
        </p:sp>
        <p:sp>
          <p:nvSpPr>
            <p:cNvPr id="6627" name="Google Shape;6627;p36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3. </a:t>
              </a:r>
              <a:endParaRPr b="0" i="0" sz="5398" u="none" cap="none" strike="noStrike">
                <a:solidFill>
                  <a:srgbClr val="7F7F7F"/>
                </a:solidFill>
                <a:latin typeface="Arial"/>
                <a:ea typeface="Arial"/>
                <a:cs typeface="Arial"/>
                <a:sym typeface="Arial"/>
              </a:endParaRPr>
            </a:p>
          </p:txBody>
        </p:sp>
        <p:grpSp>
          <p:nvGrpSpPr>
            <p:cNvPr id="6628" name="Google Shape;6628;p364"/>
            <p:cNvGrpSpPr/>
            <p:nvPr/>
          </p:nvGrpSpPr>
          <p:grpSpPr>
            <a:xfrm>
              <a:off x="1025537" y="4509120"/>
              <a:ext cx="8174347" cy="1087221"/>
              <a:chOff x="1025537" y="4609703"/>
              <a:chExt cx="8174347" cy="1087221"/>
            </a:xfrm>
          </p:grpSpPr>
          <p:sp>
            <p:nvSpPr>
              <p:cNvPr id="6629" name="Google Shape;6629;p364"/>
              <p:cNvSpPr/>
              <p:nvPr/>
            </p:nvSpPr>
            <p:spPr>
              <a:xfrm>
                <a:off x="1025537" y="4609703"/>
                <a:ext cx="4185332"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Tiền xử lý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Xác định thuộc tính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Kiểm tra dữ liệu bị thiếu</a:t>
                </a:r>
                <a:endParaRPr sz="1799">
                  <a:solidFill>
                    <a:srgbClr val="A5A5A5"/>
                  </a:solidFill>
                  <a:latin typeface="Arial"/>
                  <a:ea typeface="Arial"/>
                  <a:cs typeface="Arial"/>
                  <a:sym typeface="Arial"/>
                </a:endParaRPr>
              </a:p>
            </p:txBody>
          </p:sp>
          <p:sp>
            <p:nvSpPr>
              <p:cNvPr id="6630" name="Google Shape;6630;p364"/>
              <p:cNvSpPr/>
              <p:nvPr/>
            </p:nvSpPr>
            <p:spPr>
              <a:xfrm>
                <a:off x="5137981" y="4609703"/>
                <a:ext cx="4061903" cy="68211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3.4. Kiểm tra và xử lý dữ liệu trùng lặp</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3.5. Kỹ thuật tính năng </a:t>
                </a:r>
                <a:endParaRPr/>
              </a:p>
            </p:txBody>
          </p:sp>
        </p:grpSp>
      </p:gr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5" name="Shape 6635"/>
        <p:cNvGrpSpPr/>
        <p:nvPr/>
      </p:nvGrpSpPr>
      <p:grpSpPr>
        <a:xfrm>
          <a:off x="0" y="0"/>
          <a:ext cx="0" cy="0"/>
          <a:chOff x="0" y="0"/>
          <a:chExt cx="0" cy="0"/>
        </a:xfrm>
      </p:grpSpPr>
      <p:grpSp>
        <p:nvGrpSpPr>
          <p:cNvPr id="6636" name="Google Shape;6636;p365"/>
          <p:cNvGrpSpPr/>
          <p:nvPr/>
        </p:nvGrpSpPr>
        <p:grpSpPr>
          <a:xfrm>
            <a:off x="557644" y="4941168"/>
            <a:ext cx="8782050" cy="787019"/>
            <a:chOff x="568325" y="5114924"/>
            <a:chExt cx="8782050" cy="813246"/>
          </a:xfrm>
        </p:grpSpPr>
        <p:sp>
          <p:nvSpPr>
            <p:cNvPr id="6637" name="Google Shape;6637;p36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38" name="Google Shape;6638;p365"/>
            <p:cNvGrpSpPr/>
            <p:nvPr/>
          </p:nvGrpSpPr>
          <p:grpSpPr>
            <a:xfrm>
              <a:off x="675835" y="5210921"/>
              <a:ext cx="2918106" cy="302131"/>
              <a:chOff x="732985" y="5582396"/>
              <a:chExt cx="2918106" cy="302131"/>
            </a:xfrm>
          </p:grpSpPr>
          <p:pic>
            <p:nvPicPr>
              <p:cNvPr descr="Byte - Free electronics icons" id="6639" name="Google Shape;6639;p36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40" name="Google Shape;6640;p36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a:t>
                </a:r>
                <a:endParaRPr b="1" sz="1300">
                  <a:solidFill>
                    <a:srgbClr val="262626"/>
                  </a:solidFill>
                  <a:latin typeface="Arial"/>
                  <a:ea typeface="Arial"/>
                  <a:cs typeface="Arial"/>
                  <a:sym typeface="Arial"/>
                </a:endParaRPr>
              </a:p>
            </p:txBody>
          </p:sp>
        </p:grpSp>
        <p:sp>
          <p:nvSpPr>
            <p:cNvPr id="6641" name="Google Shape;6641;p36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một DataFrame với dữ liệu trùng lặp.</a:t>
              </a:r>
              <a:endParaRPr sz="1300">
                <a:solidFill>
                  <a:srgbClr val="262626"/>
                </a:solidFill>
                <a:latin typeface="Arial"/>
                <a:ea typeface="Arial"/>
                <a:cs typeface="Arial"/>
                <a:sym typeface="Arial"/>
              </a:endParaRPr>
            </a:p>
          </p:txBody>
        </p:sp>
      </p:grpSp>
      <p:grpSp>
        <p:nvGrpSpPr>
          <p:cNvPr id="6642" name="Google Shape;6642;p365"/>
          <p:cNvGrpSpPr/>
          <p:nvPr/>
        </p:nvGrpSpPr>
        <p:grpSpPr>
          <a:xfrm>
            <a:off x="558396" y="2236232"/>
            <a:ext cx="8782050" cy="2622844"/>
            <a:chOff x="558396" y="2236232"/>
            <a:chExt cx="8782050" cy="2622844"/>
          </a:xfrm>
        </p:grpSpPr>
        <p:sp>
          <p:nvSpPr>
            <p:cNvPr id="6643" name="Google Shape;6643;p365"/>
            <p:cNvSpPr/>
            <p:nvPr/>
          </p:nvSpPr>
          <p:spPr>
            <a:xfrm>
              <a:off x="558396" y="2236232"/>
              <a:ext cx="8782050" cy="26228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44" name="Google Shape;6644;p365"/>
            <p:cNvPicPr preferRelativeResize="0"/>
            <p:nvPr/>
          </p:nvPicPr>
          <p:blipFill rotWithShape="1">
            <a:blip r:embed="rId4">
              <a:alphaModFix/>
            </a:blip>
            <a:srcRect b="0" l="0" r="21517" t="0"/>
            <a:stretch/>
          </p:blipFill>
          <p:spPr>
            <a:xfrm>
              <a:off x="714196" y="2358405"/>
              <a:ext cx="8625497" cy="2385630"/>
            </a:xfrm>
            <a:prstGeom prst="rect">
              <a:avLst/>
            </a:prstGeom>
            <a:noFill/>
            <a:ln>
              <a:noFill/>
            </a:ln>
          </p:spPr>
        </p:pic>
      </p:grpSp>
      <p:grpSp>
        <p:nvGrpSpPr>
          <p:cNvPr id="6645" name="Google Shape;6645;p365"/>
          <p:cNvGrpSpPr/>
          <p:nvPr/>
        </p:nvGrpSpPr>
        <p:grpSpPr>
          <a:xfrm>
            <a:off x="450000" y="450000"/>
            <a:ext cx="9018000" cy="276999"/>
            <a:chOff x="450000" y="450000"/>
            <a:chExt cx="9018000" cy="276999"/>
          </a:xfrm>
        </p:grpSpPr>
        <p:sp>
          <p:nvSpPr>
            <p:cNvPr id="6646" name="Google Shape;6646;p3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Kiểm tra và xử lý dữ liệu trùng lặp</a:t>
              </a:r>
              <a:endParaRPr sz="1800">
                <a:solidFill>
                  <a:srgbClr val="FFFFFF"/>
                </a:solidFill>
                <a:latin typeface="Arial"/>
                <a:ea typeface="Arial"/>
                <a:cs typeface="Arial"/>
                <a:sym typeface="Arial"/>
              </a:endParaRPr>
            </a:p>
          </p:txBody>
        </p:sp>
        <p:sp>
          <p:nvSpPr>
            <p:cNvPr id="6647" name="Google Shape;6647;p3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648" name="Google Shape;6648;p365"/>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dữ liệu trùng lặp</a:t>
            </a:r>
            <a:endParaRPr sz="2400">
              <a:solidFill>
                <a:srgbClr val="0C0C0C"/>
              </a:solidFill>
              <a:latin typeface="Arial"/>
              <a:ea typeface="Arial"/>
              <a:cs typeface="Arial"/>
              <a:sym typeface="Arial"/>
            </a:endParaRPr>
          </a:p>
        </p:txBody>
      </p:sp>
      <p:sp>
        <p:nvSpPr>
          <p:cNvPr id="6649" name="Google Shape;6649;p365"/>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trùng lặp.</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4" name="Shape 6654"/>
        <p:cNvGrpSpPr/>
        <p:nvPr/>
      </p:nvGrpSpPr>
      <p:grpSpPr>
        <a:xfrm>
          <a:off x="0" y="0"/>
          <a:ext cx="0" cy="0"/>
          <a:chOff x="0" y="0"/>
          <a:chExt cx="0" cy="0"/>
        </a:xfrm>
      </p:grpSpPr>
      <p:grpSp>
        <p:nvGrpSpPr>
          <p:cNvPr id="6655" name="Google Shape;6655;p366"/>
          <p:cNvGrpSpPr/>
          <p:nvPr/>
        </p:nvGrpSpPr>
        <p:grpSpPr>
          <a:xfrm>
            <a:off x="557644" y="4082141"/>
            <a:ext cx="8782050" cy="787019"/>
            <a:chOff x="568325" y="5114924"/>
            <a:chExt cx="8782050" cy="813246"/>
          </a:xfrm>
        </p:grpSpPr>
        <p:sp>
          <p:nvSpPr>
            <p:cNvPr id="6656" name="Google Shape;6656;p366"/>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57" name="Google Shape;6657;p366"/>
            <p:cNvGrpSpPr/>
            <p:nvPr/>
          </p:nvGrpSpPr>
          <p:grpSpPr>
            <a:xfrm>
              <a:off x="675835" y="5210921"/>
              <a:ext cx="2918106" cy="302131"/>
              <a:chOff x="732985" y="5582396"/>
              <a:chExt cx="2918106" cy="302131"/>
            </a:xfrm>
          </p:grpSpPr>
          <p:pic>
            <p:nvPicPr>
              <p:cNvPr descr="Byte - Free electronics icons" id="6658" name="Google Shape;6658;p366"/>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59" name="Google Shape;6659;p36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grpSp>
        <p:sp>
          <p:nvSpPr>
            <p:cNvPr id="6660" name="Google Shape;6660;p366"/>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các giá trị trùng lặp trong toàn bộ dữ liệu hàng của DataFrame.</a:t>
              </a:r>
              <a:endParaRPr sz="1300">
                <a:solidFill>
                  <a:srgbClr val="262626"/>
                </a:solidFill>
                <a:latin typeface="Arial"/>
                <a:ea typeface="Arial"/>
                <a:cs typeface="Arial"/>
                <a:sym typeface="Arial"/>
              </a:endParaRPr>
            </a:p>
          </p:txBody>
        </p:sp>
      </p:grpSp>
      <p:grpSp>
        <p:nvGrpSpPr>
          <p:cNvPr id="6661" name="Google Shape;6661;p366"/>
          <p:cNvGrpSpPr/>
          <p:nvPr/>
        </p:nvGrpSpPr>
        <p:grpSpPr>
          <a:xfrm>
            <a:off x="450000" y="450000"/>
            <a:ext cx="9018000" cy="276999"/>
            <a:chOff x="450000" y="450000"/>
            <a:chExt cx="9018000" cy="276999"/>
          </a:xfrm>
        </p:grpSpPr>
        <p:sp>
          <p:nvSpPr>
            <p:cNvPr id="6662" name="Google Shape;6662;p3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Kiểm tra và xử lý dữ liệu trùng lặp</a:t>
              </a:r>
              <a:endParaRPr sz="1800">
                <a:solidFill>
                  <a:srgbClr val="FFFFFF"/>
                </a:solidFill>
                <a:latin typeface="Arial"/>
                <a:ea typeface="Arial"/>
                <a:cs typeface="Arial"/>
                <a:sym typeface="Arial"/>
              </a:endParaRPr>
            </a:p>
          </p:txBody>
        </p:sp>
        <p:sp>
          <p:nvSpPr>
            <p:cNvPr id="6663" name="Google Shape;6663;p3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664" name="Google Shape;6664;p36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dữ liệu trùng lặp.</a:t>
            </a:r>
            <a:endParaRPr/>
          </a:p>
        </p:txBody>
      </p:sp>
      <p:grpSp>
        <p:nvGrpSpPr>
          <p:cNvPr id="6665" name="Google Shape;6665;p366"/>
          <p:cNvGrpSpPr/>
          <p:nvPr/>
        </p:nvGrpSpPr>
        <p:grpSpPr>
          <a:xfrm>
            <a:off x="558396" y="1772815"/>
            <a:ext cx="8782050" cy="2222165"/>
            <a:chOff x="558396" y="1700807"/>
            <a:chExt cx="8782050" cy="2222165"/>
          </a:xfrm>
        </p:grpSpPr>
        <p:sp>
          <p:nvSpPr>
            <p:cNvPr id="6666" name="Google Shape;6666;p366"/>
            <p:cNvSpPr/>
            <p:nvPr/>
          </p:nvSpPr>
          <p:spPr>
            <a:xfrm>
              <a:off x="558396" y="1700807"/>
              <a:ext cx="8782050" cy="22221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67" name="Google Shape;6667;p366"/>
            <p:cNvPicPr preferRelativeResize="0"/>
            <p:nvPr/>
          </p:nvPicPr>
          <p:blipFill rotWithShape="1">
            <a:blip r:embed="rId4">
              <a:alphaModFix/>
            </a:blip>
            <a:srcRect b="0" l="0" r="23905" t="0"/>
            <a:stretch/>
          </p:blipFill>
          <p:spPr>
            <a:xfrm>
              <a:off x="687949" y="1828395"/>
              <a:ext cx="8651745" cy="1929660"/>
            </a:xfrm>
            <a:prstGeom prst="rect">
              <a:avLst/>
            </a:prstGeom>
            <a:noFill/>
            <a:ln>
              <a:noFill/>
            </a:ln>
          </p:spPr>
        </p:pic>
      </p:gr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grpSp>
        <p:nvGrpSpPr>
          <p:cNvPr id="6673" name="Google Shape;6673;p367"/>
          <p:cNvGrpSpPr/>
          <p:nvPr/>
        </p:nvGrpSpPr>
        <p:grpSpPr>
          <a:xfrm>
            <a:off x="557644" y="4082141"/>
            <a:ext cx="8782050" cy="787019"/>
            <a:chOff x="568325" y="5114924"/>
            <a:chExt cx="8782050" cy="813246"/>
          </a:xfrm>
        </p:grpSpPr>
        <p:sp>
          <p:nvSpPr>
            <p:cNvPr id="6674" name="Google Shape;6674;p36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75" name="Google Shape;6675;p367"/>
            <p:cNvGrpSpPr/>
            <p:nvPr/>
          </p:nvGrpSpPr>
          <p:grpSpPr>
            <a:xfrm>
              <a:off x="675835" y="5210921"/>
              <a:ext cx="2918106" cy="302131"/>
              <a:chOff x="732985" y="5582396"/>
              <a:chExt cx="2918106" cy="302131"/>
            </a:xfrm>
          </p:grpSpPr>
          <p:pic>
            <p:nvPicPr>
              <p:cNvPr descr="Byte - Free electronics icons" id="6676" name="Google Shape;6676;p36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77" name="Google Shape;6677;p36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a:t>
                </a:r>
                <a:endParaRPr b="1" sz="1300">
                  <a:solidFill>
                    <a:srgbClr val="262626"/>
                  </a:solidFill>
                  <a:latin typeface="Arial"/>
                  <a:ea typeface="Arial"/>
                  <a:cs typeface="Arial"/>
                  <a:sym typeface="Arial"/>
                </a:endParaRPr>
              </a:p>
            </p:txBody>
          </p:sp>
        </p:grpSp>
        <p:sp>
          <p:nvSpPr>
            <p:cNvPr id="6678" name="Google Shape;6678;p36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giá trị trùng lặp trong dữ liệu cột cụ thể của DataFrame.</a:t>
              </a:r>
              <a:endParaRPr sz="1300">
                <a:solidFill>
                  <a:srgbClr val="262626"/>
                </a:solidFill>
                <a:latin typeface="Arial"/>
                <a:ea typeface="Arial"/>
                <a:cs typeface="Arial"/>
                <a:sym typeface="Arial"/>
              </a:endParaRPr>
            </a:p>
          </p:txBody>
        </p:sp>
      </p:grpSp>
      <p:grpSp>
        <p:nvGrpSpPr>
          <p:cNvPr id="6679" name="Google Shape;6679;p367"/>
          <p:cNvGrpSpPr/>
          <p:nvPr/>
        </p:nvGrpSpPr>
        <p:grpSpPr>
          <a:xfrm>
            <a:off x="450000" y="450000"/>
            <a:ext cx="9018000" cy="276999"/>
            <a:chOff x="450000" y="450000"/>
            <a:chExt cx="9018000" cy="276999"/>
          </a:xfrm>
        </p:grpSpPr>
        <p:sp>
          <p:nvSpPr>
            <p:cNvPr id="6680" name="Google Shape;6680;p3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Kiểm tra và xử lý dữ liệu trùng lặp</a:t>
              </a:r>
              <a:endParaRPr sz="1800">
                <a:solidFill>
                  <a:srgbClr val="FFFFFF"/>
                </a:solidFill>
                <a:latin typeface="Arial"/>
                <a:ea typeface="Arial"/>
                <a:cs typeface="Arial"/>
                <a:sym typeface="Arial"/>
              </a:endParaRPr>
            </a:p>
          </p:txBody>
        </p:sp>
        <p:sp>
          <p:nvSpPr>
            <p:cNvPr id="6681" name="Google Shape;6681;p3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682" name="Google Shape;6682;p36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Dữ liệu trong dòng 1 trở thành True vì nó trùng lặp với hàng 0 trước đó.</a:t>
            </a:r>
            <a:endParaRPr sz="1400">
              <a:solidFill>
                <a:schemeClr val="dk1"/>
              </a:solidFill>
              <a:latin typeface="Arial"/>
              <a:ea typeface="Arial"/>
              <a:cs typeface="Arial"/>
              <a:sym typeface="Arial"/>
            </a:endParaRPr>
          </a:p>
        </p:txBody>
      </p:sp>
      <p:grpSp>
        <p:nvGrpSpPr>
          <p:cNvPr id="6683" name="Google Shape;6683;p367"/>
          <p:cNvGrpSpPr/>
          <p:nvPr/>
        </p:nvGrpSpPr>
        <p:grpSpPr>
          <a:xfrm>
            <a:off x="558396" y="1772815"/>
            <a:ext cx="8782050" cy="2222165"/>
            <a:chOff x="558396" y="1700807"/>
            <a:chExt cx="8782050" cy="2222165"/>
          </a:xfrm>
        </p:grpSpPr>
        <p:sp>
          <p:nvSpPr>
            <p:cNvPr id="6684" name="Google Shape;6684;p367"/>
            <p:cNvSpPr/>
            <p:nvPr/>
          </p:nvSpPr>
          <p:spPr>
            <a:xfrm>
              <a:off x="558396" y="1700807"/>
              <a:ext cx="8782050" cy="22221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85" name="Google Shape;6685;p367"/>
            <p:cNvPicPr preferRelativeResize="0"/>
            <p:nvPr/>
          </p:nvPicPr>
          <p:blipFill rotWithShape="1">
            <a:blip r:embed="rId4">
              <a:alphaModFix/>
            </a:blip>
            <a:srcRect b="0" l="0" r="23369" t="0"/>
            <a:stretch/>
          </p:blipFill>
          <p:spPr>
            <a:xfrm>
              <a:off x="685466" y="1825773"/>
              <a:ext cx="8654228" cy="1917551"/>
            </a:xfrm>
            <a:prstGeom prst="rect">
              <a:avLst/>
            </a:prstGeom>
            <a:noFill/>
            <a:ln>
              <a:noFill/>
            </a:ln>
          </p:spPr>
        </p:pic>
      </p:gr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0" name="Shape 6690"/>
        <p:cNvGrpSpPr/>
        <p:nvPr/>
      </p:nvGrpSpPr>
      <p:grpSpPr>
        <a:xfrm>
          <a:off x="0" y="0"/>
          <a:ext cx="0" cy="0"/>
          <a:chOff x="0" y="0"/>
          <a:chExt cx="0" cy="0"/>
        </a:xfrm>
      </p:grpSpPr>
      <p:grpSp>
        <p:nvGrpSpPr>
          <p:cNvPr id="6691" name="Google Shape;6691;p368"/>
          <p:cNvGrpSpPr/>
          <p:nvPr/>
        </p:nvGrpSpPr>
        <p:grpSpPr>
          <a:xfrm>
            <a:off x="557644" y="3794109"/>
            <a:ext cx="8782050" cy="787019"/>
            <a:chOff x="568325" y="5114924"/>
            <a:chExt cx="8782050" cy="813246"/>
          </a:xfrm>
        </p:grpSpPr>
        <p:sp>
          <p:nvSpPr>
            <p:cNvPr id="6692" name="Google Shape;6692;p36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93" name="Google Shape;6693;p368"/>
            <p:cNvGrpSpPr/>
            <p:nvPr/>
          </p:nvGrpSpPr>
          <p:grpSpPr>
            <a:xfrm>
              <a:off x="675835" y="5210921"/>
              <a:ext cx="2918106" cy="302131"/>
              <a:chOff x="732985" y="5582396"/>
              <a:chExt cx="2918106" cy="302131"/>
            </a:xfrm>
          </p:grpSpPr>
          <p:pic>
            <p:nvPicPr>
              <p:cNvPr descr="Byte - Free electronics icons" id="6694" name="Google Shape;6694;p36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95" name="Google Shape;6695;p36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15</a:t>
                </a:r>
                <a:endParaRPr b="1" sz="1300">
                  <a:solidFill>
                    <a:srgbClr val="262626"/>
                  </a:solidFill>
                  <a:latin typeface="Arial"/>
                  <a:ea typeface="Arial"/>
                  <a:cs typeface="Arial"/>
                  <a:sym typeface="Arial"/>
                </a:endParaRPr>
              </a:p>
            </p:txBody>
          </p:sp>
        </p:grpSp>
        <p:sp>
          <p:nvSpPr>
            <p:cNvPr id="6696" name="Google Shape;6696;p36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giá trị trùng lặp trong dữ liệu cột cụ thể của DataFrame.</a:t>
              </a:r>
              <a:endParaRPr sz="1300">
                <a:solidFill>
                  <a:srgbClr val="262626"/>
                </a:solidFill>
                <a:latin typeface="Arial"/>
                <a:ea typeface="Arial"/>
                <a:cs typeface="Arial"/>
                <a:sym typeface="Arial"/>
              </a:endParaRPr>
            </a:p>
          </p:txBody>
        </p:sp>
      </p:grpSp>
      <p:grpSp>
        <p:nvGrpSpPr>
          <p:cNvPr id="6697" name="Google Shape;6697;p368"/>
          <p:cNvGrpSpPr/>
          <p:nvPr/>
        </p:nvGrpSpPr>
        <p:grpSpPr>
          <a:xfrm>
            <a:off x="558396" y="1730260"/>
            <a:ext cx="8782050" cy="1986814"/>
            <a:chOff x="558396" y="1700808"/>
            <a:chExt cx="8782050" cy="1986814"/>
          </a:xfrm>
        </p:grpSpPr>
        <p:sp>
          <p:nvSpPr>
            <p:cNvPr id="6698" name="Google Shape;6698;p368"/>
            <p:cNvSpPr/>
            <p:nvPr/>
          </p:nvSpPr>
          <p:spPr>
            <a:xfrm>
              <a:off x="558396" y="1700808"/>
              <a:ext cx="8782050" cy="19868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99" name="Google Shape;6699;p368"/>
            <p:cNvPicPr preferRelativeResize="0"/>
            <p:nvPr/>
          </p:nvPicPr>
          <p:blipFill rotWithShape="1">
            <a:blip r:embed="rId4">
              <a:alphaModFix/>
            </a:blip>
            <a:srcRect b="0" l="0" r="23314" t="0"/>
            <a:stretch/>
          </p:blipFill>
          <p:spPr>
            <a:xfrm>
              <a:off x="684203" y="1835299"/>
              <a:ext cx="8655491" cy="1710082"/>
            </a:xfrm>
            <a:prstGeom prst="rect">
              <a:avLst/>
            </a:prstGeom>
            <a:noFill/>
            <a:ln>
              <a:noFill/>
            </a:ln>
          </p:spPr>
        </p:pic>
      </p:grpSp>
      <p:grpSp>
        <p:nvGrpSpPr>
          <p:cNvPr id="6700" name="Google Shape;6700;p368"/>
          <p:cNvGrpSpPr/>
          <p:nvPr/>
        </p:nvGrpSpPr>
        <p:grpSpPr>
          <a:xfrm>
            <a:off x="450000" y="450000"/>
            <a:ext cx="9018000" cy="276999"/>
            <a:chOff x="450000" y="450000"/>
            <a:chExt cx="9018000" cy="276999"/>
          </a:xfrm>
        </p:grpSpPr>
        <p:sp>
          <p:nvSpPr>
            <p:cNvPr id="6701" name="Google Shape;6701;p3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Kiểm tra và xử lý dữ liệu trùng lặp</a:t>
              </a:r>
              <a:endParaRPr sz="1800">
                <a:solidFill>
                  <a:srgbClr val="FFFFFF"/>
                </a:solidFill>
                <a:latin typeface="Arial"/>
                <a:ea typeface="Arial"/>
                <a:cs typeface="Arial"/>
                <a:sym typeface="Arial"/>
              </a:endParaRPr>
            </a:p>
          </p:txBody>
        </p:sp>
        <p:sp>
          <p:nvSpPr>
            <p:cNvPr id="6702" name="Google Shape;6702;p3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703" name="Google Shape;6703;p36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drop_duplicates()</a:t>
            </a:r>
            <a:endParaRPr sz="14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grpSp>
        <p:nvGrpSpPr>
          <p:cNvPr id="1010" name="Google Shape;1010;p37"/>
          <p:cNvGrpSpPr/>
          <p:nvPr/>
        </p:nvGrpSpPr>
        <p:grpSpPr>
          <a:xfrm>
            <a:off x="558396" y="1721498"/>
            <a:ext cx="8782050" cy="1635494"/>
            <a:chOff x="558396" y="1844824"/>
            <a:chExt cx="8782050" cy="1635494"/>
          </a:xfrm>
        </p:grpSpPr>
        <p:sp>
          <p:nvSpPr>
            <p:cNvPr id="1011" name="Google Shape;1011;p37"/>
            <p:cNvSpPr/>
            <p:nvPr/>
          </p:nvSpPr>
          <p:spPr>
            <a:xfrm>
              <a:off x="558396" y="1844824"/>
              <a:ext cx="8782050" cy="16354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2" name="Google Shape;1012;p37"/>
            <p:cNvPicPr preferRelativeResize="0"/>
            <p:nvPr/>
          </p:nvPicPr>
          <p:blipFill rotWithShape="1">
            <a:blip r:embed="rId3">
              <a:alphaModFix/>
            </a:blip>
            <a:srcRect b="7998" l="1571" r="22520" t="0"/>
            <a:stretch/>
          </p:blipFill>
          <p:spPr>
            <a:xfrm>
              <a:off x="690465" y="1879907"/>
              <a:ext cx="8649981" cy="1549093"/>
            </a:xfrm>
            <a:prstGeom prst="rect">
              <a:avLst/>
            </a:prstGeom>
            <a:noFill/>
            <a:ln>
              <a:noFill/>
            </a:ln>
          </p:spPr>
        </p:pic>
      </p:grpSp>
      <p:grpSp>
        <p:nvGrpSpPr>
          <p:cNvPr id="1013" name="Google Shape;1013;p37"/>
          <p:cNvGrpSpPr/>
          <p:nvPr/>
        </p:nvGrpSpPr>
        <p:grpSpPr>
          <a:xfrm>
            <a:off x="558924" y="3879334"/>
            <a:ext cx="8782050" cy="1709906"/>
            <a:chOff x="558924" y="4205119"/>
            <a:chExt cx="8782050" cy="1709906"/>
          </a:xfrm>
        </p:grpSpPr>
        <p:sp>
          <p:nvSpPr>
            <p:cNvPr id="1014" name="Google Shape;1014;p37"/>
            <p:cNvSpPr/>
            <p:nvPr/>
          </p:nvSpPr>
          <p:spPr>
            <a:xfrm>
              <a:off x="558924" y="4205119"/>
              <a:ext cx="8782050" cy="17099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5" name="Google Shape;1015;p37"/>
            <p:cNvPicPr preferRelativeResize="0"/>
            <p:nvPr/>
          </p:nvPicPr>
          <p:blipFill rotWithShape="1">
            <a:blip r:embed="rId4">
              <a:alphaModFix/>
            </a:blip>
            <a:srcRect b="0" l="1288" r="22965" t="0"/>
            <a:stretch/>
          </p:blipFill>
          <p:spPr>
            <a:xfrm>
              <a:off x="625151" y="4271622"/>
              <a:ext cx="8715296" cy="1571354"/>
            </a:xfrm>
            <a:prstGeom prst="rect">
              <a:avLst/>
            </a:prstGeom>
            <a:noFill/>
            <a:ln>
              <a:noFill/>
            </a:ln>
          </p:spPr>
        </p:pic>
      </p:grpSp>
      <p:grpSp>
        <p:nvGrpSpPr>
          <p:cNvPr id="1016" name="Google Shape;1016;p37"/>
          <p:cNvGrpSpPr/>
          <p:nvPr/>
        </p:nvGrpSpPr>
        <p:grpSpPr>
          <a:xfrm>
            <a:off x="450000" y="450000"/>
            <a:ext cx="9018000" cy="276999"/>
            <a:chOff x="450000" y="450000"/>
            <a:chExt cx="9018000" cy="276999"/>
          </a:xfrm>
        </p:grpSpPr>
        <p:sp>
          <p:nvSpPr>
            <p:cNvPr id="1017" name="Google Shape;1017;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18" name="Google Shape;1018;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19" name="Google Shape;1019;p3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Tuples</a:t>
            </a:r>
            <a:endParaRPr sz="1400">
              <a:solidFill>
                <a:schemeClr val="dk1"/>
              </a:solidFill>
              <a:latin typeface="Arial"/>
              <a:ea typeface="Arial"/>
              <a:cs typeface="Arial"/>
              <a:sym typeface="Arial"/>
            </a:endParaRPr>
          </a:p>
        </p:txBody>
      </p:sp>
      <p:sp>
        <p:nvSpPr>
          <p:cNvPr id="1020" name="Google Shape;1020;p37"/>
          <p:cNvSpPr/>
          <p:nvPr/>
        </p:nvSpPr>
        <p:spPr>
          <a:xfrm>
            <a:off x="580388" y="3583610"/>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từ điển</a:t>
            </a:r>
            <a:endParaRPr sz="1400">
              <a:solidFill>
                <a:schemeClr val="dk1"/>
              </a:solidFill>
              <a:latin typeface="Arial"/>
              <a:ea typeface="Arial"/>
              <a:cs typeface="Arial"/>
              <a:sym typeface="Arial"/>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8" name="Shape 6708"/>
        <p:cNvGrpSpPr/>
        <p:nvPr/>
      </p:nvGrpSpPr>
      <p:grpSpPr>
        <a:xfrm>
          <a:off x="0" y="0"/>
          <a:ext cx="0" cy="0"/>
          <a:chOff x="0" y="0"/>
          <a:chExt cx="0" cy="0"/>
        </a:xfrm>
      </p:grpSpPr>
      <p:grpSp>
        <p:nvGrpSpPr>
          <p:cNvPr id="6709" name="Google Shape;6709;p369"/>
          <p:cNvGrpSpPr/>
          <p:nvPr/>
        </p:nvGrpSpPr>
        <p:grpSpPr>
          <a:xfrm>
            <a:off x="557644" y="3650093"/>
            <a:ext cx="8782050" cy="787019"/>
            <a:chOff x="568325" y="5114924"/>
            <a:chExt cx="8782050" cy="813246"/>
          </a:xfrm>
        </p:grpSpPr>
        <p:sp>
          <p:nvSpPr>
            <p:cNvPr id="6710" name="Google Shape;6710;p369"/>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711" name="Google Shape;6711;p369"/>
            <p:cNvGrpSpPr/>
            <p:nvPr/>
          </p:nvGrpSpPr>
          <p:grpSpPr>
            <a:xfrm>
              <a:off x="675835" y="5210921"/>
              <a:ext cx="2918106" cy="302131"/>
              <a:chOff x="732985" y="5582396"/>
              <a:chExt cx="2918106" cy="302131"/>
            </a:xfrm>
          </p:grpSpPr>
          <p:pic>
            <p:nvPicPr>
              <p:cNvPr descr="Byte - Free electronics icons" id="6712" name="Google Shape;6712;p36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713" name="Google Shape;6713;p36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16</a:t>
                </a:r>
                <a:endParaRPr b="1" sz="1300">
                  <a:solidFill>
                    <a:srgbClr val="262626"/>
                  </a:solidFill>
                  <a:latin typeface="Arial"/>
                  <a:ea typeface="Arial"/>
                  <a:cs typeface="Arial"/>
                  <a:sym typeface="Arial"/>
                </a:endParaRPr>
              </a:p>
            </p:txBody>
          </p:sp>
        </p:grpSp>
        <p:sp>
          <p:nvSpPr>
            <p:cNvPr id="6714" name="Google Shape;6714;p369"/>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Loại bỏ các hàng trùng lặp dựa trên cột c2 và c3.</a:t>
              </a:r>
              <a:endParaRPr sz="1300">
                <a:solidFill>
                  <a:srgbClr val="262626"/>
                </a:solidFill>
                <a:latin typeface="Arial"/>
                <a:ea typeface="Arial"/>
                <a:cs typeface="Arial"/>
                <a:sym typeface="Arial"/>
              </a:endParaRPr>
            </a:p>
          </p:txBody>
        </p:sp>
      </p:grpSp>
      <p:grpSp>
        <p:nvGrpSpPr>
          <p:cNvPr id="6715" name="Google Shape;6715;p369"/>
          <p:cNvGrpSpPr/>
          <p:nvPr/>
        </p:nvGrpSpPr>
        <p:grpSpPr>
          <a:xfrm>
            <a:off x="558396" y="1772816"/>
            <a:ext cx="8782050" cy="1811010"/>
            <a:chOff x="558396" y="1700808"/>
            <a:chExt cx="8782050" cy="1811010"/>
          </a:xfrm>
        </p:grpSpPr>
        <p:sp>
          <p:nvSpPr>
            <p:cNvPr id="6716" name="Google Shape;6716;p369"/>
            <p:cNvSpPr/>
            <p:nvPr/>
          </p:nvSpPr>
          <p:spPr>
            <a:xfrm>
              <a:off x="558396" y="1700808"/>
              <a:ext cx="8782050" cy="18110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17" name="Google Shape;6717;p369"/>
            <p:cNvPicPr preferRelativeResize="0"/>
            <p:nvPr/>
          </p:nvPicPr>
          <p:blipFill rotWithShape="1">
            <a:blip r:embed="rId4">
              <a:alphaModFix/>
            </a:blip>
            <a:srcRect b="0" l="0" r="23806" t="0"/>
            <a:stretch/>
          </p:blipFill>
          <p:spPr>
            <a:xfrm>
              <a:off x="683890" y="1849016"/>
              <a:ext cx="8655804" cy="1514327"/>
            </a:xfrm>
            <a:prstGeom prst="rect">
              <a:avLst/>
            </a:prstGeom>
            <a:noFill/>
            <a:ln>
              <a:noFill/>
            </a:ln>
          </p:spPr>
        </p:pic>
      </p:grpSp>
      <p:grpSp>
        <p:nvGrpSpPr>
          <p:cNvPr id="6718" name="Google Shape;6718;p369"/>
          <p:cNvGrpSpPr/>
          <p:nvPr/>
        </p:nvGrpSpPr>
        <p:grpSpPr>
          <a:xfrm>
            <a:off x="450000" y="450000"/>
            <a:ext cx="9018000" cy="276999"/>
            <a:chOff x="450000" y="450000"/>
            <a:chExt cx="9018000" cy="276999"/>
          </a:xfrm>
        </p:grpSpPr>
        <p:sp>
          <p:nvSpPr>
            <p:cNvPr id="6719" name="Google Shape;6719;p3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3.4. Kiểm tra và xử lý dữ liệu trùng lặp</a:t>
              </a:r>
              <a:endParaRPr sz="1800">
                <a:solidFill>
                  <a:srgbClr val="FFFFFF"/>
                </a:solidFill>
                <a:latin typeface="Arial"/>
                <a:ea typeface="Arial"/>
                <a:cs typeface="Arial"/>
                <a:sym typeface="Arial"/>
              </a:endParaRPr>
            </a:p>
          </p:txBody>
        </p:sp>
        <p:sp>
          <p:nvSpPr>
            <p:cNvPr id="6720" name="Google Shape;6720;p3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721" name="Google Shape;6721;p36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Tham chiếu cột tương ứng với tùy chọn tập hợp con</a:t>
            </a:r>
            <a:endParaRPr sz="1400">
              <a:solidFill>
                <a:schemeClr val="dk1"/>
              </a:solidFill>
              <a:latin typeface="Arial"/>
              <a:ea typeface="Arial"/>
              <a:cs typeface="Arial"/>
              <a:sym typeface="Aria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6" name="Shape 6726"/>
        <p:cNvGrpSpPr/>
        <p:nvPr/>
      </p:nvGrpSpPr>
      <p:grpSpPr>
        <a:xfrm>
          <a:off x="0" y="0"/>
          <a:ext cx="0" cy="0"/>
          <a:chOff x="0" y="0"/>
          <a:chExt cx="0" cy="0"/>
        </a:xfrm>
      </p:grpSpPr>
      <p:grpSp>
        <p:nvGrpSpPr>
          <p:cNvPr id="6727" name="Google Shape;6727;p370"/>
          <p:cNvGrpSpPr/>
          <p:nvPr/>
        </p:nvGrpSpPr>
        <p:grpSpPr>
          <a:xfrm>
            <a:off x="989683" y="2748696"/>
            <a:ext cx="8354217" cy="2847645"/>
            <a:chOff x="989683" y="2748696"/>
            <a:chExt cx="8354217" cy="2847645"/>
          </a:xfrm>
        </p:grpSpPr>
        <p:sp>
          <p:nvSpPr>
            <p:cNvPr id="6728" name="Google Shape;6728;p370"/>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Tiền xử lý dữ liệu Pandas để thực thi mô hình tối ưu</a:t>
              </a:r>
              <a:endParaRPr sz="3400">
                <a:solidFill>
                  <a:srgbClr val="000000"/>
                </a:solidFill>
                <a:latin typeface="Arial"/>
                <a:ea typeface="Arial"/>
                <a:cs typeface="Arial"/>
                <a:sym typeface="Arial"/>
              </a:endParaRPr>
            </a:p>
          </p:txBody>
        </p:sp>
        <p:sp>
          <p:nvSpPr>
            <p:cNvPr id="6729" name="Google Shape;6729;p37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3. </a:t>
              </a:r>
              <a:endParaRPr b="0" i="0" sz="5398" u="none" cap="none" strike="noStrike">
                <a:solidFill>
                  <a:srgbClr val="7F7F7F"/>
                </a:solidFill>
                <a:latin typeface="Arial"/>
                <a:ea typeface="Arial"/>
                <a:cs typeface="Arial"/>
                <a:sym typeface="Arial"/>
              </a:endParaRPr>
            </a:p>
          </p:txBody>
        </p:sp>
        <p:grpSp>
          <p:nvGrpSpPr>
            <p:cNvPr id="6730" name="Google Shape;6730;p370"/>
            <p:cNvGrpSpPr/>
            <p:nvPr/>
          </p:nvGrpSpPr>
          <p:grpSpPr>
            <a:xfrm>
              <a:off x="1025537" y="4509120"/>
              <a:ext cx="8102339" cy="1087221"/>
              <a:chOff x="1025537" y="4609703"/>
              <a:chExt cx="8102339" cy="1087221"/>
            </a:xfrm>
          </p:grpSpPr>
          <p:sp>
            <p:nvSpPr>
              <p:cNvPr id="6731" name="Google Shape;6731;p370"/>
              <p:cNvSpPr/>
              <p:nvPr/>
            </p:nvSpPr>
            <p:spPr>
              <a:xfrm>
                <a:off x="1025537" y="4609703"/>
                <a:ext cx="4185332" cy="108722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3.1. Tiền xử lý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3.2. Xác định thuộc tính dữ liệu</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3.3. Kiểm tra dữ liệu bị thiếu</a:t>
                </a:r>
                <a:endParaRPr sz="1799">
                  <a:solidFill>
                    <a:srgbClr val="A5A5A5"/>
                  </a:solidFill>
                  <a:latin typeface="Arial"/>
                  <a:ea typeface="Arial"/>
                  <a:cs typeface="Arial"/>
                  <a:sym typeface="Arial"/>
                </a:endParaRPr>
              </a:p>
            </p:txBody>
          </p:sp>
          <p:sp>
            <p:nvSpPr>
              <p:cNvPr id="6732" name="Google Shape;6732;p370"/>
              <p:cNvSpPr/>
              <p:nvPr/>
            </p:nvSpPr>
            <p:spPr>
              <a:xfrm>
                <a:off x="5137981" y="4609703"/>
                <a:ext cx="3989895" cy="682110"/>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3.4. Kiểm tra và xử lý dữ liệu trùng lặp</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3.5. Kỹ thuật tính năng </a:t>
                </a:r>
                <a:endParaRPr/>
              </a:p>
            </p:txBody>
          </p:sp>
        </p:grpSp>
      </p:gr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7" name="Shape 6737"/>
        <p:cNvGrpSpPr/>
        <p:nvPr/>
      </p:nvGrpSpPr>
      <p:grpSpPr>
        <a:xfrm>
          <a:off x="0" y="0"/>
          <a:ext cx="0" cy="0"/>
          <a:chOff x="0" y="0"/>
          <a:chExt cx="0" cy="0"/>
        </a:xfrm>
      </p:grpSpPr>
      <p:graphicFrame>
        <p:nvGraphicFramePr>
          <p:cNvPr id="6738" name="Google Shape;6738;p371"/>
          <p:cNvGraphicFramePr/>
          <p:nvPr/>
        </p:nvGraphicFramePr>
        <p:xfrm>
          <a:off x="729024" y="3029819"/>
          <a:ext cx="3000000" cy="3000000"/>
        </p:xfrm>
        <a:graphic>
          <a:graphicData uri="http://schemas.openxmlformats.org/drawingml/2006/table">
            <a:tbl>
              <a:tblPr bandRow="1" firstRow="1">
                <a:noFill/>
                <a:tableStyleId>{0BC49009-C438-494D-9E98-4586609C15DF}</a:tableStyleId>
              </a:tblPr>
              <a:tblGrid>
                <a:gridCol w="150445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Thời gian</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2009-8-21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2013-8-27</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2019-2-11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bl>
          </a:graphicData>
        </a:graphic>
      </p:graphicFrame>
      <p:graphicFrame>
        <p:nvGraphicFramePr>
          <p:cNvPr id="6739" name="Google Shape;6739;p371"/>
          <p:cNvGraphicFramePr/>
          <p:nvPr/>
        </p:nvGraphicFramePr>
        <p:xfrm>
          <a:off x="3282165" y="3029819"/>
          <a:ext cx="3000000" cy="3000000"/>
        </p:xfrm>
        <a:graphic>
          <a:graphicData uri="http://schemas.openxmlformats.org/drawingml/2006/table">
            <a:tbl>
              <a:tblPr bandRow="1" firstRow="1">
                <a:noFill/>
                <a:tableStyleId>{0BC49009-C438-494D-9E98-4586609C15DF}</a:tableStyleId>
              </a:tblPr>
              <a:tblGrid>
                <a:gridCol w="1472950"/>
                <a:gridCol w="1484000"/>
                <a:gridCol w="1484000"/>
                <a:gridCol w="148400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Năm </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Tháng </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Ngày </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Thứ</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2009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Thứ sáu</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27</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Thứ ba</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55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2019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11</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Thứ hai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740" name="Google Shape;6740;p371"/>
          <p:cNvSpPr/>
          <p:nvPr/>
        </p:nvSpPr>
        <p:spPr>
          <a:xfrm rot="-5400000">
            <a:off x="2660849" y="3385590"/>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1" name="Google Shape;6741;p371"/>
          <p:cNvSpPr/>
          <p:nvPr/>
        </p:nvSpPr>
        <p:spPr>
          <a:xfrm>
            <a:off x="781025" y="2429397"/>
            <a:ext cx="8630827" cy="345427"/>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Từ biến “Ngày tháng”, hãy suy ra các biến “Năm”, “Tháng”, “Ngày”, “Thứ”, v.v. </a:t>
            </a:r>
            <a:endParaRPr/>
          </a:p>
        </p:txBody>
      </p:sp>
      <p:sp>
        <p:nvSpPr>
          <p:cNvPr id="6742" name="Google Shape;6742;p371"/>
          <p:cNvSpPr/>
          <p:nvPr/>
        </p:nvSpPr>
        <p:spPr>
          <a:xfrm>
            <a:off x="446276" y="137124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Kỹ thuật tính năng</a:t>
            </a:r>
            <a:endParaRPr sz="2400">
              <a:solidFill>
                <a:srgbClr val="0C0C0C"/>
              </a:solidFill>
              <a:latin typeface="Arial"/>
              <a:ea typeface="Arial"/>
              <a:cs typeface="Arial"/>
              <a:sym typeface="Arial"/>
            </a:endParaRPr>
          </a:p>
        </p:txBody>
      </p:sp>
      <p:grpSp>
        <p:nvGrpSpPr>
          <p:cNvPr id="6743" name="Google Shape;6743;p371"/>
          <p:cNvGrpSpPr/>
          <p:nvPr/>
        </p:nvGrpSpPr>
        <p:grpSpPr>
          <a:xfrm>
            <a:off x="450000" y="450000"/>
            <a:ext cx="9018000" cy="276999"/>
            <a:chOff x="450000" y="450000"/>
            <a:chExt cx="9018000" cy="276999"/>
          </a:xfrm>
        </p:grpSpPr>
        <p:sp>
          <p:nvSpPr>
            <p:cNvPr id="6744" name="Google Shape;6744;p3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745" name="Google Shape;6745;p3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746" name="Google Shape;6746;p371"/>
          <p:cNvSpPr/>
          <p:nvPr/>
        </p:nvSpPr>
        <p:spPr>
          <a:xfrm>
            <a:off x="903506" y="249027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grpSp>
        <p:nvGrpSpPr>
          <p:cNvPr id="6747" name="Google Shape;6747;p371"/>
          <p:cNvGrpSpPr/>
          <p:nvPr/>
        </p:nvGrpSpPr>
        <p:grpSpPr>
          <a:xfrm>
            <a:off x="524240" y="1870666"/>
            <a:ext cx="8887612" cy="607651"/>
            <a:chOff x="524240" y="1870666"/>
            <a:chExt cx="8887612" cy="607651"/>
          </a:xfrm>
        </p:grpSpPr>
        <p:sp>
          <p:nvSpPr>
            <p:cNvPr id="6748" name="Google Shape;6748;p371"/>
            <p:cNvSpPr/>
            <p:nvPr/>
          </p:nvSpPr>
          <p:spPr>
            <a:xfrm>
              <a:off x="651633" y="213285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hoặc nhiều biến dựa vào (các) biến khác.</a:t>
              </a:r>
              <a:endParaRPr/>
            </a:p>
          </p:txBody>
        </p:sp>
        <p:sp>
          <p:nvSpPr>
            <p:cNvPr id="6749" name="Google Shape;6749;p371"/>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dẫn xuất:</a:t>
              </a:r>
              <a:endParaRPr/>
            </a:p>
          </p:txBody>
        </p:sp>
      </p:gr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4" name="Shape 6754"/>
        <p:cNvGrpSpPr/>
        <p:nvPr/>
      </p:nvGrpSpPr>
      <p:grpSpPr>
        <a:xfrm>
          <a:off x="0" y="0"/>
          <a:ext cx="0" cy="0"/>
          <a:chOff x="0" y="0"/>
          <a:chExt cx="0" cy="0"/>
        </a:xfrm>
      </p:grpSpPr>
      <p:sp>
        <p:nvSpPr>
          <p:cNvPr id="6755" name="Google Shape;6755;p372"/>
          <p:cNvSpPr/>
          <p:nvPr/>
        </p:nvSpPr>
        <p:spPr>
          <a:xfrm>
            <a:off x="791471" y="2052390"/>
            <a:ext cx="8630827" cy="64807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Từ biến “Tọa độ X” và “Tọa độ Y”, hãy suy ra biến “Khoảng cách”: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Khoảng cách =</a:t>
            </a:r>
            <a:endParaRPr/>
          </a:p>
        </p:txBody>
      </p:sp>
      <p:graphicFrame>
        <p:nvGraphicFramePr>
          <p:cNvPr id="6756" name="Google Shape;6756;p372"/>
          <p:cNvGraphicFramePr/>
          <p:nvPr/>
        </p:nvGraphicFramePr>
        <p:xfrm>
          <a:off x="791471" y="2996952"/>
          <a:ext cx="3000000" cy="3000000"/>
        </p:xfrm>
        <a:graphic>
          <a:graphicData uri="http://schemas.openxmlformats.org/drawingml/2006/table">
            <a:tbl>
              <a:tblPr bandRow="1" firstRow="1">
                <a:noFill/>
                <a:tableStyleId>{0BC49009-C438-494D-9E98-4586609C15DF}</a:tableStyleId>
              </a:tblPr>
              <a:tblGrid>
                <a:gridCol w="2500425"/>
                <a:gridCol w="2500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Tọa độ X</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Tọa độ Y</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9</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12</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6757" name="Google Shape;6757;p372"/>
          <p:cNvGraphicFramePr/>
          <p:nvPr/>
        </p:nvGraphicFramePr>
        <p:xfrm>
          <a:off x="7141114" y="2996952"/>
          <a:ext cx="3000000" cy="3000000"/>
        </p:xfrm>
        <a:graphic>
          <a:graphicData uri="http://schemas.openxmlformats.org/drawingml/2006/table">
            <a:tbl>
              <a:tblPr bandRow="1" firstRow="1">
                <a:noFill/>
                <a:tableStyleId>{0BC49009-C438-494D-9E98-4586609C15DF}</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Khoảng cách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13</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758" name="Google Shape;6758;p372"/>
          <p:cNvSpPr/>
          <p:nvPr/>
        </p:nvSpPr>
        <p:spPr>
          <a:xfrm rot="-5400000">
            <a:off x="6375379" y="3330038"/>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9" name="Google Shape;6759;p372"/>
          <p:cNvSpPr txBox="1"/>
          <p:nvPr/>
        </p:nvSpPr>
        <p:spPr>
          <a:xfrm>
            <a:off x="1936601" y="2340910"/>
            <a:ext cx="2704199" cy="331447"/>
          </a:xfrm>
          <a:prstGeom prst="rect">
            <a:avLst/>
          </a:prstGeom>
          <a:blipFill rotWithShape="1">
            <a:blip r:embed="rId3">
              <a:alphaModFix/>
            </a:blip>
            <a:stretch>
              <a:fillRect b="-3147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6760" name="Google Shape;6760;p372"/>
          <p:cNvGrpSpPr/>
          <p:nvPr/>
        </p:nvGrpSpPr>
        <p:grpSpPr>
          <a:xfrm>
            <a:off x="450000" y="450000"/>
            <a:ext cx="9018000" cy="276999"/>
            <a:chOff x="450000" y="450000"/>
            <a:chExt cx="9018000" cy="276999"/>
          </a:xfrm>
        </p:grpSpPr>
        <p:sp>
          <p:nvSpPr>
            <p:cNvPr id="6761" name="Google Shape;6761;p3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762" name="Google Shape;6762;p3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763" name="Google Shape;6763;p372"/>
          <p:cNvGrpSpPr/>
          <p:nvPr/>
        </p:nvGrpSpPr>
        <p:grpSpPr>
          <a:xfrm>
            <a:off x="580388" y="1413381"/>
            <a:ext cx="8887612" cy="599957"/>
            <a:chOff x="580388" y="1413381"/>
            <a:chExt cx="8887612" cy="599957"/>
          </a:xfrm>
        </p:grpSpPr>
        <p:sp>
          <p:nvSpPr>
            <p:cNvPr id="6764" name="Google Shape;6764;p37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dẫn xuất:</a:t>
              </a:r>
              <a:endParaRPr/>
            </a:p>
          </p:txBody>
        </p:sp>
        <p:sp>
          <p:nvSpPr>
            <p:cNvPr id="6765" name="Google Shape;6765;p372"/>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hoặc nhiều biến dựa vào (các) biến khác.</a:t>
              </a:r>
              <a:endParaRPr/>
            </a:p>
          </p:txBody>
        </p:sp>
      </p:grpSp>
      <p:sp>
        <p:nvSpPr>
          <p:cNvPr id="6766" name="Google Shape;6766;p372"/>
          <p:cNvSpPr/>
          <p:nvPr/>
        </p:nvSpPr>
        <p:spPr>
          <a:xfrm>
            <a:off x="903506" y="211919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1" name="Shape 6771"/>
        <p:cNvGrpSpPr/>
        <p:nvPr/>
      </p:nvGrpSpPr>
      <p:grpSpPr>
        <a:xfrm>
          <a:off x="0" y="0"/>
          <a:ext cx="0" cy="0"/>
          <a:chOff x="0" y="0"/>
          <a:chExt cx="0" cy="0"/>
        </a:xfrm>
      </p:grpSpPr>
      <p:graphicFrame>
        <p:nvGraphicFramePr>
          <p:cNvPr id="6772" name="Google Shape;6772;p373"/>
          <p:cNvGraphicFramePr/>
          <p:nvPr/>
        </p:nvGraphicFramePr>
        <p:xfrm>
          <a:off x="783304" y="2991619"/>
          <a:ext cx="3000000" cy="3000000"/>
        </p:xfrm>
        <a:graphic>
          <a:graphicData uri="http://schemas.openxmlformats.org/drawingml/2006/table">
            <a:tbl>
              <a:tblPr bandRow="1" firstRow="1">
                <a:noFill/>
                <a:tableStyleId>{0BC49009-C438-494D-9E98-4586609C15DF}</a:tableStyleId>
              </a:tblPr>
              <a:tblGrid>
                <a:gridCol w="2500425"/>
                <a:gridCol w="2500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Giá</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Diện tích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300,000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525,000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150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160,000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6773" name="Google Shape;6773;p373"/>
          <p:cNvGraphicFramePr/>
          <p:nvPr/>
        </p:nvGraphicFramePr>
        <p:xfrm>
          <a:off x="7129426" y="2991619"/>
          <a:ext cx="3000000" cy="3000000"/>
        </p:xfrm>
        <a:graphic>
          <a:graphicData uri="http://schemas.openxmlformats.org/drawingml/2006/table">
            <a:tbl>
              <a:tblPr bandRow="1" firstRow="1">
                <a:noFill/>
                <a:tableStyleId>{0BC49009-C438-494D-9E98-4586609C15DF}</a:tableStyleId>
              </a:tblPr>
              <a:tblGrid>
                <a:gridCol w="25745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Giá trên một đơn vị diện tích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3,500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2,000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774" name="Google Shape;6774;p373"/>
          <p:cNvSpPr/>
          <p:nvPr/>
        </p:nvSpPr>
        <p:spPr>
          <a:xfrm rot="-5400000">
            <a:off x="6363691" y="3324705"/>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75" name="Google Shape;6775;p373"/>
          <p:cNvGrpSpPr/>
          <p:nvPr/>
        </p:nvGrpSpPr>
        <p:grpSpPr>
          <a:xfrm>
            <a:off x="450000" y="450000"/>
            <a:ext cx="9018000" cy="276999"/>
            <a:chOff x="450000" y="450000"/>
            <a:chExt cx="9018000" cy="276999"/>
          </a:xfrm>
        </p:grpSpPr>
        <p:sp>
          <p:nvSpPr>
            <p:cNvPr id="6776" name="Google Shape;6776;p3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777" name="Google Shape;6777;p3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778" name="Google Shape;6778;p373"/>
          <p:cNvSpPr/>
          <p:nvPr/>
        </p:nvSpPr>
        <p:spPr>
          <a:xfrm>
            <a:off x="903506" y="211919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grpSp>
        <p:nvGrpSpPr>
          <p:cNvPr id="6779" name="Google Shape;6779;p373"/>
          <p:cNvGrpSpPr/>
          <p:nvPr/>
        </p:nvGrpSpPr>
        <p:grpSpPr>
          <a:xfrm>
            <a:off x="580388" y="1413381"/>
            <a:ext cx="8887612" cy="599957"/>
            <a:chOff x="580388" y="1413381"/>
            <a:chExt cx="8887612" cy="599957"/>
          </a:xfrm>
        </p:grpSpPr>
        <p:sp>
          <p:nvSpPr>
            <p:cNvPr id="6780" name="Google Shape;6780;p37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dẫn xuất:</a:t>
              </a:r>
              <a:endParaRPr/>
            </a:p>
          </p:txBody>
        </p:sp>
        <p:sp>
          <p:nvSpPr>
            <p:cNvPr id="6781" name="Google Shape;6781;p37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hoặc nhiều biến dựa vào (các) biến khác.</a:t>
              </a:r>
              <a:endParaRPr/>
            </a:p>
          </p:txBody>
        </p:sp>
      </p:grpSp>
      <p:sp>
        <p:nvSpPr>
          <p:cNvPr id="6782" name="Google Shape;6782;p373"/>
          <p:cNvSpPr/>
          <p:nvPr/>
        </p:nvSpPr>
        <p:spPr>
          <a:xfrm>
            <a:off x="791471" y="2052390"/>
            <a:ext cx="8630827" cy="64807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Từ biến “Giá” và “Diện tích(2)”, hãy suy ra biến “Giá trên một đơn vị diện tích”: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Giá trên một đơn vị diện tích=Giá/Diện tích</a:t>
            </a:r>
            <a:endParaRPr sz="1300">
              <a:solidFill>
                <a:srgbClr val="262626"/>
              </a:solidFill>
              <a:latin typeface="Arial"/>
              <a:ea typeface="Arial"/>
              <a:cs typeface="Arial"/>
              <a:sym typeface="Arial"/>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7" name="Shape 6787"/>
        <p:cNvGrpSpPr/>
        <p:nvPr/>
      </p:nvGrpSpPr>
      <p:grpSpPr>
        <a:xfrm>
          <a:off x="0" y="0"/>
          <a:ext cx="0" cy="0"/>
          <a:chOff x="0" y="0"/>
          <a:chExt cx="0" cy="0"/>
        </a:xfrm>
      </p:grpSpPr>
      <p:sp>
        <p:nvSpPr>
          <p:cNvPr id="6788" name="Google Shape;6788;p374"/>
          <p:cNvSpPr txBox="1"/>
          <p:nvPr/>
        </p:nvSpPr>
        <p:spPr>
          <a:xfrm>
            <a:off x="733174" y="4960079"/>
            <a:ext cx="8436478"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6789" name="Google Shape;6789;p374"/>
          <p:cNvPicPr preferRelativeResize="0"/>
          <p:nvPr/>
        </p:nvPicPr>
        <p:blipFill rotWithShape="1">
          <a:blip r:embed="rId4">
            <a:alphaModFix/>
          </a:blip>
          <a:srcRect b="0" l="0" r="0" t="0"/>
          <a:stretch/>
        </p:blipFill>
        <p:spPr>
          <a:xfrm>
            <a:off x="1470168" y="3129920"/>
            <a:ext cx="3291429" cy="1440000"/>
          </a:xfrm>
          <a:prstGeom prst="rect">
            <a:avLst/>
          </a:prstGeom>
          <a:noFill/>
          <a:ln>
            <a:noFill/>
          </a:ln>
        </p:spPr>
      </p:pic>
      <p:grpSp>
        <p:nvGrpSpPr>
          <p:cNvPr id="6790" name="Google Shape;6790;p374"/>
          <p:cNvGrpSpPr/>
          <p:nvPr/>
        </p:nvGrpSpPr>
        <p:grpSpPr>
          <a:xfrm>
            <a:off x="5323966" y="3129920"/>
            <a:ext cx="3291429" cy="1440000"/>
            <a:chOff x="5487298" y="3919964"/>
            <a:chExt cx="3291429" cy="1440000"/>
          </a:xfrm>
        </p:grpSpPr>
        <p:pic>
          <p:nvPicPr>
            <p:cNvPr id="6791" name="Google Shape;6791;p374"/>
            <p:cNvPicPr preferRelativeResize="0"/>
            <p:nvPr/>
          </p:nvPicPr>
          <p:blipFill rotWithShape="1">
            <a:blip r:embed="rId5">
              <a:alphaModFix/>
            </a:blip>
            <a:srcRect b="0" l="0" r="0" t="0"/>
            <a:stretch/>
          </p:blipFill>
          <p:spPr>
            <a:xfrm>
              <a:off x="5487298" y="3919964"/>
              <a:ext cx="3291429" cy="1440000"/>
            </a:xfrm>
            <a:prstGeom prst="rect">
              <a:avLst/>
            </a:prstGeom>
            <a:noFill/>
            <a:ln>
              <a:noFill/>
            </a:ln>
          </p:spPr>
        </p:pic>
        <p:sp>
          <p:nvSpPr>
            <p:cNvPr id="6792" name="Google Shape;6792;p374"/>
            <p:cNvSpPr/>
            <p:nvPr/>
          </p:nvSpPr>
          <p:spPr>
            <a:xfrm>
              <a:off x="6553200" y="4415188"/>
              <a:ext cx="1028700" cy="304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93" name="Google Shape;6793;p374"/>
          <p:cNvSpPr/>
          <p:nvPr/>
        </p:nvSpPr>
        <p:spPr>
          <a:xfrm>
            <a:off x="4706395" y="3625144"/>
            <a:ext cx="515253" cy="331796"/>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sp>
        <p:nvSpPr>
          <p:cNvPr id="6794" name="Google Shape;6794;p374"/>
          <p:cNvSpPr/>
          <p:nvPr/>
        </p:nvSpPr>
        <p:spPr>
          <a:xfrm flipH="1">
            <a:off x="6145196" y="3612600"/>
            <a:ext cx="527853" cy="140781"/>
          </a:xfrm>
          <a:prstGeom prst="rightArrow">
            <a:avLst>
              <a:gd fmla="val 50000" name="adj1"/>
              <a:gd fmla="val 50000" name="adj2"/>
            </a:avLst>
          </a:prstGeom>
          <a:gradFill>
            <a:gsLst>
              <a:gs pos="0">
                <a:srgbClr val="FF0000">
                  <a:alpha val="0"/>
                </a:srgbClr>
              </a:gs>
              <a:gs pos="100000">
                <a:srgbClr val="FF0000"/>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grpSp>
        <p:nvGrpSpPr>
          <p:cNvPr id="6795" name="Google Shape;6795;p374"/>
          <p:cNvGrpSpPr/>
          <p:nvPr/>
        </p:nvGrpSpPr>
        <p:grpSpPr>
          <a:xfrm>
            <a:off x="450000" y="450000"/>
            <a:ext cx="9018000" cy="276999"/>
            <a:chOff x="450000" y="450000"/>
            <a:chExt cx="9018000" cy="276999"/>
          </a:xfrm>
        </p:grpSpPr>
        <p:sp>
          <p:nvSpPr>
            <p:cNvPr id="6796" name="Google Shape;6796;p3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797" name="Google Shape;6797;p3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798" name="Google Shape;6798;p374"/>
          <p:cNvGrpSpPr/>
          <p:nvPr/>
        </p:nvGrpSpPr>
        <p:grpSpPr>
          <a:xfrm>
            <a:off x="580388" y="1413381"/>
            <a:ext cx="8887612" cy="1205251"/>
            <a:chOff x="580388" y="1413381"/>
            <a:chExt cx="8887612" cy="1205251"/>
          </a:xfrm>
        </p:grpSpPr>
        <p:sp>
          <p:nvSpPr>
            <p:cNvPr id="6799" name="Google Shape;6799;p37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Biến dẫn xuất:</a:t>
              </a:r>
              <a:endParaRPr/>
            </a:p>
          </p:txBody>
        </p:sp>
        <p:sp>
          <p:nvSpPr>
            <p:cNvPr id="6800" name="Google Shape;6800;p374"/>
            <p:cNvSpPr/>
            <p:nvPr/>
          </p:nvSpPr>
          <p:spPr>
            <a:xfrm>
              <a:off x="711201" y="1667877"/>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coi các thành phần chính có hoặc không có giảm số chiều dữ liệu là biến dẫn xuất.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Nhìn chung, có thể xem tọa độ xoay là biến dẫn xuất.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áp dụng các hàm số toán học như () cho một biến để tạo biến dẫn xuất từ nó.</a:t>
              </a:r>
              <a:endParaRPr/>
            </a:p>
          </p:txBody>
        </p:sp>
      </p:gr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5" name="Shape 6805"/>
        <p:cNvGrpSpPr/>
        <p:nvPr/>
      </p:nvGrpSpPr>
      <p:grpSpPr>
        <a:xfrm>
          <a:off x="0" y="0"/>
          <a:ext cx="0" cy="0"/>
          <a:chOff x="0" y="0"/>
          <a:chExt cx="0" cy="0"/>
        </a:xfrm>
      </p:grpSpPr>
      <p:graphicFrame>
        <p:nvGraphicFramePr>
          <p:cNvPr id="6806" name="Google Shape;6806;p375"/>
          <p:cNvGraphicFramePr/>
          <p:nvPr/>
        </p:nvGraphicFramePr>
        <p:xfrm>
          <a:off x="5599484" y="3429000"/>
          <a:ext cx="3000000" cy="3000000"/>
        </p:xfrm>
        <a:graphic>
          <a:graphicData uri="http://schemas.openxmlformats.org/drawingml/2006/table">
            <a:tbl>
              <a:tblPr bandRow="1" firstRow="1">
                <a:noFill/>
                <a:tableStyleId>{0BC49009-C438-494D-9E98-4586609C15DF}</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Giới tính_nam</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6807" name="Google Shape;6807;p375"/>
          <p:cNvGraphicFramePr/>
          <p:nvPr/>
        </p:nvGraphicFramePr>
        <p:xfrm>
          <a:off x="2148941" y="3429000"/>
          <a:ext cx="3000000" cy="3000000"/>
        </p:xfrm>
        <a:graphic>
          <a:graphicData uri="http://schemas.openxmlformats.org/drawingml/2006/table">
            <a:tbl>
              <a:tblPr bandRow="1" firstRow="1">
                <a:noFill/>
                <a:tableStyleId>{0BC49009-C438-494D-9E98-4586609C15DF}</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Giới tính</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Nữ</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Nam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808" name="Google Shape;6808;p375"/>
          <p:cNvSpPr/>
          <p:nvPr/>
        </p:nvSpPr>
        <p:spPr>
          <a:xfrm rot="-5400000">
            <a:off x="4838944" y="3565800"/>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809" name="Google Shape;6809;p375"/>
          <p:cNvGrpSpPr/>
          <p:nvPr/>
        </p:nvGrpSpPr>
        <p:grpSpPr>
          <a:xfrm>
            <a:off x="450000" y="450000"/>
            <a:ext cx="9018000" cy="276999"/>
            <a:chOff x="450000" y="450000"/>
            <a:chExt cx="9018000" cy="276999"/>
          </a:xfrm>
        </p:grpSpPr>
        <p:sp>
          <p:nvSpPr>
            <p:cNvPr id="6810" name="Google Shape;6810;p3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11" name="Google Shape;6811;p3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12" name="Google Shape;6812;p375"/>
          <p:cNvGrpSpPr/>
          <p:nvPr/>
        </p:nvGrpSpPr>
        <p:grpSpPr>
          <a:xfrm>
            <a:off x="580388" y="1413381"/>
            <a:ext cx="8887612" cy="902604"/>
            <a:chOff x="580388" y="1413381"/>
            <a:chExt cx="8887612" cy="902604"/>
          </a:xfrm>
        </p:grpSpPr>
        <p:sp>
          <p:nvSpPr>
            <p:cNvPr id="6813" name="Google Shape;6813;p37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Xử lý biến phân loại: </a:t>
              </a:r>
              <a:r>
                <a:rPr lang="en-US" sz="1400">
                  <a:solidFill>
                    <a:srgbClr val="FF0000"/>
                  </a:solidFill>
                  <a:latin typeface="Arial"/>
                  <a:ea typeface="Arial"/>
                  <a:cs typeface="Arial"/>
                  <a:sym typeface="Arial"/>
                </a:rPr>
                <a:t>Biến giả</a:t>
              </a:r>
              <a:endParaRPr sz="1400">
                <a:solidFill>
                  <a:srgbClr val="FF0000"/>
                </a:solidFill>
                <a:latin typeface="Arial"/>
                <a:ea typeface="Arial"/>
                <a:cs typeface="Arial"/>
                <a:sym typeface="Arial"/>
              </a:endParaRPr>
            </a:p>
          </p:txBody>
        </p:sp>
        <p:sp>
          <p:nvSpPr>
            <p:cNvPr id="6814" name="Google Shape;6814;p375"/>
            <p:cNvSpPr/>
            <p:nvPr/>
          </p:nvSpPr>
          <p:spPr>
            <a:xfrm>
              <a:off x="711201" y="1667877"/>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giả là một biến dẫn xuất chỉ có giá trị 0 hoặc 1.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phân loại tạo ra </a:t>
              </a:r>
              <a:r>
                <a:rPr lang="en-US" sz="1300">
                  <a:solidFill>
                    <a:srgbClr val="193EB0"/>
                  </a:solidFill>
                  <a:latin typeface="Arial"/>
                  <a:ea typeface="Arial"/>
                  <a:cs typeface="Arial"/>
                  <a:sym typeface="Arial"/>
                </a:rPr>
                <a:t>𝐶𝑎𝑡𝑒𝑔𝑜𝑟𝑦 𝑐𝑜𝑢𝑛𝑡 </a:t>
              </a:r>
              <a:r>
                <a:rPr lang="en-US" sz="1300">
                  <a:solidFill>
                    <a:srgbClr val="262626"/>
                  </a:solidFill>
                  <a:latin typeface="Arial"/>
                  <a:ea typeface="Arial"/>
                  <a:cs typeface="Arial"/>
                  <a:sym typeface="Arial"/>
                </a:rPr>
                <a:t>– 1 biến giả.</a:t>
              </a:r>
              <a:endParaRPr/>
            </a:p>
          </p:txBody>
        </p:sp>
      </p:grpSp>
      <p:sp>
        <p:nvSpPr>
          <p:cNvPr id="6815" name="Google Shape;6815;p375"/>
          <p:cNvSpPr/>
          <p:nvPr/>
        </p:nvSpPr>
        <p:spPr>
          <a:xfrm>
            <a:off x="903506" y="241567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
        <p:nvSpPr>
          <p:cNvPr id="6816" name="Google Shape;6816;p375"/>
          <p:cNvSpPr/>
          <p:nvPr/>
        </p:nvSpPr>
        <p:spPr>
          <a:xfrm>
            <a:off x="791471" y="2348878"/>
            <a:ext cx="8630827" cy="64807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Biến “Giới tính” với hai giá trị phân loại: “nam” và “nữ”</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a:t>
            </a:r>
            <a:r>
              <a:rPr lang="en-US" sz="1300">
                <a:solidFill>
                  <a:srgbClr val="FFB546"/>
                </a:solidFill>
                <a:latin typeface="Arial"/>
                <a:ea typeface="Arial"/>
                <a:cs typeface="Arial"/>
                <a:sym typeface="Arial"/>
              </a:rPr>
              <a:t>Chỉ cần </a:t>
            </a:r>
            <a:r>
              <a:rPr lang="en-US" sz="1300">
                <a:solidFill>
                  <a:srgbClr val="262626"/>
                </a:solidFill>
                <a:latin typeface="Arial"/>
                <a:ea typeface="Arial"/>
                <a:cs typeface="Arial"/>
                <a:sym typeface="Arial"/>
              </a:rPr>
              <a:t>1 biến giả: “Giới tính_nam”.</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1" name="Shape 6821"/>
        <p:cNvGrpSpPr/>
        <p:nvPr/>
      </p:nvGrpSpPr>
      <p:grpSpPr>
        <a:xfrm>
          <a:off x="0" y="0"/>
          <a:ext cx="0" cy="0"/>
          <a:chOff x="0" y="0"/>
          <a:chExt cx="0" cy="0"/>
        </a:xfrm>
      </p:grpSpPr>
      <p:sp>
        <p:nvSpPr>
          <p:cNvPr id="6822" name="Google Shape;6822;p376"/>
          <p:cNvSpPr/>
          <p:nvPr/>
        </p:nvSpPr>
        <p:spPr>
          <a:xfrm rot="-5400000">
            <a:off x="3608967" y="3796208"/>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6823" name="Google Shape;6823;p376"/>
          <p:cNvGraphicFramePr/>
          <p:nvPr/>
        </p:nvGraphicFramePr>
        <p:xfrm>
          <a:off x="4369507" y="3501008"/>
          <a:ext cx="3000000" cy="3000000"/>
        </p:xfrm>
        <a:graphic>
          <a:graphicData uri="http://schemas.openxmlformats.org/drawingml/2006/table">
            <a:tbl>
              <a:tblPr bandRow="1" firstRow="1">
                <a:noFill/>
                <a:tableStyleId>{0BC49009-C438-494D-9E98-4586609C15DF}</a:tableStyleId>
              </a:tblPr>
              <a:tblGrid>
                <a:gridCol w="2267800"/>
                <a:gridCol w="2267800"/>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Loài_versicolor</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Loài_virginica</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6824" name="Google Shape;6824;p376"/>
          <p:cNvGraphicFramePr/>
          <p:nvPr/>
        </p:nvGraphicFramePr>
        <p:xfrm>
          <a:off x="918964" y="3501008"/>
          <a:ext cx="3000000" cy="3000000"/>
        </p:xfrm>
        <a:graphic>
          <a:graphicData uri="http://schemas.openxmlformats.org/drawingml/2006/table">
            <a:tbl>
              <a:tblPr bandRow="1" firstRow="1">
                <a:noFill/>
                <a:tableStyleId>{0BC49009-C438-494D-9E98-4586609C15DF}</a:tableStyleId>
              </a:tblPr>
              <a:tblGrid>
                <a:gridCol w="2123425"/>
              </a:tblGrid>
              <a:tr h="360000">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Loài</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setosa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versicolor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virginica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6825" name="Google Shape;6825;p376"/>
          <p:cNvGrpSpPr/>
          <p:nvPr/>
        </p:nvGrpSpPr>
        <p:grpSpPr>
          <a:xfrm>
            <a:off x="450000" y="450000"/>
            <a:ext cx="9018000" cy="276999"/>
            <a:chOff x="450000" y="450000"/>
            <a:chExt cx="9018000" cy="276999"/>
          </a:xfrm>
        </p:grpSpPr>
        <p:sp>
          <p:nvSpPr>
            <p:cNvPr id="6826" name="Google Shape;6826;p3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27" name="Google Shape;6827;p3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28" name="Google Shape;6828;p376"/>
          <p:cNvGrpSpPr/>
          <p:nvPr/>
        </p:nvGrpSpPr>
        <p:grpSpPr>
          <a:xfrm>
            <a:off x="580388" y="1413381"/>
            <a:ext cx="8887612" cy="902604"/>
            <a:chOff x="580388" y="1413381"/>
            <a:chExt cx="8887612" cy="902604"/>
          </a:xfrm>
        </p:grpSpPr>
        <p:sp>
          <p:nvSpPr>
            <p:cNvPr id="6829" name="Google Shape;6829;p37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Xử lý biến phân loại: </a:t>
              </a:r>
              <a:r>
                <a:rPr lang="en-US" sz="1400">
                  <a:solidFill>
                    <a:srgbClr val="FF0000"/>
                  </a:solidFill>
                  <a:latin typeface="Arial"/>
                  <a:ea typeface="Arial"/>
                  <a:cs typeface="Arial"/>
                  <a:sym typeface="Arial"/>
                </a:rPr>
                <a:t>Biến giả</a:t>
              </a:r>
              <a:endParaRPr sz="1400">
                <a:solidFill>
                  <a:srgbClr val="FF0000"/>
                </a:solidFill>
                <a:latin typeface="Arial"/>
                <a:ea typeface="Arial"/>
                <a:cs typeface="Arial"/>
                <a:sym typeface="Arial"/>
              </a:endParaRPr>
            </a:p>
          </p:txBody>
        </p:sp>
        <p:sp>
          <p:nvSpPr>
            <p:cNvPr id="6830" name="Google Shape;6830;p376"/>
            <p:cNvSpPr/>
            <p:nvPr/>
          </p:nvSpPr>
          <p:spPr>
            <a:xfrm>
              <a:off x="711201" y="1667877"/>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giả là một biến dẫn xuất chỉ có giá trị 0 hoặc 1.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phân loại tạo ra </a:t>
              </a:r>
              <a:r>
                <a:rPr lang="en-US" sz="1300">
                  <a:solidFill>
                    <a:srgbClr val="193EB0"/>
                  </a:solidFill>
                  <a:latin typeface="Arial"/>
                  <a:ea typeface="Arial"/>
                  <a:cs typeface="Arial"/>
                  <a:sym typeface="Arial"/>
                </a:rPr>
                <a:t>𝐶𝑎𝑡𝑒𝑔𝑜𝑟𝑦 𝑐𝑜𝑢𝑛𝑡 </a:t>
              </a:r>
              <a:r>
                <a:rPr lang="en-US" sz="1300">
                  <a:solidFill>
                    <a:srgbClr val="262626"/>
                  </a:solidFill>
                  <a:latin typeface="Arial"/>
                  <a:ea typeface="Arial"/>
                  <a:cs typeface="Arial"/>
                  <a:sym typeface="Arial"/>
                </a:rPr>
                <a:t>– 1 biến giả.</a:t>
              </a:r>
              <a:endParaRPr/>
            </a:p>
          </p:txBody>
        </p:sp>
      </p:grpSp>
      <p:sp>
        <p:nvSpPr>
          <p:cNvPr id="6831" name="Google Shape;6831;p376"/>
          <p:cNvSpPr/>
          <p:nvPr/>
        </p:nvSpPr>
        <p:spPr>
          <a:xfrm>
            <a:off x="903506" y="241567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832" name="Google Shape;6832;p376"/>
          <p:cNvSpPr/>
          <p:nvPr/>
        </p:nvSpPr>
        <p:spPr>
          <a:xfrm>
            <a:off x="791471" y="2348878"/>
            <a:ext cx="8630827" cy="64807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Biến “Loài” có ba giá trị phân loại: “setosa”, “versicolor” và “virginica”.</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a:t>
            </a:r>
            <a:r>
              <a:rPr lang="en-US" sz="1300">
                <a:solidFill>
                  <a:srgbClr val="193EB0"/>
                </a:solidFill>
                <a:latin typeface="Arial"/>
                <a:ea typeface="Arial"/>
                <a:cs typeface="Arial"/>
                <a:sym typeface="Arial"/>
              </a:rPr>
              <a:t>Chỉ cần hai </a:t>
            </a:r>
            <a:r>
              <a:rPr lang="en-US" sz="1300">
                <a:solidFill>
                  <a:srgbClr val="262626"/>
                </a:solidFill>
                <a:latin typeface="Arial"/>
                <a:ea typeface="Arial"/>
                <a:cs typeface="Arial"/>
                <a:sym typeface="Arial"/>
              </a:rPr>
              <a:t>biến giả: “Loài_versicolor” và “Loài_virginica”.</a:t>
            </a:r>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7" name="Shape 6837"/>
        <p:cNvGrpSpPr/>
        <p:nvPr/>
      </p:nvGrpSpPr>
      <p:grpSpPr>
        <a:xfrm>
          <a:off x="0" y="0"/>
          <a:ext cx="0" cy="0"/>
          <a:chOff x="0" y="0"/>
          <a:chExt cx="0" cy="0"/>
        </a:xfrm>
      </p:grpSpPr>
      <p:graphicFrame>
        <p:nvGraphicFramePr>
          <p:cNvPr id="6838" name="Google Shape;6838;p377"/>
          <p:cNvGraphicFramePr/>
          <p:nvPr/>
        </p:nvGraphicFramePr>
        <p:xfrm>
          <a:off x="2071092" y="3561968"/>
          <a:ext cx="3000000" cy="3000000"/>
        </p:xfrm>
        <a:graphic>
          <a:graphicData uri="http://schemas.openxmlformats.org/drawingml/2006/table">
            <a:tbl>
              <a:tblPr bandRow="1" firstRow="1">
                <a:noFill/>
                <a:tableStyleId>{0BC49009-C438-494D-9E98-4586609C15DF}</a:tableStyleId>
              </a:tblPr>
              <a:tblGrid>
                <a:gridCol w="563875"/>
                <a:gridCol w="563875"/>
                <a:gridCol w="563875"/>
                <a:gridCol w="563875"/>
                <a:gridCol w="563875"/>
                <a:gridCol w="563875"/>
                <a:gridCol w="563875"/>
                <a:gridCol w="563875"/>
                <a:gridCol w="563875"/>
                <a:gridCol w="563875"/>
              </a:tblGrid>
              <a:tr h="396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 X0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 X1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X2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X3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X4 </a:t>
                      </a:r>
                      <a:endParaRPr/>
                    </a:p>
                  </a:txBody>
                  <a:tcPr marT="45725" marB="45725" marR="91450" marL="91450" anchor="ctr">
                    <a:lnL cap="flat" cmpd="sng" w="9525">
                      <a:solidFill>
                        <a:srgbClr val="BFBFBF"/>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lt1"/>
                          </a:solidFill>
                          <a:latin typeface="Arial"/>
                          <a:ea typeface="Arial"/>
                          <a:cs typeface="Arial"/>
                          <a:sym typeface="Arial"/>
                        </a:rPr>
                        <a:t>X5 </a:t>
                      </a:r>
                      <a:endParaRPr/>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193EB0"/>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X6</a:t>
                      </a:r>
                      <a:endParaRPr/>
                    </a:p>
                  </a:txBody>
                  <a:tcPr marT="45725" marB="45725" marR="91450" marL="91450" anchor="ctr">
                    <a:lnL cap="flat" cmpd="sng" w="12700">
                      <a:solidFill>
                        <a:srgbClr val="193EB0"/>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X7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X9</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6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12700">
                      <a:solidFill>
                        <a:srgbClr val="193EB0"/>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a:p>
                  </a:txBody>
                  <a:tcPr marT="45725" marB="45725" marR="91450" marL="91450" anchor="ctr">
                    <a:lnL cap="flat" cmpd="sng" w="12700">
                      <a:solidFill>
                        <a:srgbClr val="193EB0"/>
                      </a:solidFill>
                      <a:prstDash val="solid"/>
                      <a:round/>
                      <a:headEnd len="sm" w="sm" type="none"/>
                      <a:tailEnd len="sm" w="sm" type="none"/>
                    </a:lnL>
                    <a:lnR cap="flat" cmpd="sng" w="12700">
                      <a:solidFill>
                        <a:srgbClr val="193EB0"/>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193EB0"/>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12700">
                      <a:solidFill>
                        <a:srgbClr val="193EB0"/>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cxnSp>
        <p:nvCxnSpPr>
          <p:cNvPr id="6839" name="Google Shape;6839;p377"/>
          <p:cNvCxnSpPr/>
          <p:nvPr/>
        </p:nvCxnSpPr>
        <p:spPr>
          <a:xfrm rot="10800000">
            <a:off x="5186930" y="4389170"/>
            <a:ext cx="0" cy="576000"/>
          </a:xfrm>
          <a:prstGeom prst="straightConnector1">
            <a:avLst/>
          </a:prstGeom>
          <a:noFill/>
          <a:ln cap="flat" cmpd="sng" w="12700">
            <a:solidFill>
              <a:srgbClr val="1D48D1"/>
            </a:solidFill>
            <a:prstDash val="solid"/>
            <a:miter lim="800000"/>
            <a:headEnd len="sm" w="sm" type="none"/>
            <a:tailEnd len="med" w="med" type="triangle"/>
          </a:ln>
        </p:spPr>
      </p:cxnSp>
      <p:sp>
        <p:nvSpPr>
          <p:cNvPr id="6840" name="Google Shape;6840;p377"/>
          <p:cNvSpPr txBox="1"/>
          <p:nvPr/>
        </p:nvSpPr>
        <p:spPr>
          <a:xfrm>
            <a:off x="4922188" y="4971344"/>
            <a:ext cx="537028" cy="307825"/>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5</a:t>
            </a:r>
            <a:endParaRPr sz="1400">
              <a:solidFill>
                <a:schemeClr val="lt1"/>
              </a:solidFill>
              <a:latin typeface="Arial"/>
              <a:ea typeface="Arial"/>
              <a:cs typeface="Arial"/>
              <a:sym typeface="Arial"/>
            </a:endParaRPr>
          </a:p>
        </p:txBody>
      </p:sp>
      <p:grpSp>
        <p:nvGrpSpPr>
          <p:cNvPr id="6841" name="Google Shape;6841;p377"/>
          <p:cNvGrpSpPr/>
          <p:nvPr/>
        </p:nvGrpSpPr>
        <p:grpSpPr>
          <a:xfrm>
            <a:off x="450000" y="450000"/>
            <a:ext cx="9018000" cy="276999"/>
            <a:chOff x="450000" y="450000"/>
            <a:chExt cx="9018000" cy="276999"/>
          </a:xfrm>
        </p:grpSpPr>
        <p:sp>
          <p:nvSpPr>
            <p:cNvPr id="6842" name="Google Shape;6842;p3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43" name="Google Shape;6843;p3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44" name="Google Shape;6844;p377"/>
          <p:cNvGrpSpPr/>
          <p:nvPr/>
        </p:nvGrpSpPr>
        <p:grpSpPr>
          <a:xfrm>
            <a:off x="580388" y="1413381"/>
            <a:ext cx="8887612" cy="902604"/>
            <a:chOff x="580388" y="1413381"/>
            <a:chExt cx="8887612" cy="902604"/>
          </a:xfrm>
        </p:grpSpPr>
        <p:sp>
          <p:nvSpPr>
            <p:cNvPr id="6845" name="Google Shape;6845;p37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Xử lý biến phân loại: </a:t>
              </a:r>
              <a:r>
                <a:rPr lang="en-US" sz="1400">
                  <a:solidFill>
                    <a:srgbClr val="FF0000"/>
                  </a:solidFill>
                  <a:latin typeface="Arial"/>
                  <a:ea typeface="Arial"/>
                  <a:cs typeface="Arial"/>
                  <a:sym typeface="Arial"/>
                </a:rPr>
                <a:t>Mã hóa one-hot</a:t>
              </a:r>
              <a:endParaRPr/>
            </a:p>
          </p:txBody>
        </p:sp>
        <p:sp>
          <p:nvSpPr>
            <p:cNvPr id="6846" name="Google Shape;6846;p377"/>
            <p:cNvSpPr/>
            <p:nvPr/>
          </p:nvSpPr>
          <p:spPr>
            <a:xfrm>
              <a:off x="711201" y="1667877"/>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Tương tự biến giả.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Trường hợp này, số lượng biến giả tương đương với tổng giá trị phân loại độc nhất.</a:t>
              </a:r>
              <a:endParaRPr/>
            </a:p>
          </p:txBody>
        </p:sp>
      </p:grpSp>
      <p:sp>
        <p:nvSpPr>
          <p:cNvPr id="6847" name="Google Shape;6847;p377"/>
          <p:cNvSpPr/>
          <p:nvPr/>
        </p:nvSpPr>
        <p:spPr>
          <a:xfrm>
            <a:off x="903506" y="241567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
        <p:nvSpPr>
          <p:cNvPr id="6848" name="Google Shape;6848;p377"/>
          <p:cNvSpPr/>
          <p:nvPr/>
        </p:nvSpPr>
        <p:spPr>
          <a:xfrm>
            <a:off x="746981" y="2348878"/>
            <a:ext cx="8630827" cy="64807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Mã hóa one-hot cho một biến, có thể chứa các giá trị số nguyên 0~9.</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Integer variables often represent category or class rather than the numeric value.</a:t>
            </a:r>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3" name="Shape 6853"/>
        <p:cNvGrpSpPr/>
        <p:nvPr/>
      </p:nvGrpSpPr>
      <p:grpSpPr>
        <a:xfrm>
          <a:off x="0" y="0"/>
          <a:ext cx="0" cy="0"/>
          <a:chOff x="0" y="0"/>
          <a:chExt cx="0" cy="0"/>
        </a:xfrm>
      </p:grpSpPr>
      <p:grpSp>
        <p:nvGrpSpPr>
          <p:cNvPr id="6854" name="Google Shape;6854;p378"/>
          <p:cNvGrpSpPr/>
          <p:nvPr/>
        </p:nvGrpSpPr>
        <p:grpSpPr>
          <a:xfrm>
            <a:off x="450000" y="450000"/>
            <a:ext cx="9018000" cy="276999"/>
            <a:chOff x="450000" y="450000"/>
            <a:chExt cx="9018000" cy="276999"/>
          </a:xfrm>
        </p:grpSpPr>
        <p:sp>
          <p:nvSpPr>
            <p:cNvPr id="6855" name="Google Shape;6855;p3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56" name="Google Shape;6856;p3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57" name="Google Shape;6857;p378"/>
          <p:cNvGrpSpPr/>
          <p:nvPr/>
        </p:nvGrpSpPr>
        <p:grpSpPr>
          <a:xfrm>
            <a:off x="580388" y="1413381"/>
            <a:ext cx="8887612" cy="1205251"/>
            <a:chOff x="580388" y="1413381"/>
            <a:chExt cx="8887612" cy="1205251"/>
          </a:xfrm>
        </p:grpSpPr>
        <p:sp>
          <p:nvSpPr>
            <p:cNvPr id="6858" name="Google Shape;6858;p37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Xử lý biến phân loại: </a:t>
              </a:r>
              <a:r>
                <a:rPr lang="en-US" sz="1400">
                  <a:solidFill>
                    <a:srgbClr val="FF0000"/>
                  </a:solidFill>
                  <a:latin typeface="Arial"/>
                  <a:ea typeface="Arial"/>
                  <a:cs typeface="Arial"/>
                  <a:sym typeface="Arial"/>
                </a:rPr>
                <a:t>Mã hóa nhãn</a:t>
              </a:r>
              <a:endParaRPr sz="1400">
                <a:solidFill>
                  <a:srgbClr val="FF0000"/>
                </a:solidFill>
                <a:latin typeface="Arial"/>
                <a:ea typeface="Arial"/>
                <a:cs typeface="Arial"/>
                <a:sym typeface="Arial"/>
              </a:endParaRPr>
            </a:p>
          </p:txBody>
        </p:sp>
        <p:sp>
          <p:nvSpPr>
            <p:cNvPr id="6859" name="Google Shape;6859;p378"/>
            <p:cNvSpPr/>
            <p:nvPr/>
          </p:nvSpPr>
          <p:spPr>
            <a:xfrm>
              <a:off x="711201" y="1667877"/>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hóa biến phân loại bằng cách gán số nguyên cho giá trị phân loại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biến số mới (biến diễn xuất)</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OK</a:t>
              </a:r>
              <a:r>
                <a:rPr lang="en-US" sz="1300">
                  <a:solidFill>
                    <a:srgbClr val="262626"/>
                  </a:solidFill>
                  <a:latin typeface="Arial"/>
                  <a:ea typeface="Arial"/>
                  <a:cs typeface="Arial"/>
                  <a:sym typeface="Arial"/>
                </a:rPr>
                <a:t> cho thuật toán “</a:t>
              </a:r>
              <a:r>
                <a:rPr lang="en-US" sz="1300">
                  <a:solidFill>
                    <a:srgbClr val="193EB0"/>
                  </a:solidFill>
                  <a:latin typeface="Arial"/>
                  <a:ea typeface="Arial"/>
                  <a:cs typeface="Arial"/>
                  <a:sym typeface="Arial"/>
                </a:rPr>
                <a:t>dạng Cây</a:t>
              </a:r>
              <a:r>
                <a:rPr lang="en-US" sz="1300">
                  <a:solidFill>
                    <a:srgbClr val="262626"/>
                  </a:solidFill>
                  <a:latin typeface="Arial"/>
                  <a:ea typeface="Arial"/>
                  <a:cs typeface="Arial"/>
                  <a:sym typeface="Arial"/>
                </a:rPr>
                <a:t>”, nhưng </a:t>
              </a:r>
              <a:r>
                <a:rPr lang="en-US" sz="1300">
                  <a:solidFill>
                    <a:srgbClr val="FF0000"/>
                  </a:solidFill>
                  <a:latin typeface="Arial"/>
                  <a:ea typeface="Arial"/>
                  <a:cs typeface="Arial"/>
                  <a:sym typeface="Arial"/>
                </a:rPr>
                <a:t>không an toàn </a:t>
              </a:r>
              <a:r>
                <a:rPr lang="en-US" sz="1300">
                  <a:solidFill>
                    <a:srgbClr val="262626"/>
                  </a:solidFill>
                  <a:latin typeface="Arial"/>
                  <a:ea typeface="Arial"/>
                  <a:cs typeface="Arial"/>
                  <a:sym typeface="Arial"/>
                </a:rPr>
                <a:t>đối với thuật toán “</a:t>
              </a:r>
              <a:r>
                <a:rPr lang="en-US" sz="1300">
                  <a:solidFill>
                    <a:srgbClr val="FF0000"/>
                  </a:solidFill>
                  <a:latin typeface="Arial"/>
                  <a:ea typeface="Arial"/>
                  <a:cs typeface="Arial"/>
                  <a:sym typeface="Arial"/>
                </a:rPr>
                <a:t>ngoài dạng Cây</a:t>
              </a:r>
              <a:r>
                <a:rPr lang="en-US" sz="1300">
                  <a:solidFill>
                    <a:srgbClr val="262626"/>
                  </a:solidFill>
                  <a:latin typeface="Arial"/>
                  <a:ea typeface="Arial"/>
                  <a:cs typeface="Arial"/>
                  <a:sym typeface="Arial"/>
                </a:rPr>
                <a:t>” .</a:t>
              </a:r>
              <a:endParaRPr/>
            </a:p>
          </p:txBody>
        </p:sp>
      </p:grpSp>
      <p:grpSp>
        <p:nvGrpSpPr>
          <p:cNvPr id="6860" name="Google Shape;6860;p378"/>
          <p:cNvGrpSpPr/>
          <p:nvPr/>
        </p:nvGrpSpPr>
        <p:grpSpPr>
          <a:xfrm>
            <a:off x="713073" y="2636912"/>
            <a:ext cx="8630827" cy="950721"/>
            <a:chOff x="713073" y="2780926"/>
            <a:chExt cx="8630827" cy="950721"/>
          </a:xfrm>
        </p:grpSpPr>
        <p:sp>
          <p:nvSpPr>
            <p:cNvPr id="6861" name="Google Shape;6861;p378"/>
            <p:cNvSpPr/>
            <p:nvPr/>
          </p:nvSpPr>
          <p:spPr>
            <a:xfrm>
              <a:off x="903506" y="284772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
          <p:nvSpPr>
            <p:cNvPr id="6862" name="Google Shape;6862;p378"/>
            <p:cNvSpPr/>
            <p:nvPr/>
          </p:nvSpPr>
          <p:spPr>
            <a:xfrm>
              <a:off x="713073" y="2780926"/>
              <a:ext cx="8630827" cy="950721"/>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Biến “Thủ đô” có năm giá trị phân loại [“Luân Đôn”, “Moscow”, “Paris”, “Seoul”, “Washington”]</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có thể được mã hóa dưới dạng biến số nguyên “Thủ đô_int”, trong đó 0 ↔ “Luân Đôn”, 1 ↔ “Moscow”,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2 ↔ “Paris”, 3 ↔ “Seoul”, 4 ↔ “Washington”.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38"/>
          <p:cNvGrpSpPr/>
          <p:nvPr/>
        </p:nvGrpSpPr>
        <p:grpSpPr>
          <a:xfrm>
            <a:off x="558396" y="1728801"/>
            <a:ext cx="8782050" cy="2381943"/>
            <a:chOff x="558396" y="1844823"/>
            <a:chExt cx="8782050" cy="2381943"/>
          </a:xfrm>
        </p:grpSpPr>
        <p:sp>
          <p:nvSpPr>
            <p:cNvPr id="1027" name="Google Shape;1027;p38"/>
            <p:cNvSpPr/>
            <p:nvPr/>
          </p:nvSpPr>
          <p:spPr>
            <a:xfrm>
              <a:off x="558396" y="1844823"/>
              <a:ext cx="8782050" cy="23819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28" name="Google Shape;1028;p38"/>
            <p:cNvPicPr preferRelativeResize="0"/>
            <p:nvPr/>
          </p:nvPicPr>
          <p:blipFill rotWithShape="1">
            <a:blip r:embed="rId3">
              <a:alphaModFix/>
            </a:blip>
            <a:srcRect b="0" l="1383" r="21667" t="0"/>
            <a:stretch/>
          </p:blipFill>
          <p:spPr>
            <a:xfrm>
              <a:off x="643811" y="1918612"/>
              <a:ext cx="8696635" cy="2302476"/>
            </a:xfrm>
            <a:prstGeom prst="rect">
              <a:avLst/>
            </a:prstGeom>
            <a:noFill/>
            <a:ln>
              <a:noFill/>
            </a:ln>
          </p:spPr>
        </p:pic>
      </p:grpSp>
      <p:sp>
        <p:nvSpPr>
          <p:cNvPr id="1029" name="Google Shape;1029;p38"/>
          <p:cNvSpPr/>
          <p:nvPr/>
        </p:nvSpPr>
        <p:spPr>
          <a:xfrm>
            <a:off x="711201" y="421072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thường, danh sách (lists) thường được sử dụng để tạo mảng.</a:t>
            </a:r>
            <a:endParaRPr sz="1300">
              <a:solidFill>
                <a:srgbClr val="262626"/>
              </a:solidFill>
              <a:latin typeface="Arial"/>
              <a:ea typeface="Arial"/>
              <a:cs typeface="Arial"/>
              <a:sym typeface="Arial"/>
            </a:endParaRPr>
          </a:p>
        </p:txBody>
      </p:sp>
      <p:grpSp>
        <p:nvGrpSpPr>
          <p:cNvPr id="1030" name="Google Shape;1030;p38"/>
          <p:cNvGrpSpPr/>
          <p:nvPr/>
        </p:nvGrpSpPr>
        <p:grpSpPr>
          <a:xfrm>
            <a:off x="450000" y="450000"/>
            <a:ext cx="9018000" cy="276999"/>
            <a:chOff x="450000" y="450000"/>
            <a:chExt cx="9018000" cy="276999"/>
          </a:xfrm>
        </p:grpSpPr>
        <p:sp>
          <p:nvSpPr>
            <p:cNvPr id="1031" name="Google Shape;1031;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32" name="Google Shape;1032;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33" name="Google Shape;1033;p38"/>
          <p:cNvSpPr/>
          <p:nvPr/>
        </p:nvSpPr>
        <p:spPr>
          <a:xfrm>
            <a:off x="580388" y="1337181"/>
            <a:ext cx="8887500" cy="2154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Sets</a:t>
            </a:r>
            <a:endParaRPr sz="1400">
              <a:solidFill>
                <a:schemeClr val="dk1"/>
              </a:solidFill>
              <a:latin typeface="Arial"/>
              <a:ea typeface="Arial"/>
              <a:cs typeface="Arial"/>
              <a:sym typeface="Arial"/>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7" name="Shape 6867"/>
        <p:cNvGrpSpPr/>
        <p:nvPr/>
      </p:nvGrpSpPr>
      <p:grpSpPr>
        <a:xfrm>
          <a:off x="0" y="0"/>
          <a:ext cx="0" cy="0"/>
          <a:chOff x="0" y="0"/>
          <a:chExt cx="0" cy="0"/>
        </a:xfrm>
      </p:grpSpPr>
      <p:graphicFrame>
        <p:nvGraphicFramePr>
          <p:cNvPr id="6868" name="Google Shape;6868;p379"/>
          <p:cNvGraphicFramePr/>
          <p:nvPr/>
        </p:nvGraphicFramePr>
        <p:xfrm>
          <a:off x="876306" y="3489960"/>
          <a:ext cx="3000000" cy="3000000"/>
        </p:xfrm>
        <a:graphic>
          <a:graphicData uri="http://schemas.openxmlformats.org/drawingml/2006/table">
            <a:tbl>
              <a:tblPr bandRow="1" firstRow="1">
                <a:noFill/>
                <a:tableStyleId>{0BC49009-C438-494D-9E98-4586609C15DF}</a:tableStyleId>
              </a:tblPr>
              <a:tblGrid>
                <a:gridCol w="956575"/>
              </a:tblGrid>
              <a:tr h="360000">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Tuổi</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8</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17</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26</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63</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6869" name="Google Shape;6869;p379"/>
          <p:cNvGraphicFramePr/>
          <p:nvPr/>
        </p:nvGraphicFramePr>
        <p:xfrm>
          <a:off x="2954563" y="3489960"/>
          <a:ext cx="3000000" cy="3000000"/>
        </p:xfrm>
        <a:graphic>
          <a:graphicData uri="http://schemas.openxmlformats.org/drawingml/2006/table">
            <a:tbl>
              <a:tblPr bandRow="1" firstRow="1">
                <a:noFill/>
                <a:tableStyleId>{0BC49009-C438-494D-9E98-4586609C15DF}</a:tableStyleId>
              </a:tblPr>
              <a:tblGrid>
                <a:gridCol w="798675"/>
                <a:gridCol w="798675"/>
                <a:gridCol w="798675"/>
                <a:gridCol w="798675"/>
                <a:gridCol w="798675"/>
                <a:gridCol w="798675"/>
                <a:gridCol w="798675"/>
                <a:gridCol w="798675"/>
              </a:tblGrid>
              <a:tr h="360000">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Tuổi_10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Tuổi_20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Tuổi_30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Tuổi_40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1D48D1"/>
                          </a:solidFill>
                          <a:latin typeface="Arial"/>
                          <a:ea typeface="Arial"/>
                          <a:cs typeface="Arial"/>
                          <a:sym typeface="Arial"/>
                        </a:rPr>
                        <a:t>Tuổi_50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Tuổi_60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Tuổi_70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Tuổi_80</a:t>
                      </a:r>
                      <a:endParaRPr b="0" sz="1400" u="none" cap="none" strike="noStrike">
                        <a:solidFill>
                          <a:srgbClr val="1D48D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FF0000"/>
                          </a:solidFill>
                          <a:latin typeface="Arial"/>
                          <a:ea typeface="Arial"/>
                          <a:cs typeface="Arial"/>
                          <a:sym typeface="Arial"/>
                        </a:rPr>
                        <a:t>1</a:t>
                      </a:r>
                      <a:endParaRPr b="0" sz="1300" u="none" cap="none" strike="noStrike">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6870" name="Google Shape;6870;p379"/>
          <p:cNvSpPr/>
          <p:nvPr/>
        </p:nvSpPr>
        <p:spPr>
          <a:xfrm rot="-5400000">
            <a:off x="2283776" y="4019052"/>
            <a:ext cx="193953" cy="720000"/>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871" name="Google Shape;6871;p379"/>
          <p:cNvGrpSpPr/>
          <p:nvPr/>
        </p:nvGrpSpPr>
        <p:grpSpPr>
          <a:xfrm>
            <a:off x="450000" y="450000"/>
            <a:ext cx="9018000" cy="276999"/>
            <a:chOff x="450000" y="450000"/>
            <a:chExt cx="9018000" cy="276999"/>
          </a:xfrm>
        </p:grpSpPr>
        <p:sp>
          <p:nvSpPr>
            <p:cNvPr id="6872" name="Google Shape;6872;p3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73" name="Google Shape;6873;p3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74" name="Google Shape;6874;p379"/>
          <p:cNvGrpSpPr/>
          <p:nvPr/>
        </p:nvGrpSpPr>
        <p:grpSpPr>
          <a:xfrm>
            <a:off x="580388" y="1413381"/>
            <a:ext cx="8887612" cy="1205251"/>
            <a:chOff x="580388" y="1413381"/>
            <a:chExt cx="8887612" cy="1205251"/>
          </a:xfrm>
        </p:grpSpPr>
        <p:sp>
          <p:nvSpPr>
            <p:cNvPr id="6875" name="Google Shape;6875;p37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biến số thành biến phân loại</a:t>
              </a:r>
              <a:endParaRPr sz="1400">
                <a:solidFill>
                  <a:schemeClr val="dk1"/>
                </a:solidFill>
                <a:latin typeface="Arial"/>
                <a:ea typeface="Arial"/>
                <a:cs typeface="Arial"/>
                <a:sym typeface="Arial"/>
              </a:endParaRPr>
            </a:p>
          </p:txBody>
        </p:sp>
        <p:sp>
          <p:nvSpPr>
            <p:cNvPr id="6876" name="Google Shape;6876;p379"/>
            <p:cNvSpPr/>
            <p:nvPr/>
          </p:nvSpPr>
          <p:spPr>
            <a:xfrm>
              <a:off x="711201" y="1667877"/>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một biến số, chúng ta có thể suy ra một biến phân loại, bao gồm các khoảng thời gian làm giá trị.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khoảng thời gian này có thể là số phân vị hoặc được tạo theo nhu cầu.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biến phân loại, có thể tạo ra biến giả tương ứng như bình thường.</a:t>
              </a:r>
              <a:endParaRPr sz="1300">
                <a:solidFill>
                  <a:srgbClr val="262626"/>
                </a:solidFill>
                <a:latin typeface="Arial"/>
                <a:ea typeface="Arial"/>
                <a:cs typeface="Arial"/>
                <a:sym typeface="Arial"/>
              </a:endParaRPr>
            </a:p>
          </p:txBody>
        </p:sp>
      </p:grpSp>
      <p:grpSp>
        <p:nvGrpSpPr>
          <p:cNvPr id="6877" name="Google Shape;6877;p379"/>
          <p:cNvGrpSpPr/>
          <p:nvPr/>
        </p:nvGrpSpPr>
        <p:grpSpPr>
          <a:xfrm>
            <a:off x="702940" y="2636912"/>
            <a:ext cx="8630827" cy="345427"/>
            <a:chOff x="702940" y="2780926"/>
            <a:chExt cx="8630827" cy="345427"/>
          </a:xfrm>
        </p:grpSpPr>
        <p:sp>
          <p:nvSpPr>
            <p:cNvPr id="6878" name="Google Shape;6878;p379"/>
            <p:cNvSpPr/>
            <p:nvPr/>
          </p:nvSpPr>
          <p:spPr>
            <a:xfrm>
              <a:off x="903506" y="284772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Vd</a:t>
              </a:r>
              <a:endParaRPr b="1" sz="1300">
                <a:solidFill>
                  <a:schemeClr val="lt1"/>
                </a:solidFill>
                <a:latin typeface="Arial"/>
                <a:ea typeface="Arial"/>
                <a:cs typeface="Arial"/>
                <a:sym typeface="Arial"/>
              </a:endParaRPr>
            </a:p>
          </p:txBody>
        </p:sp>
        <p:sp>
          <p:nvSpPr>
            <p:cNvPr id="6879" name="Google Shape;6879;p379"/>
            <p:cNvSpPr/>
            <p:nvPr/>
          </p:nvSpPr>
          <p:spPr>
            <a:xfrm>
              <a:off x="702940" y="2780926"/>
              <a:ext cx="8630827" cy="345427"/>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Biến số “Tuổi” có thể được chuyển đổi thành “Tuổi_10”, “Tuổi_20”, etc. . </a:t>
              </a:r>
              <a:endParaRPr/>
            </a:p>
          </p:txBody>
        </p:sp>
      </p:gr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4" name="Shape 6884"/>
        <p:cNvGrpSpPr/>
        <p:nvPr/>
      </p:nvGrpSpPr>
      <p:grpSpPr>
        <a:xfrm>
          <a:off x="0" y="0"/>
          <a:ext cx="0" cy="0"/>
          <a:chOff x="0" y="0"/>
          <a:chExt cx="0" cy="0"/>
        </a:xfrm>
      </p:grpSpPr>
      <p:grpSp>
        <p:nvGrpSpPr>
          <p:cNvPr id="6885" name="Google Shape;6885;p380"/>
          <p:cNvGrpSpPr/>
          <p:nvPr/>
        </p:nvGrpSpPr>
        <p:grpSpPr>
          <a:xfrm>
            <a:off x="558396" y="2164223"/>
            <a:ext cx="8782050" cy="3291809"/>
            <a:chOff x="558396" y="2164223"/>
            <a:chExt cx="8782050" cy="3291809"/>
          </a:xfrm>
        </p:grpSpPr>
        <p:sp>
          <p:nvSpPr>
            <p:cNvPr id="6886" name="Google Shape;6886;p380"/>
            <p:cNvSpPr/>
            <p:nvPr/>
          </p:nvSpPr>
          <p:spPr>
            <a:xfrm>
              <a:off x="558396" y="2164223"/>
              <a:ext cx="8782050" cy="32918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887" name="Google Shape;6887;p380"/>
            <p:cNvPicPr preferRelativeResize="0"/>
            <p:nvPr/>
          </p:nvPicPr>
          <p:blipFill rotWithShape="1">
            <a:blip r:embed="rId3">
              <a:alphaModFix/>
            </a:blip>
            <a:srcRect b="1796" l="1" r="4829" t="1"/>
            <a:stretch/>
          </p:blipFill>
          <p:spPr>
            <a:xfrm>
              <a:off x="616268" y="2236718"/>
              <a:ext cx="8723426" cy="3156376"/>
            </a:xfrm>
            <a:prstGeom prst="rect">
              <a:avLst/>
            </a:prstGeom>
            <a:noFill/>
            <a:ln>
              <a:noFill/>
            </a:ln>
          </p:spPr>
        </p:pic>
      </p:grpSp>
      <p:grpSp>
        <p:nvGrpSpPr>
          <p:cNvPr id="6888" name="Google Shape;6888;p380"/>
          <p:cNvGrpSpPr/>
          <p:nvPr/>
        </p:nvGrpSpPr>
        <p:grpSpPr>
          <a:xfrm>
            <a:off x="450000" y="450000"/>
            <a:ext cx="9018000" cy="276999"/>
            <a:chOff x="450000" y="450000"/>
            <a:chExt cx="9018000" cy="276999"/>
          </a:xfrm>
        </p:grpSpPr>
        <p:sp>
          <p:nvSpPr>
            <p:cNvPr id="6889" name="Google Shape;6889;p3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890" name="Google Shape;6890;p3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891" name="Google Shape;6891;p380"/>
          <p:cNvGrpSpPr/>
          <p:nvPr/>
        </p:nvGrpSpPr>
        <p:grpSpPr>
          <a:xfrm>
            <a:off x="557644" y="5573417"/>
            <a:ext cx="8824331" cy="663895"/>
            <a:chOff x="568325" y="5114924"/>
            <a:chExt cx="8824331" cy="686019"/>
          </a:xfrm>
        </p:grpSpPr>
        <p:sp>
          <p:nvSpPr>
            <p:cNvPr id="6892" name="Google Shape;6892;p380"/>
            <p:cNvSpPr/>
            <p:nvPr/>
          </p:nvSpPr>
          <p:spPr>
            <a:xfrm>
              <a:off x="568325" y="5114924"/>
              <a:ext cx="8782050" cy="6860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93" name="Google Shape;6893;p380"/>
            <p:cNvGrpSpPr/>
            <p:nvPr/>
          </p:nvGrpSpPr>
          <p:grpSpPr>
            <a:xfrm>
              <a:off x="675835" y="5210921"/>
              <a:ext cx="2918106" cy="302131"/>
              <a:chOff x="732985" y="5582396"/>
              <a:chExt cx="2918106" cy="302131"/>
            </a:xfrm>
          </p:grpSpPr>
          <p:pic>
            <p:nvPicPr>
              <p:cNvPr descr="Byte - Free electronics icons" id="6894" name="Google Shape;6894;p38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895" name="Google Shape;6895;p38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2-1</a:t>
                </a:r>
                <a:endParaRPr b="1" sz="1300">
                  <a:solidFill>
                    <a:srgbClr val="262626"/>
                  </a:solidFill>
                  <a:latin typeface="Arial"/>
                  <a:ea typeface="Arial"/>
                  <a:cs typeface="Arial"/>
                  <a:sym typeface="Arial"/>
                </a:endParaRPr>
              </a:p>
            </p:txBody>
          </p:sp>
        </p:grpSp>
        <p:sp>
          <p:nvSpPr>
            <p:cNvPr id="6896" name="Google Shape;6896;p380"/>
            <p:cNvSpPr txBox="1"/>
            <p:nvPr/>
          </p:nvSpPr>
          <p:spPr>
            <a:xfrm>
              <a:off x="1111456" y="5505687"/>
              <a:ext cx="8281200" cy="20670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df bằng hàm read_csv().</a:t>
              </a:r>
              <a:endParaRPr/>
            </a:p>
          </p:txBody>
        </p:sp>
      </p:grpSp>
      <p:sp>
        <p:nvSpPr>
          <p:cNvPr id="6897" name="Google Shape;6897;p380"/>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hợp cùng một đơn vị đo lường bằng nhau</a:t>
            </a:r>
            <a:endParaRPr sz="2400">
              <a:solidFill>
                <a:srgbClr val="0C0C0C"/>
              </a:solidFill>
              <a:latin typeface="Arial"/>
              <a:ea typeface="Arial"/>
              <a:cs typeface="Arial"/>
              <a:sym typeface="Arial"/>
            </a:endParaRPr>
          </a:p>
        </p:txBody>
      </p:sp>
      <p:sp>
        <p:nvSpPr>
          <p:cNvPr id="6898" name="Google Shape;6898;p380"/>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dặm trên gallon thành km trên lít (km/L).</a:t>
            </a:r>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3" name="Shape 6903"/>
        <p:cNvGrpSpPr/>
        <p:nvPr/>
      </p:nvGrpSpPr>
      <p:grpSpPr>
        <a:xfrm>
          <a:off x="0" y="0"/>
          <a:ext cx="0" cy="0"/>
          <a:chOff x="0" y="0"/>
          <a:chExt cx="0" cy="0"/>
        </a:xfrm>
      </p:grpSpPr>
      <p:grpSp>
        <p:nvGrpSpPr>
          <p:cNvPr id="6904" name="Google Shape;6904;p381"/>
          <p:cNvGrpSpPr/>
          <p:nvPr/>
        </p:nvGrpSpPr>
        <p:grpSpPr>
          <a:xfrm>
            <a:off x="450000" y="450000"/>
            <a:ext cx="9018000" cy="276999"/>
            <a:chOff x="450000" y="450000"/>
            <a:chExt cx="9018000" cy="276999"/>
          </a:xfrm>
        </p:grpSpPr>
        <p:sp>
          <p:nvSpPr>
            <p:cNvPr id="6905" name="Google Shape;6905;p3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906" name="Google Shape;6906;p3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907" name="Google Shape;6907;p381"/>
          <p:cNvGrpSpPr/>
          <p:nvPr/>
        </p:nvGrpSpPr>
        <p:grpSpPr>
          <a:xfrm>
            <a:off x="557644" y="5516264"/>
            <a:ext cx="8782050" cy="744575"/>
            <a:chOff x="568325" y="5114924"/>
            <a:chExt cx="8782050" cy="769388"/>
          </a:xfrm>
        </p:grpSpPr>
        <p:sp>
          <p:nvSpPr>
            <p:cNvPr id="6908" name="Google Shape;6908;p381"/>
            <p:cNvSpPr/>
            <p:nvPr/>
          </p:nvSpPr>
          <p:spPr>
            <a:xfrm>
              <a:off x="568325" y="5114924"/>
              <a:ext cx="8782050" cy="7693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09" name="Google Shape;6909;p381"/>
            <p:cNvGrpSpPr/>
            <p:nvPr/>
          </p:nvGrpSpPr>
          <p:grpSpPr>
            <a:xfrm>
              <a:off x="675835" y="5210921"/>
              <a:ext cx="2918106" cy="302131"/>
              <a:chOff x="732985" y="5582396"/>
              <a:chExt cx="2918106" cy="302131"/>
            </a:xfrm>
          </p:grpSpPr>
          <p:pic>
            <p:nvPicPr>
              <p:cNvPr descr="Byte - Free electronics icons" id="6910" name="Google Shape;6910;p38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11" name="Google Shape;6911;p38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2-3</a:t>
                </a:r>
                <a:endParaRPr b="1" sz="1300">
                  <a:solidFill>
                    <a:srgbClr val="262626"/>
                  </a:solidFill>
                  <a:latin typeface="Arial"/>
                  <a:ea typeface="Arial"/>
                  <a:cs typeface="Arial"/>
                  <a:sym typeface="Arial"/>
                </a:endParaRPr>
              </a:p>
            </p:txBody>
          </p:sp>
        </p:grpSp>
        <p:sp>
          <p:nvSpPr>
            <p:cNvPr id="6912" name="Google Shape;6912;p38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cột.</a:t>
              </a:r>
              <a:endParaRPr sz="1300">
                <a:solidFill>
                  <a:srgbClr val="262626"/>
                </a:solidFill>
                <a:latin typeface="Arial"/>
                <a:ea typeface="Arial"/>
                <a:cs typeface="Arial"/>
                <a:sym typeface="Arial"/>
              </a:endParaRPr>
            </a:p>
          </p:txBody>
        </p:sp>
      </p:grpSp>
      <p:sp>
        <p:nvSpPr>
          <p:cNvPr id="6913" name="Google Shape;6913;p38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dặm trên gallon thành km trên lít (km/L).</a:t>
            </a:r>
            <a:endParaRPr/>
          </a:p>
        </p:txBody>
      </p:sp>
      <p:grpSp>
        <p:nvGrpSpPr>
          <p:cNvPr id="6914" name="Google Shape;6914;p381"/>
          <p:cNvGrpSpPr/>
          <p:nvPr/>
        </p:nvGrpSpPr>
        <p:grpSpPr>
          <a:xfrm>
            <a:off x="558396" y="1700807"/>
            <a:ext cx="8782050" cy="3738940"/>
            <a:chOff x="558396" y="1700807"/>
            <a:chExt cx="8782050" cy="3738940"/>
          </a:xfrm>
        </p:grpSpPr>
        <p:sp>
          <p:nvSpPr>
            <p:cNvPr id="6915" name="Google Shape;6915;p381"/>
            <p:cNvSpPr/>
            <p:nvPr/>
          </p:nvSpPr>
          <p:spPr>
            <a:xfrm>
              <a:off x="558396" y="1700807"/>
              <a:ext cx="8782050" cy="37389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16" name="Google Shape;6916;p381"/>
            <p:cNvPicPr preferRelativeResize="0"/>
            <p:nvPr/>
          </p:nvPicPr>
          <p:blipFill rotWithShape="1">
            <a:blip r:embed="rId4">
              <a:alphaModFix/>
            </a:blip>
            <a:srcRect b="1796" l="2" r="17684" t="1"/>
            <a:stretch/>
          </p:blipFill>
          <p:spPr>
            <a:xfrm>
              <a:off x="625598" y="1754153"/>
              <a:ext cx="8714096" cy="3645386"/>
            </a:xfrm>
            <a:prstGeom prst="rect">
              <a:avLst/>
            </a:prstGeom>
            <a:noFill/>
            <a:ln>
              <a:noFill/>
            </a:ln>
          </p:spPr>
        </p:pic>
      </p:gr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1" name="Shape 6921"/>
        <p:cNvGrpSpPr/>
        <p:nvPr/>
      </p:nvGrpSpPr>
      <p:grpSpPr>
        <a:xfrm>
          <a:off x="0" y="0"/>
          <a:ext cx="0" cy="0"/>
          <a:chOff x="0" y="0"/>
          <a:chExt cx="0" cy="0"/>
        </a:xfrm>
      </p:grpSpPr>
      <p:sp>
        <p:nvSpPr>
          <p:cNvPr id="6922" name="Google Shape;6922;p382"/>
          <p:cNvSpPr/>
          <p:nvPr/>
        </p:nvSpPr>
        <p:spPr>
          <a:xfrm>
            <a:off x="558396" y="1777885"/>
            <a:ext cx="8782050" cy="1913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23" name="Google Shape;6923;p382"/>
          <p:cNvGrpSpPr/>
          <p:nvPr/>
        </p:nvGrpSpPr>
        <p:grpSpPr>
          <a:xfrm>
            <a:off x="450000" y="450000"/>
            <a:ext cx="9018000" cy="276999"/>
            <a:chOff x="450000" y="450000"/>
            <a:chExt cx="9018000" cy="276999"/>
          </a:xfrm>
        </p:grpSpPr>
        <p:sp>
          <p:nvSpPr>
            <p:cNvPr id="6924" name="Google Shape;6924;p3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925" name="Google Shape;6925;p3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pic>
        <p:nvPicPr>
          <p:cNvPr id="6926" name="Google Shape;6926;p382"/>
          <p:cNvPicPr preferRelativeResize="0"/>
          <p:nvPr/>
        </p:nvPicPr>
        <p:blipFill rotWithShape="1">
          <a:blip r:embed="rId3">
            <a:alphaModFix/>
          </a:blip>
          <a:srcRect b="0" l="0" r="24458" t="0"/>
          <a:stretch/>
        </p:blipFill>
        <p:spPr>
          <a:xfrm>
            <a:off x="595403" y="1844824"/>
            <a:ext cx="8744291" cy="1788285"/>
          </a:xfrm>
          <a:prstGeom prst="rect">
            <a:avLst/>
          </a:prstGeom>
          <a:noFill/>
          <a:ln>
            <a:noFill/>
          </a:ln>
        </p:spPr>
      </p:pic>
      <p:sp>
        <p:nvSpPr>
          <p:cNvPr id="6927" name="Google Shape;6927;p38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Lệnh round (2) làm tròn chữ số thứ hai dưới dấu thập phân.</a:t>
            </a:r>
            <a:endParaRPr sz="1400">
              <a:solidFill>
                <a:schemeClr val="dk1"/>
              </a:solidFill>
              <a:latin typeface="Arial"/>
              <a:ea typeface="Arial"/>
              <a:cs typeface="Arial"/>
              <a:sym typeface="Arial"/>
            </a:endParaRPr>
          </a:p>
        </p:txBody>
      </p:sp>
      <p:grpSp>
        <p:nvGrpSpPr>
          <p:cNvPr id="6928" name="Google Shape;6928;p382"/>
          <p:cNvGrpSpPr/>
          <p:nvPr/>
        </p:nvGrpSpPr>
        <p:grpSpPr>
          <a:xfrm>
            <a:off x="557644" y="3786304"/>
            <a:ext cx="8782050" cy="1989346"/>
            <a:chOff x="557644" y="3786304"/>
            <a:chExt cx="8782050" cy="1989346"/>
          </a:xfrm>
        </p:grpSpPr>
        <p:sp>
          <p:nvSpPr>
            <p:cNvPr id="6929" name="Google Shape;6929;p382"/>
            <p:cNvSpPr/>
            <p:nvPr/>
          </p:nvSpPr>
          <p:spPr>
            <a:xfrm>
              <a:off x="557644" y="3786304"/>
              <a:ext cx="8782050" cy="19893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30" name="Google Shape;6930;p382"/>
            <p:cNvGrpSpPr/>
            <p:nvPr/>
          </p:nvGrpSpPr>
          <p:grpSpPr>
            <a:xfrm>
              <a:off x="665154" y="3879204"/>
              <a:ext cx="2918106" cy="292387"/>
              <a:chOff x="732985" y="5582396"/>
              <a:chExt cx="2918106" cy="302131"/>
            </a:xfrm>
          </p:grpSpPr>
          <p:pic>
            <p:nvPicPr>
              <p:cNvPr descr="Byte - Free electronics icons" id="6931" name="Google Shape;6931;p38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932" name="Google Shape;6932;p38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3-1</a:t>
                </a:r>
                <a:endParaRPr b="1" sz="1300">
                  <a:solidFill>
                    <a:srgbClr val="262626"/>
                  </a:solidFill>
                  <a:latin typeface="Arial"/>
                  <a:ea typeface="Arial"/>
                  <a:cs typeface="Arial"/>
                  <a:sym typeface="Arial"/>
                </a:endParaRPr>
              </a:p>
            </p:txBody>
          </p:sp>
        </p:grpSp>
        <p:sp>
          <p:nvSpPr>
            <p:cNvPr id="6933" name="Google Shape;6933;p382"/>
            <p:cNvSpPr txBox="1"/>
            <p:nvPr/>
          </p:nvSpPr>
          <p:spPr>
            <a:xfrm>
              <a:off x="1024575" y="4214098"/>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dặm trên gallon sang km trên lít. (mpg_to_kpl = 0,425)</a:t>
              </a:r>
              <a:endParaRPr sz="1300">
                <a:solidFill>
                  <a:srgbClr val="262626"/>
                </a:solidFill>
                <a:latin typeface="Arial"/>
                <a:ea typeface="Arial"/>
                <a:cs typeface="Arial"/>
                <a:sym typeface="Arial"/>
              </a:endParaRPr>
            </a:p>
          </p:txBody>
        </p:sp>
        <p:grpSp>
          <p:nvGrpSpPr>
            <p:cNvPr id="6934" name="Google Shape;6934;p382"/>
            <p:cNvGrpSpPr/>
            <p:nvPr/>
          </p:nvGrpSpPr>
          <p:grpSpPr>
            <a:xfrm>
              <a:off x="665154" y="4509085"/>
              <a:ext cx="8640559" cy="534949"/>
              <a:chOff x="665154" y="4031026"/>
              <a:chExt cx="8640559" cy="534949"/>
            </a:xfrm>
          </p:grpSpPr>
          <p:grpSp>
            <p:nvGrpSpPr>
              <p:cNvPr id="6935" name="Google Shape;6935;p382"/>
              <p:cNvGrpSpPr/>
              <p:nvPr/>
            </p:nvGrpSpPr>
            <p:grpSpPr>
              <a:xfrm>
                <a:off x="665154" y="4031026"/>
                <a:ext cx="2918106" cy="292387"/>
                <a:chOff x="732985" y="5582396"/>
                <a:chExt cx="2918106" cy="302131"/>
              </a:xfrm>
            </p:grpSpPr>
            <p:pic>
              <p:nvPicPr>
                <p:cNvPr descr="Byte - Free electronics icons" id="6936" name="Google Shape;6936;p38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937" name="Google Shape;6937;p38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3-3</a:t>
                  </a:r>
                  <a:endParaRPr b="1" sz="1300">
                    <a:solidFill>
                      <a:srgbClr val="262626"/>
                    </a:solidFill>
                    <a:latin typeface="Arial"/>
                    <a:ea typeface="Arial"/>
                    <a:cs typeface="Arial"/>
                    <a:sym typeface="Arial"/>
                  </a:endParaRPr>
                </a:p>
              </p:txBody>
            </p:sp>
          </p:grpSp>
          <p:sp>
            <p:nvSpPr>
              <p:cNvPr id="6938" name="Google Shape;6938;p382"/>
              <p:cNvSpPr txBox="1"/>
              <p:nvPr/>
            </p:nvSpPr>
            <p:spPr>
              <a:xfrm>
                <a:off x="1024575" y="436592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Thêm kết quả nhân cột mpg với 0,425 vào cột mới (kpl).</a:t>
                </a:r>
                <a:endParaRPr sz="1300">
                  <a:solidFill>
                    <a:srgbClr val="262626"/>
                  </a:solidFill>
                  <a:latin typeface="Arial"/>
                  <a:ea typeface="Arial"/>
                  <a:cs typeface="Arial"/>
                  <a:sym typeface="Arial"/>
                </a:endParaRPr>
              </a:p>
            </p:txBody>
          </p:sp>
        </p:grpSp>
        <p:grpSp>
          <p:nvGrpSpPr>
            <p:cNvPr id="6939" name="Google Shape;6939;p382"/>
            <p:cNvGrpSpPr/>
            <p:nvPr/>
          </p:nvGrpSpPr>
          <p:grpSpPr>
            <a:xfrm>
              <a:off x="670425" y="5129034"/>
              <a:ext cx="8640559" cy="534949"/>
              <a:chOff x="670425" y="4025932"/>
              <a:chExt cx="8640559" cy="534949"/>
            </a:xfrm>
          </p:grpSpPr>
          <p:grpSp>
            <p:nvGrpSpPr>
              <p:cNvPr id="6940" name="Google Shape;6940;p382"/>
              <p:cNvGrpSpPr/>
              <p:nvPr/>
            </p:nvGrpSpPr>
            <p:grpSpPr>
              <a:xfrm>
                <a:off x="670425" y="4025932"/>
                <a:ext cx="2918106" cy="292387"/>
                <a:chOff x="732985" y="5582396"/>
                <a:chExt cx="2918106" cy="302131"/>
              </a:xfrm>
            </p:grpSpPr>
            <p:pic>
              <p:nvPicPr>
                <p:cNvPr descr="Byte - Free electronics icons" id="6941" name="Google Shape;6941;p38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6942" name="Google Shape;6942;p38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3-7</a:t>
                  </a:r>
                  <a:endParaRPr b="1" sz="1300">
                    <a:solidFill>
                      <a:srgbClr val="262626"/>
                    </a:solidFill>
                    <a:latin typeface="Arial"/>
                    <a:ea typeface="Arial"/>
                    <a:cs typeface="Arial"/>
                    <a:sym typeface="Arial"/>
                  </a:endParaRPr>
                </a:p>
              </p:txBody>
            </p:sp>
          </p:grpSp>
          <p:sp>
            <p:nvSpPr>
              <p:cNvPr id="6943" name="Google Shape;6943;p382"/>
              <p:cNvSpPr txBox="1"/>
              <p:nvPr/>
            </p:nvSpPr>
            <p:spPr>
              <a:xfrm>
                <a:off x="1029846" y="436082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Làm tròn cột kpl đến vị trí thứ hai dưới dấu thập phân.</a:t>
                </a:r>
                <a:endParaRPr sz="1300">
                  <a:solidFill>
                    <a:srgbClr val="262626"/>
                  </a:solidFill>
                  <a:latin typeface="Arial"/>
                  <a:ea typeface="Arial"/>
                  <a:cs typeface="Arial"/>
                  <a:sym typeface="Arial"/>
                </a:endParaRPr>
              </a:p>
            </p:txBody>
          </p:sp>
        </p:grpSp>
      </p:gr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8" name="Shape 6948"/>
        <p:cNvGrpSpPr/>
        <p:nvPr/>
      </p:nvGrpSpPr>
      <p:grpSpPr>
        <a:xfrm>
          <a:off x="0" y="0"/>
          <a:ext cx="0" cy="0"/>
          <a:chOff x="0" y="0"/>
          <a:chExt cx="0" cy="0"/>
        </a:xfrm>
      </p:grpSpPr>
      <p:grpSp>
        <p:nvGrpSpPr>
          <p:cNvPr id="6949" name="Google Shape;6949;p383"/>
          <p:cNvGrpSpPr/>
          <p:nvPr/>
        </p:nvGrpSpPr>
        <p:grpSpPr>
          <a:xfrm>
            <a:off x="450000" y="450000"/>
            <a:ext cx="9018000" cy="276999"/>
            <a:chOff x="450000" y="450000"/>
            <a:chExt cx="9018000" cy="276999"/>
          </a:xfrm>
        </p:grpSpPr>
        <p:sp>
          <p:nvSpPr>
            <p:cNvPr id="6950" name="Google Shape;6950;p3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951" name="Google Shape;6951;p3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952" name="Google Shape;6952;p383"/>
          <p:cNvGrpSpPr/>
          <p:nvPr/>
        </p:nvGrpSpPr>
        <p:grpSpPr>
          <a:xfrm>
            <a:off x="558396" y="1755012"/>
            <a:ext cx="8782050" cy="4122260"/>
            <a:chOff x="558396" y="1700808"/>
            <a:chExt cx="8782050" cy="4122260"/>
          </a:xfrm>
        </p:grpSpPr>
        <p:sp>
          <p:nvSpPr>
            <p:cNvPr id="6953" name="Google Shape;6953;p383"/>
            <p:cNvSpPr/>
            <p:nvPr/>
          </p:nvSpPr>
          <p:spPr>
            <a:xfrm>
              <a:off x="558396" y="1700808"/>
              <a:ext cx="8782050" cy="41222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54" name="Google Shape;6954;p383"/>
            <p:cNvPicPr preferRelativeResize="0"/>
            <p:nvPr/>
          </p:nvPicPr>
          <p:blipFill rotWithShape="1">
            <a:blip r:embed="rId3">
              <a:alphaModFix/>
            </a:blip>
            <a:srcRect b="0" l="4608" r="18242" t="0"/>
            <a:stretch/>
          </p:blipFill>
          <p:spPr>
            <a:xfrm>
              <a:off x="846955" y="1772816"/>
              <a:ext cx="8424937" cy="4050252"/>
            </a:xfrm>
            <a:prstGeom prst="rect">
              <a:avLst/>
            </a:prstGeom>
            <a:noFill/>
            <a:ln>
              <a:noFill/>
            </a:ln>
          </p:spPr>
        </p:pic>
      </p:grpSp>
      <p:sp>
        <p:nvSpPr>
          <p:cNvPr id="6955" name="Google Shape;6955;p38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Lệnh round (2) làm tròn chữ số thứ hai dưới dấu thập phân.</a:t>
            </a:r>
            <a:endParaRPr sz="1400">
              <a:solidFill>
                <a:schemeClr val="dk1"/>
              </a:solidFill>
              <a:latin typeface="Arial"/>
              <a:ea typeface="Arial"/>
              <a:cs typeface="Arial"/>
              <a:sym typeface="Arial"/>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0" name="Shape 6960"/>
        <p:cNvGrpSpPr/>
        <p:nvPr/>
      </p:nvGrpSpPr>
      <p:grpSpPr>
        <a:xfrm>
          <a:off x="0" y="0"/>
          <a:ext cx="0" cy="0"/>
          <a:chOff x="0" y="0"/>
          <a:chExt cx="0" cy="0"/>
        </a:xfrm>
      </p:grpSpPr>
      <p:grpSp>
        <p:nvGrpSpPr>
          <p:cNvPr id="6961" name="Google Shape;6961;p384"/>
          <p:cNvGrpSpPr/>
          <p:nvPr/>
        </p:nvGrpSpPr>
        <p:grpSpPr>
          <a:xfrm>
            <a:off x="557644" y="5517232"/>
            <a:ext cx="8782050" cy="787019"/>
            <a:chOff x="568325" y="5114924"/>
            <a:chExt cx="8782050" cy="813246"/>
          </a:xfrm>
        </p:grpSpPr>
        <p:sp>
          <p:nvSpPr>
            <p:cNvPr id="6962" name="Google Shape;6962;p384"/>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63" name="Google Shape;6963;p384"/>
            <p:cNvGrpSpPr/>
            <p:nvPr/>
          </p:nvGrpSpPr>
          <p:grpSpPr>
            <a:xfrm>
              <a:off x="675835" y="5210921"/>
              <a:ext cx="2918106" cy="302131"/>
              <a:chOff x="732985" y="5582396"/>
              <a:chExt cx="2918106" cy="302131"/>
            </a:xfrm>
          </p:grpSpPr>
          <p:pic>
            <p:nvPicPr>
              <p:cNvPr descr="Byte - Free electronics icons" id="6964" name="Google Shape;6964;p38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65" name="Google Shape;6965;p38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4-1</a:t>
                </a:r>
                <a:endParaRPr b="1" sz="1300">
                  <a:solidFill>
                    <a:srgbClr val="262626"/>
                  </a:solidFill>
                  <a:latin typeface="Arial"/>
                  <a:ea typeface="Arial"/>
                  <a:cs typeface="Arial"/>
                  <a:sym typeface="Arial"/>
                </a:endParaRPr>
              </a:p>
            </p:txBody>
          </p:sp>
        </p:grpSp>
        <p:sp>
          <p:nvSpPr>
            <p:cNvPr id="6966" name="Google Shape;6966;p38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Kiểm tra kiểu dữ liệu của từng cột.</a:t>
              </a:r>
              <a:endParaRPr sz="1300">
                <a:solidFill>
                  <a:srgbClr val="262626"/>
                </a:solidFill>
                <a:latin typeface="Arial"/>
                <a:ea typeface="Arial"/>
                <a:cs typeface="Arial"/>
                <a:sym typeface="Arial"/>
              </a:endParaRPr>
            </a:p>
          </p:txBody>
        </p:sp>
      </p:grpSp>
      <p:grpSp>
        <p:nvGrpSpPr>
          <p:cNvPr id="6967" name="Google Shape;6967;p384"/>
          <p:cNvGrpSpPr/>
          <p:nvPr/>
        </p:nvGrpSpPr>
        <p:grpSpPr>
          <a:xfrm>
            <a:off x="450000" y="450000"/>
            <a:ext cx="9018000" cy="276999"/>
            <a:chOff x="450000" y="450000"/>
            <a:chExt cx="9018000" cy="276999"/>
          </a:xfrm>
        </p:grpSpPr>
        <p:sp>
          <p:nvSpPr>
            <p:cNvPr id="6968" name="Google Shape;6968;p3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969" name="Google Shape;6969;p3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6970" name="Google Shape;6970;p384"/>
          <p:cNvGrpSpPr/>
          <p:nvPr/>
        </p:nvGrpSpPr>
        <p:grpSpPr>
          <a:xfrm>
            <a:off x="634610" y="2124033"/>
            <a:ext cx="8835626" cy="3327069"/>
            <a:chOff x="558396" y="2235342"/>
            <a:chExt cx="9005836" cy="3391162"/>
          </a:xfrm>
        </p:grpSpPr>
        <p:sp>
          <p:nvSpPr>
            <p:cNvPr id="6971" name="Google Shape;6971;p384"/>
            <p:cNvSpPr/>
            <p:nvPr/>
          </p:nvSpPr>
          <p:spPr>
            <a:xfrm>
              <a:off x="558396" y="2235342"/>
              <a:ext cx="8950685" cy="3391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72" name="Google Shape;6972;p384"/>
            <p:cNvPicPr preferRelativeResize="0"/>
            <p:nvPr/>
          </p:nvPicPr>
          <p:blipFill rotWithShape="1">
            <a:blip r:embed="rId4">
              <a:alphaModFix/>
            </a:blip>
            <a:srcRect b="4627" l="0" r="18798" t="0"/>
            <a:stretch/>
          </p:blipFill>
          <p:spPr>
            <a:xfrm>
              <a:off x="613547" y="2325812"/>
              <a:ext cx="8950685" cy="3205999"/>
            </a:xfrm>
            <a:prstGeom prst="rect">
              <a:avLst/>
            </a:prstGeom>
            <a:noFill/>
            <a:ln>
              <a:noFill/>
            </a:ln>
          </p:spPr>
        </p:pic>
      </p:grpSp>
      <p:sp>
        <p:nvSpPr>
          <p:cNvPr id="6973" name="Google Shape;6973;p384"/>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đổi kiểu dữ liệu</a:t>
            </a:r>
            <a:endParaRPr sz="2400">
              <a:solidFill>
                <a:srgbClr val="0C0C0C"/>
              </a:solidFill>
              <a:latin typeface="Arial"/>
              <a:ea typeface="Arial"/>
              <a:cs typeface="Arial"/>
              <a:sym typeface="Arial"/>
            </a:endParaRPr>
          </a:p>
        </p:txBody>
      </p:sp>
      <p:sp>
        <p:nvSpPr>
          <p:cNvPr id="6974" name="Google Shape;6974;p384"/>
          <p:cNvSpPr/>
          <p:nvPr/>
        </p:nvSpPr>
        <p:spPr>
          <a:xfrm>
            <a:off x="524240" y="184482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kiểu dữ liệu ban đầu.</a:t>
            </a:r>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9" name="Shape 6979"/>
        <p:cNvGrpSpPr/>
        <p:nvPr/>
      </p:nvGrpSpPr>
      <p:grpSpPr>
        <a:xfrm>
          <a:off x="0" y="0"/>
          <a:ext cx="0" cy="0"/>
          <a:chOff x="0" y="0"/>
          <a:chExt cx="0" cy="0"/>
        </a:xfrm>
      </p:grpSpPr>
      <p:grpSp>
        <p:nvGrpSpPr>
          <p:cNvPr id="6980" name="Google Shape;6980;p385"/>
          <p:cNvGrpSpPr/>
          <p:nvPr/>
        </p:nvGrpSpPr>
        <p:grpSpPr>
          <a:xfrm>
            <a:off x="557644" y="5162261"/>
            <a:ext cx="8782050" cy="787019"/>
            <a:chOff x="568325" y="5114924"/>
            <a:chExt cx="8782050" cy="813246"/>
          </a:xfrm>
        </p:grpSpPr>
        <p:sp>
          <p:nvSpPr>
            <p:cNvPr id="6981" name="Google Shape;6981;p385"/>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982" name="Google Shape;6982;p385"/>
            <p:cNvGrpSpPr/>
            <p:nvPr/>
          </p:nvGrpSpPr>
          <p:grpSpPr>
            <a:xfrm>
              <a:off x="675835" y="5210921"/>
              <a:ext cx="2918106" cy="302131"/>
              <a:chOff x="732985" y="5582396"/>
              <a:chExt cx="2918106" cy="302131"/>
            </a:xfrm>
          </p:grpSpPr>
          <p:pic>
            <p:nvPicPr>
              <p:cNvPr descr="Byte - Free electronics icons" id="6983" name="Google Shape;6983;p385"/>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984" name="Google Shape;6984;p38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4-4</a:t>
                </a:r>
                <a:endParaRPr b="1" sz="1300">
                  <a:solidFill>
                    <a:srgbClr val="262626"/>
                  </a:solidFill>
                  <a:latin typeface="Arial"/>
                  <a:ea typeface="Arial"/>
                  <a:cs typeface="Arial"/>
                  <a:sym typeface="Arial"/>
                </a:endParaRPr>
              </a:p>
            </p:txBody>
          </p:sp>
        </p:grpSp>
        <p:sp>
          <p:nvSpPr>
            <p:cNvPr id="6985" name="Google Shape;6985;p385"/>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Kiểm tra giá trị gốc của cột mã lực (horsepower).</a:t>
              </a:r>
              <a:endParaRPr sz="1300">
                <a:solidFill>
                  <a:srgbClr val="262626"/>
                </a:solidFill>
                <a:latin typeface="Arial"/>
                <a:ea typeface="Arial"/>
                <a:cs typeface="Arial"/>
                <a:sym typeface="Arial"/>
              </a:endParaRPr>
            </a:p>
          </p:txBody>
        </p:sp>
      </p:grpSp>
      <p:grpSp>
        <p:nvGrpSpPr>
          <p:cNvPr id="6986" name="Google Shape;6986;p385"/>
          <p:cNvGrpSpPr/>
          <p:nvPr/>
        </p:nvGrpSpPr>
        <p:grpSpPr>
          <a:xfrm>
            <a:off x="450000" y="450000"/>
            <a:ext cx="9018000" cy="276999"/>
            <a:chOff x="450000" y="450000"/>
            <a:chExt cx="9018000" cy="276999"/>
          </a:xfrm>
        </p:grpSpPr>
        <p:sp>
          <p:nvSpPr>
            <p:cNvPr id="6987" name="Google Shape;6987;p3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6988" name="Google Shape;6988;p3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6989" name="Google Shape;6989;p38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kiểu dữ liệu ban đầu.</a:t>
            </a:r>
            <a:endParaRPr/>
          </a:p>
        </p:txBody>
      </p:sp>
      <p:grpSp>
        <p:nvGrpSpPr>
          <p:cNvPr id="6990" name="Google Shape;6990;p385"/>
          <p:cNvGrpSpPr/>
          <p:nvPr/>
        </p:nvGrpSpPr>
        <p:grpSpPr>
          <a:xfrm>
            <a:off x="558396" y="1710333"/>
            <a:ext cx="8782050" cy="3371837"/>
            <a:chOff x="558396" y="1700808"/>
            <a:chExt cx="8782050" cy="3371837"/>
          </a:xfrm>
        </p:grpSpPr>
        <p:sp>
          <p:nvSpPr>
            <p:cNvPr id="6991" name="Google Shape;6991;p385"/>
            <p:cNvSpPr/>
            <p:nvPr/>
          </p:nvSpPr>
          <p:spPr>
            <a:xfrm>
              <a:off x="558396" y="1700808"/>
              <a:ext cx="8782050" cy="33718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92" name="Google Shape;6992;p385"/>
            <p:cNvPicPr preferRelativeResize="0"/>
            <p:nvPr/>
          </p:nvPicPr>
          <p:blipFill rotWithShape="1">
            <a:blip r:embed="rId4">
              <a:alphaModFix/>
            </a:blip>
            <a:srcRect b="4627" l="0" r="18798" t="0"/>
            <a:stretch/>
          </p:blipFill>
          <p:spPr>
            <a:xfrm>
              <a:off x="612503" y="1772816"/>
              <a:ext cx="8727191" cy="3145327"/>
            </a:xfrm>
            <a:prstGeom prst="rect">
              <a:avLst/>
            </a:prstGeom>
            <a:noFill/>
            <a:ln>
              <a:noFill/>
            </a:ln>
          </p:spPr>
        </p:pic>
      </p:gr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7" name="Shape 6997"/>
        <p:cNvGrpSpPr/>
        <p:nvPr/>
      </p:nvGrpSpPr>
      <p:grpSpPr>
        <a:xfrm>
          <a:off x="0" y="0"/>
          <a:ext cx="0" cy="0"/>
          <a:chOff x="0" y="0"/>
          <a:chExt cx="0" cy="0"/>
        </a:xfrm>
      </p:grpSpPr>
      <p:sp>
        <p:nvSpPr>
          <p:cNvPr id="6998" name="Google Shape;6998;p38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kiểu dữ liệu ban đầu.</a:t>
            </a:r>
            <a:endParaRPr/>
          </a:p>
        </p:txBody>
      </p:sp>
      <p:grpSp>
        <p:nvGrpSpPr>
          <p:cNvPr id="6999" name="Google Shape;6999;p386"/>
          <p:cNvGrpSpPr/>
          <p:nvPr/>
        </p:nvGrpSpPr>
        <p:grpSpPr>
          <a:xfrm>
            <a:off x="450000" y="450000"/>
            <a:ext cx="9018000" cy="276999"/>
            <a:chOff x="450000" y="450000"/>
            <a:chExt cx="9018000" cy="276999"/>
          </a:xfrm>
        </p:grpSpPr>
        <p:sp>
          <p:nvSpPr>
            <p:cNvPr id="7000" name="Google Shape;7000;p3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001" name="Google Shape;7001;p3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002" name="Google Shape;7002;p386"/>
          <p:cNvGrpSpPr/>
          <p:nvPr/>
        </p:nvGrpSpPr>
        <p:grpSpPr>
          <a:xfrm>
            <a:off x="558396" y="1722986"/>
            <a:ext cx="8782050" cy="2570110"/>
            <a:chOff x="558396" y="1722986"/>
            <a:chExt cx="8782050" cy="2570110"/>
          </a:xfrm>
        </p:grpSpPr>
        <p:sp>
          <p:nvSpPr>
            <p:cNvPr id="7003" name="Google Shape;7003;p386"/>
            <p:cNvSpPr/>
            <p:nvPr/>
          </p:nvSpPr>
          <p:spPr>
            <a:xfrm>
              <a:off x="558396" y="1722986"/>
              <a:ext cx="8782050" cy="25701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04" name="Google Shape;7004;p386"/>
            <p:cNvPicPr preferRelativeResize="0"/>
            <p:nvPr/>
          </p:nvPicPr>
          <p:blipFill rotWithShape="1">
            <a:blip r:embed="rId3">
              <a:alphaModFix/>
            </a:blip>
            <a:srcRect b="0" l="5076" r="24283" t="7695"/>
            <a:stretch/>
          </p:blipFill>
          <p:spPr>
            <a:xfrm>
              <a:off x="711199" y="1794993"/>
              <a:ext cx="8344669" cy="2498102"/>
            </a:xfrm>
            <a:prstGeom prst="rect">
              <a:avLst/>
            </a:prstGeom>
            <a:noFill/>
            <a:ln>
              <a:noFill/>
            </a:ln>
          </p:spPr>
        </p:pic>
      </p:gr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9" name="Shape 7009"/>
        <p:cNvGrpSpPr/>
        <p:nvPr/>
      </p:nvGrpSpPr>
      <p:grpSpPr>
        <a:xfrm>
          <a:off x="0" y="0"/>
          <a:ext cx="0" cy="0"/>
          <a:chOff x="0" y="0"/>
          <a:chExt cx="0" cy="0"/>
        </a:xfrm>
      </p:grpSpPr>
      <p:grpSp>
        <p:nvGrpSpPr>
          <p:cNvPr id="7010" name="Google Shape;7010;p387"/>
          <p:cNvGrpSpPr/>
          <p:nvPr/>
        </p:nvGrpSpPr>
        <p:grpSpPr>
          <a:xfrm>
            <a:off x="557644" y="4426746"/>
            <a:ext cx="8782050" cy="787019"/>
            <a:chOff x="568325" y="5114924"/>
            <a:chExt cx="8782050" cy="813246"/>
          </a:xfrm>
        </p:grpSpPr>
        <p:sp>
          <p:nvSpPr>
            <p:cNvPr id="7011" name="Google Shape;7011;p387"/>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12" name="Google Shape;7012;p387"/>
            <p:cNvGrpSpPr/>
            <p:nvPr/>
          </p:nvGrpSpPr>
          <p:grpSpPr>
            <a:xfrm>
              <a:off x="675835" y="5210921"/>
              <a:ext cx="2918106" cy="302131"/>
              <a:chOff x="732985" y="5582396"/>
              <a:chExt cx="2918106" cy="302131"/>
            </a:xfrm>
          </p:grpSpPr>
          <p:pic>
            <p:nvPicPr>
              <p:cNvPr descr="Byte - Free electronics icons" id="7013" name="Google Shape;7013;p387"/>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14" name="Google Shape;7014;p387"/>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a:t>
                </a:r>
                <a:endParaRPr b="1" sz="1300">
                  <a:solidFill>
                    <a:srgbClr val="262626"/>
                  </a:solidFill>
                  <a:latin typeface="Arial"/>
                  <a:ea typeface="Arial"/>
                  <a:cs typeface="Arial"/>
                  <a:sym typeface="Arial"/>
                </a:endParaRPr>
              </a:p>
            </p:txBody>
          </p:sp>
        </p:grpSp>
        <p:sp>
          <p:nvSpPr>
            <p:cNvPr id="7015" name="Google Shape;7015;p387"/>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Kiểm tra giá trị gốc của cột gốc.</a:t>
              </a:r>
              <a:endParaRPr sz="1300">
                <a:solidFill>
                  <a:srgbClr val="262626"/>
                </a:solidFill>
                <a:latin typeface="Arial"/>
                <a:ea typeface="Arial"/>
                <a:cs typeface="Arial"/>
                <a:sym typeface="Arial"/>
              </a:endParaRPr>
            </a:p>
          </p:txBody>
        </p:sp>
      </p:grpSp>
      <p:grpSp>
        <p:nvGrpSpPr>
          <p:cNvPr id="7016" name="Google Shape;7016;p387"/>
          <p:cNvGrpSpPr/>
          <p:nvPr/>
        </p:nvGrpSpPr>
        <p:grpSpPr>
          <a:xfrm>
            <a:off x="450000" y="450000"/>
            <a:ext cx="9018000" cy="276999"/>
            <a:chOff x="450000" y="450000"/>
            <a:chExt cx="9018000" cy="276999"/>
          </a:xfrm>
        </p:grpSpPr>
        <p:sp>
          <p:nvSpPr>
            <p:cNvPr id="7017" name="Google Shape;7017;p3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018" name="Google Shape;7018;p3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019" name="Google Shape;7019;p387"/>
          <p:cNvGrpSpPr/>
          <p:nvPr/>
        </p:nvGrpSpPr>
        <p:grpSpPr>
          <a:xfrm>
            <a:off x="558396" y="1768360"/>
            <a:ext cx="8782050" cy="2553385"/>
            <a:chOff x="558396" y="1768360"/>
            <a:chExt cx="8782050" cy="2553385"/>
          </a:xfrm>
        </p:grpSpPr>
        <p:sp>
          <p:nvSpPr>
            <p:cNvPr id="7020" name="Google Shape;7020;p387"/>
            <p:cNvSpPr/>
            <p:nvPr/>
          </p:nvSpPr>
          <p:spPr>
            <a:xfrm>
              <a:off x="558396" y="1768360"/>
              <a:ext cx="8782050" cy="25517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21" name="Google Shape;7021;p387"/>
            <p:cNvPicPr preferRelativeResize="0"/>
            <p:nvPr/>
          </p:nvPicPr>
          <p:blipFill rotWithShape="1">
            <a:blip r:embed="rId4">
              <a:alphaModFix/>
            </a:blip>
            <a:srcRect b="0" l="0" r="22785" t="0"/>
            <a:stretch/>
          </p:blipFill>
          <p:spPr>
            <a:xfrm>
              <a:off x="631078" y="1807500"/>
              <a:ext cx="8708616" cy="2514245"/>
            </a:xfrm>
            <a:prstGeom prst="rect">
              <a:avLst/>
            </a:prstGeom>
            <a:noFill/>
            <a:ln>
              <a:noFill/>
            </a:ln>
          </p:spPr>
        </p:pic>
      </p:grpSp>
      <p:sp>
        <p:nvSpPr>
          <p:cNvPr id="7022" name="Google Shape;7022;p38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kiểu dữ liệu số nguyên thành kiểu dữ liệu ký tự bằng từ điển.</a:t>
            </a:r>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7" name="Shape 7027"/>
        <p:cNvGrpSpPr/>
        <p:nvPr/>
      </p:nvGrpSpPr>
      <p:grpSpPr>
        <a:xfrm>
          <a:off x="0" y="0"/>
          <a:ext cx="0" cy="0"/>
          <a:chOff x="0" y="0"/>
          <a:chExt cx="0" cy="0"/>
        </a:xfrm>
      </p:grpSpPr>
      <p:grpSp>
        <p:nvGrpSpPr>
          <p:cNvPr id="7028" name="Google Shape;7028;p388"/>
          <p:cNvGrpSpPr/>
          <p:nvPr/>
        </p:nvGrpSpPr>
        <p:grpSpPr>
          <a:xfrm>
            <a:off x="450000" y="450000"/>
            <a:ext cx="9018000" cy="276999"/>
            <a:chOff x="450000" y="450000"/>
            <a:chExt cx="9018000" cy="276999"/>
          </a:xfrm>
        </p:grpSpPr>
        <p:sp>
          <p:nvSpPr>
            <p:cNvPr id="7029" name="Google Shape;7029;p3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030" name="Google Shape;7030;p3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031" name="Google Shape;7031;p38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kiểu dữ liệu số nguyên thành kiểu dữ liệu ký tự bằng từ điển.</a:t>
            </a:r>
            <a:endParaRPr/>
          </a:p>
        </p:txBody>
      </p:sp>
      <p:grpSp>
        <p:nvGrpSpPr>
          <p:cNvPr id="7032" name="Google Shape;7032;p388"/>
          <p:cNvGrpSpPr/>
          <p:nvPr/>
        </p:nvGrpSpPr>
        <p:grpSpPr>
          <a:xfrm>
            <a:off x="558396" y="1768360"/>
            <a:ext cx="8782050" cy="2553385"/>
            <a:chOff x="558396" y="1768360"/>
            <a:chExt cx="8782050" cy="2553385"/>
          </a:xfrm>
        </p:grpSpPr>
        <p:sp>
          <p:nvSpPr>
            <p:cNvPr id="7033" name="Google Shape;7033;p388"/>
            <p:cNvSpPr/>
            <p:nvPr/>
          </p:nvSpPr>
          <p:spPr>
            <a:xfrm>
              <a:off x="558396" y="1768360"/>
              <a:ext cx="8782050" cy="25517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34" name="Google Shape;7034;p388"/>
            <p:cNvPicPr preferRelativeResize="0"/>
            <p:nvPr/>
          </p:nvPicPr>
          <p:blipFill rotWithShape="1">
            <a:blip r:embed="rId3">
              <a:alphaModFix/>
            </a:blip>
            <a:srcRect b="0" l="0" r="22785" t="0"/>
            <a:stretch/>
          </p:blipFill>
          <p:spPr>
            <a:xfrm>
              <a:off x="631078" y="1807500"/>
              <a:ext cx="8708616" cy="2514245"/>
            </a:xfrm>
            <a:prstGeom prst="rect">
              <a:avLst/>
            </a:prstGeom>
            <a:noFill/>
            <a:ln>
              <a:noFill/>
            </a:ln>
          </p:spPr>
        </p:pic>
      </p:grpSp>
      <p:grpSp>
        <p:nvGrpSpPr>
          <p:cNvPr id="7035" name="Google Shape;7035;p388"/>
          <p:cNvGrpSpPr/>
          <p:nvPr/>
        </p:nvGrpSpPr>
        <p:grpSpPr>
          <a:xfrm>
            <a:off x="557644" y="4426746"/>
            <a:ext cx="8782050" cy="1320911"/>
            <a:chOff x="557644" y="4426746"/>
            <a:chExt cx="8782050" cy="1320911"/>
          </a:xfrm>
        </p:grpSpPr>
        <p:sp>
          <p:nvSpPr>
            <p:cNvPr id="7036" name="Google Shape;7036;p388"/>
            <p:cNvSpPr/>
            <p:nvPr/>
          </p:nvSpPr>
          <p:spPr>
            <a:xfrm>
              <a:off x="557644" y="4426746"/>
              <a:ext cx="8782050" cy="13209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37" name="Google Shape;7037;p388"/>
            <p:cNvGrpSpPr/>
            <p:nvPr/>
          </p:nvGrpSpPr>
          <p:grpSpPr>
            <a:xfrm>
              <a:off x="665154" y="4519647"/>
              <a:ext cx="2918106" cy="292387"/>
              <a:chOff x="732985" y="5582396"/>
              <a:chExt cx="2918106" cy="302131"/>
            </a:xfrm>
          </p:grpSpPr>
          <p:pic>
            <p:nvPicPr>
              <p:cNvPr descr="Byte - Free electronics icons" id="7038" name="Google Shape;7038;p38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039" name="Google Shape;7039;p38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6-1</a:t>
                </a:r>
                <a:endParaRPr b="1" sz="1300">
                  <a:solidFill>
                    <a:srgbClr val="262626"/>
                  </a:solidFill>
                  <a:latin typeface="Arial"/>
                  <a:ea typeface="Arial"/>
                  <a:cs typeface="Arial"/>
                  <a:sym typeface="Arial"/>
                </a:endParaRPr>
              </a:p>
            </p:txBody>
          </p:sp>
        </p:grpSp>
        <p:sp>
          <p:nvSpPr>
            <p:cNvPr id="7040" name="Google Shape;7040;p388"/>
            <p:cNvSpPr txBox="1"/>
            <p:nvPr/>
          </p:nvSpPr>
          <p:spPr>
            <a:xfrm>
              <a:off x="1024575" y="485454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kiểu dữ liệu số nguyên thành kiểu dữ liệu ký tự.</a:t>
              </a:r>
              <a:endParaRPr sz="1300">
                <a:solidFill>
                  <a:srgbClr val="262626"/>
                </a:solidFill>
                <a:latin typeface="Arial"/>
                <a:ea typeface="Arial"/>
                <a:cs typeface="Arial"/>
                <a:sym typeface="Arial"/>
              </a:endParaRPr>
            </a:p>
          </p:txBody>
        </p:sp>
        <p:grpSp>
          <p:nvGrpSpPr>
            <p:cNvPr id="7041" name="Google Shape;7041;p388"/>
            <p:cNvGrpSpPr/>
            <p:nvPr/>
          </p:nvGrpSpPr>
          <p:grpSpPr>
            <a:xfrm>
              <a:off x="665154" y="5093959"/>
              <a:ext cx="8640559" cy="534949"/>
              <a:chOff x="665154" y="4607090"/>
              <a:chExt cx="8640559" cy="534949"/>
            </a:xfrm>
          </p:grpSpPr>
          <p:grpSp>
            <p:nvGrpSpPr>
              <p:cNvPr id="7042" name="Google Shape;7042;p388"/>
              <p:cNvGrpSpPr/>
              <p:nvPr/>
            </p:nvGrpSpPr>
            <p:grpSpPr>
              <a:xfrm>
                <a:off x="665154" y="4607090"/>
                <a:ext cx="2918106" cy="292387"/>
                <a:chOff x="732985" y="5582396"/>
                <a:chExt cx="2918106" cy="302131"/>
              </a:xfrm>
            </p:grpSpPr>
            <p:pic>
              <p:nvPicPr>
                <p:cNvPr descr="Byte - Free electronics icons" id="7043" name="Google Shape;7043;p38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044" name="Google Shape;7044;p38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6-3 ~ 6-4</a:t>
                  </a:r>
                  <a:endParaRPr b="1" sz="1300">
                    <a:solidFill>
                      <a:srgbClr val="262626"/>
                    </a:solidFill>
                    <a:latin typeface="Arial"/>
                    <a:ea typeface="Arial"/>
                    <a:cs typeface="Arial"/>
                    <a:sym typeface="Arial"/>
                  </a:endParaRPr>
                </a:p>
              </p:txBody>
            </p:sp>
          </p:grpSp>
          <p:sp>
            <p:nvSpPr>
              <p:cNvPr id="7045" name="Google Shape;7045;p388"/>
              <p:cNvSpPr txBox="1"/>
              <p:nvPr/>
            </p:nvSpPr>
            <p:spPr>
              <a:xfrm>
                <a:off x="1024575" y="494198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Kiểm tra gia trị gốc và kiểu dữ liệu của cột gốc.</a:t>
                </a:r>
                <a:endParaRPr sz="1300">
                  <a:solidFill>
                    <a:srgbClr val="262626"/>
                  </a:solidFill>
                  <a:latin typeface="Arial"/>
                  <a:ea typeface="Arial"/>
                  <a:cs typeface="Arial"/>
                  <a:sym typeface="Arial"/>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39"/>
          <p:cNvSpPr/>
          <p:nvPr/>
        </p:nvSpPr>
        <p:spPr>
          <a:xfrm>
            <a:off x="558924" y="2944360"/>
            <a:ext cx="8782050" cy="29432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0" name="Google Shape;1040;p39"/>
          <p:cNvSpPr/>
          <p:nvPr/>
        </p:nvSpPr>
        <p:spPr>
          <a:xfrm>
            <a:off x="558396" y="2047200"/>
            <a:ext cx="8782050" cy="7893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1" name="Google Shape;1041;p39"/>
          <p:cNvSpPr/>
          <p:nvPr/>
        </p:nvSpPr>
        <p:spPr>
          <a:xfrm>
            <a:off x="711201" y="168739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cùng một khái niệm về phạm vi trong Python tiêu chuẩn.</a:t>
            </a:r>
            <a:endParaRPr/>
          </a:p>
        </p:txBody>
      </p:sp>
      <p:pic>
        <p:nvPicPr>
          <p:cNvPr id="1042" name="Google Shape;1042;p39"/>
          <p:cNvPicPr preferRelativeResize="0"/>
          <p:nvPr/>
        </p:nvPicPr>
        <p:blipFill rotWithShape="1">
          <a:blip r:embed="rId3">
            <a:alphaModFix/>
          </a:blip>
          <a:srcRect b="0" l="1203" r="20712" t="0"/>
          <a:stretch/>
        </p:blipFill>
        <p:spPr>
          <a:xfrm>
            <a:off x="606489" y="2090084"/>
            <a:ext cx="8729276" cy="725811"/>
          </a:xfrm>
          <a:prstGeom prst="rect">
            <a:avLst/>
          </a:prstGeom>
          <a:noFill/>
          <a:ln>
            <a:noFill/>
          </a:ln>
        </p:spPr>
      </p:pic>
      <p:pic>
        <p:nvPicPr>
          <p:cNvPr id="1043" name="Google Shape;1043;p39"/>
          <p:cNvPicPr preferRelativeResize="0"/>
          <p:nvPr/>
        </p:nvPicPr>
        <p:blipFill rotWithShape="1">
          <a:blip r:embed="rId4">
            <a:alphaModFix/>
          </a:blip>
          <a:srcRect b="0" l="1392" r="16048" t="0"/>
          <a:stretch/>
        </p:blipFill>
        <p:spPr>
          <a:xfrm>
            <a:off x="662473" y="2991793"/>
            <a:ext cx="8681428" cy="2832888"/>
          </a:xfrm>
          <a:prstGeom prst="rect">
            <a:avLst/>
          </a:prstGeom>
          <a:noFill/>
          <a:ln>
            <a:noFill/>
          </a:ln>
        </p:spPr>
      </p:pic>
      <p:grpSp>
        <p:nvGrpSpPr>
          <p:cNvPr id="1044" name="Google Shape;1044;p39"/>
          <p:cNvGrpSpPr/>
          <p:nvPr/>
        </p:nvGrpSpPr>
        <p:grpSpPr>
          <a:xfrm>
            <a:off x="450000" y="450000"/>
            <a:ext cx="9018000" cy="276999"/>
            <a:chOff x="450000" y="450000"/>
            <a:chExt cx="9018000" cy="276999"/>
          </a:xfrm>
        </p:grpSpPr>
        <p:sp>
          <p:nvSpPr>
            <p:cNvPr id="1045" name="Google Shape;1045;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46" name="Google Shape;1046;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47" name="Google Shape;1047;p3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arange</a:t>
            </a:r>
            <a:endParaRPr sz="1400">
              <a:solidFill>
                <a:schemeClr val="dk1"/>
              </a:solidFill>
              <a:latin typeface="Arial"/>
              <a:ea typeface="Arial"/>
              <a:cs typeface="Arial"/>
              <a:sym typeface="Arial"/>
            </a:endParaRPr>
          </a:p>
        </p:txBody>
      </p:sp>
      <p:sp>
        <p:nvSpPr>
          <p:cNvPr id="1048" name="Google Shape;1048;p39"/>
          <p:cNvSpPr/>
          <p:nvPr/>
        </p:nvSpPr>
        <p:spPr>
          <a:xfrm>
            <a:off x="702941" y="596233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mảng NumPy, hãy sử dụng np.arrange.</a:t>
            </a:r>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0" name="Shape 7050"/>
        <p:cNvGrpSpPr/>
        <p:nvPr/>
      </p:nvGrpSpPr>
      <p:grpSpPr>
        <a:xfrm>
          <a:off x="0" y="0"/>
          <a:ext cx="0" cy="0"/>
          <a:chOff x="0" y="0"/>
          <a:chExt cx="0" cy="0"/>
        </a:xfrm>
      </p:grpSpPr>
      <p:grpSp>
        <p:nvGrpSpPr>
          <p:cNvPr id="7051" name="Google Shape;7051;p389"/>
          <p:cNvGrpSpPr/>
          <p:nvPr/>
        </p:nvGrpSpPr>
        <p:grpSpPr>
          <a:xfrm>
            <a:off x="450000" y="450000"/>
            <a:ext cx="9018000" cy="276999"/>
            <a:chOff x="450000" y="450000"/>
            <a:chExt cx="9018000" cy="276999"/>
          </a:xfrm>
        </p:grpSpPr>
        <p:sp>
          <p:nvSpPr>
            <p:cNvPr id="7052" name="Google Shape;7052;p3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053" name="Google Shape;7053;p3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054" name="Google Shape;7054;p389"/>
          <p:cNvGrpSpPr/>
          <p:nvPr/>
        </p:nvGrpSpPr>
        <p:grpSpPr>
          <a:xfrm>
            <a:off x="558396" y="1777886"/>
            <a:ext cx="8782050" cy="1795738"/>
            <a:chOff x="558396" y="1777886"/>
            <a:chExt cx="8782050" cy="1795738"/>
          </a:xfrm>
        </p:grpSpPr>
        <p:sp>
          <p:nvSpPr>
            <p:cNvPr id="7055" name="Google Shape;7055;p389"/>
            <p:cNvSpPr/>
            <p:nvPr/>
          </p:nvSpPr>
          <p:spPr>
            <a:xfrm>
              <a:off x="558396" y="1777886"/>
              <a:ext cx="8782050" cy="17957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56" name="Google Shape;7056;p389"/>
            <p:cNvPicPr preferRelativeResize="0"/>
            <p:nvPr/>
          </p:nvPicPr>
          <p:blipFill rotWithShape="1">
            <a:blip r:embed="rId3">
              <a:alphaModFix/>
            </a:blip>
            <a:srcRect b="0" l="0" r="24017" t="0"/>
            <a:stretch/>
          </p:blipFill>
          <p:spPr>
            <a:xfrm>
              <a:off x="621407" y="1856643"/>
              <a:ext cx="8718287" cy="1688380"/>
            </a:xfrm>
            <a:prstGeom prst="rect">
              <a:avLst/>
            </a:prstGeom>
            <a:noFill/>
            <a:ln>
              <a:noFill/>
            </a:ln>
          </p:spPr>
        </p:pic>
      </p:grpSp>
      <p:sp>
        <p:nvSpPr>
          <p:cNvPr id="7057" name="Google Shape;7057;p38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chuỗi thành một kiểu phân loại.</a:t>
            </a:r>
            <a:endParaRPr/>
          </a:p>
        </p:txBody>
      </p:sp>
      <p:grpSp>
        <p:nvGrpSpPr>
          <p:cNvPr id="7058" name="Google Shape;7058;p389"/>
          <p:cNvGrpSpPr/>
          <p:nvPr/>
        </p:nvGrpSpPr>
        <p:grpSpPr>
          <a:xfrm>
            <a:off x="557644" y="3645024"/>
            <a:ext cx="8782050" cy="1281539"/>
            <a:chOff x="557644" y="3645024"/>
            <a:chExt cx="8782050" cy="1281539"/>
          </a:xfrm>
        </p:grpSpPr>
        <p:sp>
          <p:nvSpPr>
            <p:cNvPr id="7059" name="Google Shape;7059;p389"/>
            <p:cNvSpPr/>
            <p:nvPr/>
          </p:nvSpPr>
          <p:spPr>
            <a:xfrm>
              <a:off x="557644" y="3645024"/>
              <a:ext cx="8782050" cy="12815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60" name="Google Shape;7060;p389"/>
            <p:cNvGrpSpPr/>
            <p:nvPr/>
          </p:nvGrpSpPr>
          <p:grpSpPr>
            <a:xfrm>
              <a:off x="665154" y="3737925"/>
              <a:ext cx="2918106" cy="292387"/>
              <a:chOff x="732985" y="5582396"/>
              <a:chExt cx="2918106" cy="302131"/>
            </a:xfrm>
          </p:grpSpPr>
          <p:pic>
            <p:nvPicPr>
              <p:cNvPr descr="Byte - Free electronics icons" id="7061" name="Google Shape;7061;p38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062" name="Google Shape;7062;p38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7-1</a:t>
                </a:r>
                <a:endParaRPr b="1" sz="1300">
                  <a:solidFill>
                    <a:srgbClr val="262626"/>
                  </a:solidFill>
                  <a:latin typeface="Arial"/>
                  <a:ea typeface="Arial"/>
                  <a:cs typeface="Arial"/>
                  <a:sym typeface="Arial"/>
                </a:endParaRPr>
              </a:p>
            </p:txBody>
          </p:sp>
        </p:grpSp>
        <p:sp>
          <p:nvSpPr>
            <p:cNvPr id="7063" name="Google Shape;7063;p389"/>
            <p:cNvSpPr txBox="1"/>
            <p:nvPr/>
          </p:nvSpPr>
          <p:spPr>
            <a:xfrm>
              <a:off x="1024575" y="404713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kiểu dữ liệu chuỗi của cột gốc thành kiểu phân loại.</a:t>
              </a:r>
              <a:endParaRPr sz="1300">
                <a:solidFill>
                  <a:srgbClr val="262626"/>
                </a:solidFill>
                <a:latin typeface="Arial"/>
                <a:ea typeface="Arial"/>
                <a:cs typeface="Arial"/>
                <a:sym typeface="Arial"/>
              </a:endParaRPr>
            </a:p>
          </p:txBody>
        </p:sp>
        <p:grpSp>
          <p:nvGrpSpPr>
            <p:cNvPr id="7064" name="Google Shape;7064;p389"/>
            <p:cNvGrpSpPr/>
            <p:nvPr/>
          </p:nvGrpSpPr>
          <p:grpSpPr>
            <a:xfrm>
              <a:off x="665154" y="4346237"/>
              <a:ext cx="8640559" cy="492952"/>
              <a:chOff x="665154" y="3805477"/>
              <a:chExt cx="8640559" cy="492952"/>
            </a:xfrm>
          </p:grpSpPr>
          <p:grpSp>
            <p:nvGrpSpPr>
              <p:cNvPr id="7065" name="Google Shape;7065;p389"/>
              <p:cNvGrpSpPr/>
              <p:nvPr/>
            </p:nvGrpSpPr>
            <p:grpSpPr>
              <a:xfrm>
                <a:off x="665154" y="3805477"/>
                <a:ext cx="2918106" cy="292387"/>
                <a:chOff x="732985" y="5582396"/>
                <a:chExt cx="2918106" cy="302131"/>
              </a:xfrm>
            </p:grpSpPr>
            <p:pic>
              <p:nvPicPr>
                <p:cNvPr descr="Byte - Free electronics icons" id="7066" name="Google Shape;7066;p38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067" name="Google Shape;7067;p38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7-4</a:t>
                  </a:r>
                  <a:endParaRPr b="1" sz="1300">
                    <a:solidFill>
                      <a:srgbClr val="262626"/>
                    </a:solidFill>
                    <a:latin typeface="Arial"/>
                    <a:ea typeface="Arial"/>
                    <a:cs typeface="Arial"/>
                    <a:sym typeface="Arial"/>
                  </a:endParaRPr>
                </a:p>
              </p:txBody>
            </p:sp>
          </p:grpSp>
          <p:sp>
            <p:nvSpPr>
              <p:cNvPr id="7068" name="Google Shape;7068;p389"/>
              <p:cNvSpPr txBox="1"/>
              <p:nvPr/>
            </p:nvSpPr>
            <p:spPr>
              <a:xfrm>
                <a:off x="1024575" y="4098374"/>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kiểu phân loại trở lại kiểu chuỗi.</a:t>
                </a:r>
                <a:endParaRPr sz="1300">
                  <a:solidFill>
                    <a:srgbClr val="262626"/>
                  </a:solidFill>
                  <a:latin typeface="Arial"/>
                  <a:ea typeface="Arial"/>
                  <a:cs typeface="Arial"/>
                  <a:sym typeface="Arial"/>
                </a:endParaRPr>
              </a:p>
            </p:txBody>
          </p:sp>
        </p:grpSp>
      </p:gr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3" name="Shape 7073"/>
        <p:cNvGrpSpPr/>
        <p:nvPr/>
      </p:nvGrpSpPr>
      <p:grpSpPr>
        <a:xfrm>
          <a:off x="0" y="0"/>
          <a:ext cx="0" cy="0"/>
          <a:chOff x="0" y="0"/>
          <a:chExt cx="0" cy="0"/>
        </a:xfrm>
      </p:grpSpPr>
      <p:sp>
        <p:nvSpPr>
          <p:cNvPr id="7074" name="Google Shape;7074;p39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chuỗi thành một kiểu phân loại.</a:t>
            </a:r>
            <a:endParaRPr/>
          </a:p>
        </p:txBody>
      </p:sp>
      <p:grpSp>
        <p:nvGrpSpPr>
          <p:cNvPr id="7075" name="Google Shape;7075;p390"/>
          <p:cNvGrpSpPr/>
          <p:nvPr/>
        </p:nvGrpSpPr>
        <p:grpSpPr>
          <a:xfrm>
            <a:off x="557644" y="4725144"/>
            <a:ext cx="8782050" cy="787019"/>
            <a:chOff x="568325" y="5114924"/>
            <a:chExt cx="8782050" cy="813246"/>
          </a:xfrm>
        </p:grpSpPr>
        <p:sp>
          <p:nvSpPr>
            <p:cNvPr id="7076" name="Google Shape;7076;p390"/>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77" name="Google Shape;7077;p390"/>
            <p:cNvGrpSpPr/>
            <p:nvPr/>
          </p:nvGrpSpPr>
          <p:grpSpPr>
            <a:xfrm>
              <a:off x="675835" y="5210921"/>
              <a:ext cx="2918106" cy="302131"/>
              <a:chOff x="732985" y="5582396"/>
              <a:chExt cx="2918106" cy="302131"/>
            </a:xfrm>
          </p:grpSpPr>
          <p:pic>
            <p:nvPicPr>
              <p:cNvPr descr="Byte - Free electronics icons" id="7078" name="Google Shape;7078;p390"/>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79" name="Google Shape;7079;p39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a:t>
                </a:r>
                <a:endParaRPr b="1" sz="1300">
                  <a:solidFill>
                    <a:srgbClr val="262626"/>
                  </a:solidFill>
                  <a:latin typeface="Arial"/>
                  <a:ea typeface="Arial"/>
                  <a:cs typeface="Arial"/>
                  <a:sym typeface="Arial"/>
                </a:endParaRPr>
              </a:p>
            </p:txBody>
          </p:sp>
        </p:grpSp>
        <p:sp>
          <p:nvSpPr>
            <p:cNvPr id="7080" name="Google Shape;7080;p390"/>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kiểu số nguyên của cột năm mô hình thành kiểu phân loại.</a:t>
              </a:r>
              <a:endParaRPr sz="1300">
                <a:solidFill>
                  <a:srgbClr val="262626"/>
                </a:solidFill>
                <a:latin typeface="Arial"/>
                <a:ea typeface="Arial"/>
                <a:cs typeface="Arial"/>
                <a:sym typeface="Arial"/>
              </a:endParaRPr>
            </a:p>
          </p:txBody>
        </p:sp>
      </p:grpSp>
      <p:grpSp>
        <p:nvGrpSpPr>
          <p:cNvPr id="7081" name="Google Shape;7081;p390"/>
          <p:cNvGrpSpPr/>
          <p:nvPr/>
        </p:nvGrpSpPr>
        <p:grpSpPr>
          <a:xfrm>
            <a:off x="450000" y="450000"/>
            <a:ext cx="9018000" cy="276999"/>
            <a:chOff x="450000" y="450000"/>
            <a:chExt cx="9018000" cy="276999"/>
          </a:xfrm>
        </p:grpSpPr>
        <p:sp>
          <p:nvSpPr>
            <p:cNvPr id="7082" name="Google Shape;7082;p3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083" name="Google Shape;7083;p3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084" name="Google Shape;7084;p390"/>
          <p:cNvGrpSpPr/>
          <p:nvPr/>
        </p:nvGrpSpPr>
        <p:grpSpPr>
          <a:xfrm>
            <a:off x="558396" y="1768361"/>
            <a:ext cx="8782050" cy="2859624"/>
            <a:chOff x="558396" y="1768361"/>
            <a:chExt cx="8782050" cy="2859624"/>
          </a:xfrm>
        </p:grpSpPr>
        <p:sp>
          <p:nvSpPr>
            <p:cNvPr id="7085" name="Google Shape;7085;p390"/>
            <p:cNvSpPr/>
            <p:nvPr/>
          </p:nvSpPr>
          <p:spPr>
            <a:xfrm>
              <a:off x="558396" y="1768361"/>
              <a:ext cx="8782050" cy="28596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86" name="Google Shape;7086;p390"/>
            <p:cNvPicPr preferRelativeResize="0"/>
            <p:nvPr/>
          </p:nvPicPr>
          <p:blipFill rotWithShape="1">
            <a:blip r:embed="rId4">
              <a:alphaModFix/>
            </a:blip>
            <a:srcRect b="0" l="0" r="23571" t="0"/>
            <a:stretch/>
          </p:blipFill>
          <p:spPr>
            <a:xfrm>
              <a:off x="621092" y="1835493"/>
              <a:ext cx="8718601" cy="2709348"/>
            </a:xfrm>
            <a:prstGeom prst="rect">
              <a:avLst/>
            </a:prstGeom>
            <a:noFill/>
            <a:ln>
              <a:noFill/>
            </a:ln>
          </p:spPr>
        </p:pic>
      </p:gr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1" name="Shape 7091"/>
        <p:cNvGrpSpPr/>
        <p:nvPr/>
      </p:nvGrpSpPr>
      <p:grpSpPr>
        <a:xfrm>
          <a:off x="0" y="0"/>
          <a:ext cx="0" cy="0"/>
          <a:chOff x="0" y="0"/>
          <a:chExt cx="0" cy="0"/>
        </a:xfrm>
      </p:grpSpPr>
      <p:grpSp>
        <p:nvGrpSpPr>
          <p:cNvPr id="7092" name="Google Shape;7092;p391"/>
          <p:cNvGrpSpPr/>
          <p:nvPr/>
        </p:nvGrpSpPr>
        <p:grpSpPr>
          <a:xfrm>
            <a:off x="557644" y="5123722"/>
            <a:ext cx="8782050" cy="787019"/>
            <a:chOff x="568325" y="5114924"/>
            <a:chExt cx="8782050" cy="813246"/>
          </a:xfrm>
        </p:grpSpPr>
        <p:sp>
          <p:nvSpPr>
            <p:cNvPr id="7093" name="Google Shape;7093;p391"/>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94" name="Google Shape;7094;p391"/>
            <p:cNvGrpSpPr/>
            <p:nvPr/>
          </p:nvGrpSpPr>
          <p:grpSpPr>
            <a:xfrm>
              <a:off x="675835" y="5210921"/>
              <a:ext cx="2918106" cy="302131"/>
              <a:chOff x="732985" y="5582396"/>
              <a:chExt cx="2918106" cy="302131"/>
            </a:xfrm>
          </p:grpSpPr>
          <p:pic>
            <p:nvPicPr>
              <p:cNvPr descr="Byte - Free electronics icons" id="7095" name="Google Shape;7095;p39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096" name="Google Shape;7096;p39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9-1</a:t>
                </a:r>
                <a:endParaRPr b="1" sz="1300">
                  <a:solidFill>
                    <a:srgbClr val="262626"/>
                  </a:solidFill>
                  <a:latin typeface="Arial"/>
                  <a:ea typeface="Arial"/>
                  <a:cs typeface="Arial"/>
                  <a:sym typeface="Arial"/>
                </a:endParaRPr>
              </a:p>
            </p:txBody>
          </p:sp>
        </p:grpSp>
        <p:sp>
          <p:nvSpPr>
            <p:cNvPr id="7097" name="Google Shape;7097;p39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df bằng hàm read_csv().</a:t>
              </a:r>
              <a:endParaRPr sz="1300">
                <a:solidFill>
                  <a:srgbClr val="262626"/>
                </a:solidFill>
                <a:latin typeface="Arial"/>
                <a:ea typeface="Arial"/>
                <a:cs typeface="Arial"/>
                <a:sym typeface="Arial"/>
              </a:endParaRPr>
            </a:p>
          </p:txBody>
        </p:sp>
      </p:grpSp>
      <p:grpSp>
        <p:nvGrpSpPr>
          <p:cNvPr id="7098" name="Google Shape;7098;p391"/>
          <p:cNvGrpSpPr/>
          <p:nvPr/>
        </p:nvGrpSpPr>
        <p:grpSpPr>
          <a:xfrm>
            <a:off x="450000" y="450000"/>
            <a:ext cx="9018000" cy="276999"/>
            <a:chOff x="450000" y="450000"/>
            <a:chExt cx="9018000" cy="276999"/>
          </a:xfrm>
        </p:grpSpPr>
        <p:sp>
          <p:nvSpPr>
            <p:cNvPr id="7099" name="Google Shape;7099;p3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100" name="Google Shape;7100;p3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101" name="Google Shape;7101;p391"/>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đổi dữ liệu phân loại (Phân chia các phần)</a:t>
            </a:r>
            <a:endParaRPr/>
          </a:p>
        </p:txBody>
      </p:sp>
      <p:sp>
        <p:nvSpPr>
          <p:cNvPr id="7102" name="Google Shape;7102;p391"/>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các biến liên tục thành các biến rời rạc phân loại.</a:t>
            </a:r>
            <a:endParaRPr/>
          </a:p>
        </p:txBody>
      </p:sp>
      <p:grpSp>
        <p:nvGrpSpPr>
          <p:cNvPr id="7103" name="Google Shape;7103;p391"/>
          <p:cNvGrpSpPr/>
          <p:nvPr/>
        </p:nvGrpSpPr>
        <p:grpSpPr>
          <a:xfrm>
            <a:off x="634596" y="2236231"/>
            <a:ext cx="8782050" cy="2792969"/>
            <a:chOff x="558396" y="2236231"/>
            <a:chExt cx="8782050" cy="2792969"/>
          </a:xfrm>
        </p:grpSpPr>
        <p:sp>
          <p:nvSpPr>
            <p:cNvPr id="7104" name="Google Shape;7104;p391"/>
            <p:cNvSpPr/>
            <p:nvPr/>
          </p:nvSpPr>
          <p:spPr>
            <a:xfrm>
              <a:off x="558396" y="2236231"/>
              <a:ext cx="8782050" cy="27929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05" name="Google Shape;7105;p391"/>
            <p:cNvPicPr preferRelativeResize="0"/>
            <p:nvPr/>
          </p:nvPicPr>
          <p:blipFill rotWithShape="1">
            <a:blip r:embed="rId4">
              <a:alphaModFix/>
            </a:blip>
            <a:srcRect b="0" l="0" r="24380" t="0"/>
            <a:stretch/>
          </p:blipFill>
          <p:spPr>
            <a:xfrm>
              <a:off x="617869" y="2276872"/>
              <a:ext cx="8721825" cy="2736501"/>
            </a:xfrm>
            <a:prstGeom prst="rect">
              <a:avLst/>
            </a:prstGeom>
            <a:noFill/>
            <a:ln>
              <a:noFill/>
            </a:ln>
          </p:spPr>
        </p:pic>
      </p:gr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0" name="Shape 7110"/>
        <p:cNvGrpSpPr/>
        <p:nvPr/>
      </p:nvGrpSpPr>
      <p:grpSpPr>
        <a:xfrm>
          <a:off x="0" y="0"/>
          <a:ext cx="0" cy="0"/>
          <a:chOff x="0" y="0"/>
          <a:chExt cx="0" cy="0"/>
        </a:xfrm>
      </p:grpSpPr>
      <p:grpSp>
        <p:nvGrpSpPr>
          <p:cNvPr id="7111" name="Google Shape;7111;p392"/>
          <p:cNvGrpSpPr/>
          <p:nvPr/>
        </p:nvGrpSpPr>
        <p:grpSpPr>
          <a:xfrm>
            <a:off x="450000" y="450000"/>
            <a:ext cx="9018000" cy="276999"/>
            <a:chOff x="450000" y="450000"/>
            <a:chExt cx="9018000" cy="276999"/>
          </a:xfrm>
        </p:grpSpPr>
        <p:sp>
          <p:nvSpPr>
            <p:cNvPr id="7112" name="Google Shape;7112;p3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113" name="Google Shape;7113;p3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114" name="Google Shape;7114;p39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các biến liên tục thành các biến rời rạc phân loại.</a:t>
            </a:r>
            <a:endParaRPr/>
          </a:p>
        </p:txBody>
      </p:sp>
      <p:grpSp>
        <p:nvGrpSpPr>
          <p:cNvPr id="7115" name="Google Shape;7115;p392"/>
          <p:cNvGrpSpPr/>
          <p:nvPr/>
        </p:nvGrpSpPr>
        <p:grpSpPr>
          <a:xfrm>
            <a:off x="558396" y="1768360"/>
            <a:ext cx="8782050" cy="2794309"/>
            <a:chOff x="558396" y="1768360"/>
            <a:chExt cx="8782050" cy="2794309"/>
          </a:xfrm>
        </p:grpSpPr>
        <p:sp>
          <p:nvSpPr>
            <p:cNvPr id="7116" name="Google Shape;7116;p392"/>
            <p:cNvSpPr/>
            <p:nvPr/>
          </p:nvSpPr>
          <p:spPr>
            <a:xfrm>
              <a:off x="558396" y="1768360"/>
              <a:ext cx="8782050" cy="27943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17" name="Google Shape;7117;p392"/>
            <p:cNvPicPr preferRelativeResize="0"/>
            <p:nvPr/>
          </p:nvPicPr>
          <p:blipFill rotWithShape="1">
            <a:blip r:embed="rId3">
              <a:alphaModFix/>
            </a:blip>
            <a:srcRect b="0" l="0" r="24380" t="0"/>
            <a:stretch/>
          </p:blipFill>
          <p:spPr>
            <a:xfrm>
              <a:off x="617869" y="1816634"/>
              <a:ext cx="8721825" cy="2736501"/>
            </a:xfrm>
            <a:prstGeom prst="rect">
              <a:avLst/>
            </a:prstGeom>
            <a:noFill/>
            <a:ln>
              <a:noFill/>
            </a:ln>
          </p:spPr>
        </p:pic>
      </p:grpSp>
      <p:grpSp>
        <p:nvGrpSpPr>
          <p:cNvPr id="7118" name="Google Shape;7118;p392"/>
          <p:cNvGrpSpPr/>
          <p:nvPr/>
        </p:nvGrpSpPr>
        <p:grpSpPr>
          <a:xfrm>
            <a:off x="557644" y="4657600"/>
            <a:ext cx="8782050" cy="1267339"/>
            <a:chOff x="557644" y="4657600"/>
            <a:chExt cx="8782050" cy="1267339"/>
          </a:xfrm>
        </p:grpSpPr>
        <p:sp>
          <p:nvSpPr>
            <p:cNvPr id="7119" name="Google Shape;7119;p392"/>
            <p:cNvSpPr/>
            <p:nvPr/>
          </p:nvSpPr>
          <p:spPr>
            <a:xfrm>
              <a:off x="557644" y="4657600"/>
              <a:ext cx="8782050" cy="12673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20" name="Google Shape;7120;p392"/>
            <p:cNvGrpSpPr/>
            <p:nvPr/>
          </p:nvGrpSpPr>
          <p:grpSpPr>
            <a:xfrm>
              <a:off x="665154" y="4750501"/>
              <a:ext cx="2918106" cy="292387"/>
              <a:chOff x="732985" y="5582396"/>
              <a:chExt cx="2918106" cy="302131"/>
            </a:xfrm>
          </p:grpSpPr>
          <p:pic>
            <p:nvPicPr>
              <p:cNvPr descr="Byte - Free electronics icons" id="7121" name="Google Shape;7121;p39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22" name="Google Shape;7122;p39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9-3 ~ 9-4</a:t>
                </a:r>
                <a:endParaRPr b="1" sz="1300">
                  <a:solidFill>
                    <a:srgbClr val="262626"/>
                  </a:solidFill>
                  <a:latin typeface="Arial"/>
                  <a:ea typeface="Arial"/>
                  <a:cs typeface="Arial"/>
                  <a:sym typeface="Arial"/>
                </a:endParaRPr>
              </a:p>
            </p:txBody>
          </p:sp>
        </p:grpSp>
        <p:sp>
          <p:nvSpPr>
            <p:cNvPr id="7123" name="Google Shape;7123;p392"/>
            <p:cNvSpPr txBox="1"/>
            <p:nvPr/>
          </p:nvSpPr>
          <p:spPr>
            <a:xfrm>
              <a:off x="1024575" y="505985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cột.</a:t>
              </a:r>
              <a:endParaRPr sz="1300">
                <a:solidFill>
                  <a:srgbClr val="262626"/>
                </a:solidFill>
                <a:latin typeface="Arial"/>
                <a:ea typeface="Arial"/>
                <a:cs typeface="Arial"/>
                <a:sym typeface="Arial"/>
              </a:endParaRPr>
            </a:p>
          </p:txBody>
        </p:sp>
        <p:grpSp>
          <p:nvGrpSpPr>
            <p:cNvPr id="7124" name="Google Shape;7124;p392"/>
            <p:cNvGrpSpPr/>
            <p:nvPr/>
          </p:nvGrpSpPr>
          <p:grpSpPr>
            <a:xfrm>
              <a:off x="665154" y="5336555"/>
              <a:ext cx="8640559" cy="496544"/>
              <a:chOff x="665154" y="4823114"/>
              <a:chExt cx="8640559" cy="496544"/>
            </a:xfrm>
          </p:grpSpPr>
          <p:grpSp>
            <p:nvGrpSpPr>
              <p:cNvPr id="7125" name="Google Shape;7125;p392"/>
              <p:cNvGrpSpPr/>
              <p:nvPr/>
            </p:nvGrpSpPr>
            <p:grpSpPr>
              <a:xfrm>
                <a:off x="665154" y="4823114"/>
                <a:ext cx="2918106" cy="292387"/>
                <a:chOff x="732985" y="5582396"/>
                <a:chExt cx="2918106" cy="302131"/>
              </a:xfrm>
            </p:grpSpPr>
            <p:pic>
              <p:nvPicPr>
                <p:cNvPr descr="Byte - Free electronics icons" id="7126" name="Google Shape;7126;p39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27" name="Google Shape;7127;p39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9-6 ~ 9-8</a:t>
                  </a:r>
                  <a:endParaRPr b="1" sz="1300">
                    <a:solidFill>
                      <a:srgbClr val="262626"/>
                    </a:solidFill>
                    <a:latin typeface="Arial"/>
                    <a:ea typeface="Arial"/>
                    <a:cs typeface="Arial"/>
                    <a:sym typeface="Arial"/>
                  </a:endParaRPr>
                </a:p>
              </p:txBody>
            </p:sp>
          </p:grpSp>
          <p:sp>
            <p:nvSpPr>
              <p:cNvPr id="7128" name="Google Shape;7128;p392"/>
              <p:cNvSpPr txBox="1"/>
              <p:nvPr/>
            </p:nvSpPr>
            <p:spPr>
              <a:xfrm>
                <a:off x="1024575" y="511960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dữ liệu còn thiếu (“?”) của cột mã lực và chuyển đổi nó thành số float.</a:t>
                </a:r>
                <a:endParaRPr sz="1300">
                  <a:solidFill>
                    <a:srgbClr val="262626"/>
                  </a:solidFill>
                  <a:latin typeface="Arial"/>
                  <a:ea typeface="Arial"/>
                  <a:cs typeface="Arial"/>
                  <a:sym typeface="Arial"/>
                </a:endParaRPr>
              </a:p>
            </p:txBody>
          </p:sp>
        </p:grpSp>
      </p:gr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3" name="Shape 7133"/>
        <p:cNvGrpSpPr/>
        <p:nvPr/>
      </p:nvGrpSpPr>
      <p:grpSpPr>
        <a:xfrm>
          <a:off x="0" y="0"/>
          <a:ext cx="0" cy="0"/>
          <a:chOff x="0" y="0"/>
          <a:chExt cx="0" cy="0"/>
        </a:xfrm>
      </p:grpSpPr>
      <p:grpSp>
        <p:nvGrpSpPr>
          <p:cNvPr id="7134" name="Google Shape;7134;p393"/>
          <p:cNvGrpSpPr/>
          <p:nvPr/>
        </p:nvGrpSpPr>
        <p:grpSpPr>
          <a:xfrm>
            <a:off x="450000" y="450000"/>
            <a:ext cx="9018000" cy="276999"/>
            <a:chOff x="450000" y="450000"/>
            <a:chExt cx="9018000" cy="276999"/>
          </a:xfrm>
        </p:grpSpPr>
        <p:sp>
          <p:nvSpPr>
            <p:cNvPr id="7135" name="Google Shape;7135;p3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136" name="Google Shape;7136;p3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137" name="Google Shape;7137;p39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các biến liên tục thành các biến rời rạc phân loại.</a:t>
            </a:r>
            <a:endParaRPr/>
          </a:p>
        </p:txBody>
      </p:sp>
      <p:grpSp>
        <p:nvGrpSpPr>
          <p:cNvPr id="7138" name="Google Shape;7138;p393"/>
          <p:cNvGrpSpPr/>
          <p:nvPr/>
        </p:nvGrpSpPr>
        <p:grpSpPr>
          <a:xfrm>
            <a:off x="558396" y="1768360"/>
            <a:ext cx="8782050" cy="2794309"/>
            <a:chOff x="558396" y="1768360"/>
            <a:chExt cx="8782050" cy="2794309"/>
          </a:xfrm>
        </p:grpSpPr>
        <p:sp>
          <p:nvSpPr>
            <p:cNvPr id="7139" name="Google Shape;7139;p393"/>
            <p:cNvSpPr/>
            <p:nvPr/>
          </p:nvSpPr>
          <p:spPr>
            <a:xfrm>
              <a:off x="558396" y="1768360"/>
              <a:ext cx="8782050" cy="27943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40" name="Google Shape;7140;p393"/>
            <p:cNvPicPr preferRelativeResize="0"/>
            <p:nvPr/>
          </p:nvPicPr>
          <p:blipFill rotWithShape="1">
            <a:blip r:embed="rId3">
              <a:alphaModFix/>
            </a:blip>
            <a:srcRect b="0" l="0" r="24380" t="0"/>
            <a:stretch/>
          </p:blipFill>
          <p:spPr>
            <a:xfrm>
              <a:off x="617869" y="1816634"/>
              <a:ext cx="8721825" cy="2736501"/>
            </a:xfrm>
            <a:prstGeom prst="rect">
              <a:avLst/>
            </a:prstGeom>
            <a:noFill/>
            <a:ln>
              <a:noFill/>
            </a:ln>
          </p:spPr>
        </p:pic>
      </p:grpSp>
      <p:grpSp>
        <p:nvGrpSpPr>
          <p:cNvPr id="7141" name="Google Shape;7141;p393"/>
          <p:cNvGrpSpPr/>
          <p:nvPr/>
        </p:nvGrpSpPr>
        <p:grpSpPr>
          <a:xfrm>
            <a:off x="557644" y="4657600"/>
            <a:ext cx="8782050" cy="1267339"/>
            <a:chOff x="557644" y="4657600"/>
            <a:chExt cx="8782050" cy="1267339"/>
          </a:xfrm>
        </p:grpSpPr>
        <p:sp>
          <p:nvSpPr>
            <p:cNvPr id="7142" name="Google Shape;7142;p393"/>
            <p:cNvSpPr/>
            <p:nvPr/>
          </p:nvSpPr>
          <p:spPr>
            <a:xfrm>
              <a:off x="557644" y="4657600"/>
              <a:ext cx="8782050" cy="12673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43" name="Google Shape;7143;p393"/>
            <p:cNvGrpSpPr/>
            <p:nvPr/>
          </p:nvGrpSpPr>
          <p:grpSpPr>
            <a:xfrm>
              <a:off x="665154" y="4750501"/>
              <a:ext cx="2918106" cy="292387"/>
              <a:chOff x="732985" y="5582396"/>
              <a:chExt cx="2918106" cy="302131"/>
            </a:xfrm>
          </p:grpSpPr>
          <p:pic>
            <p:nvPicPr>
              <p:cNvPr descr="Byte - Free electronics icons" id="7144" name="Google Shape;7144;p39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45" name="Google Shape;7145;p39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9-6</a:t>
                </a:r>
                <a:endParaRPr b="1" sz="1300">
                  <a:solidFill>
                    <a:srgbClr val="262626"/>
                  </a:solidFill>
                  <a:latin typeface="Arial"/>
                  <a:ea typeface="Arial"/>
                  <a:cs typeface="Arial"/>
                  <a:sym typeface="Arial"/>
                </a:endParaRPr>
              </a:p>
            </p:txBody>
          </p:sp>
        </p:grpSp>
        <p:sp>
          <p:nvSpPr>
            <p:cNvPr id="7146" name="Google Shape;7146;p393"/>
            <p:cNvSpPr txBox="1"/>
            <p:nvPr/>
          </p:nvSpPr>
          <p:spPr>
            <a:xfrm>
              <a:off x="1024575" y="505985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Biến đổi “?” thành np.nan.</a:t>
              </a:r>
              <a:endParaRPr sz="1300">
                <a:solidFill>
                  <a:srgbClr val="262626"/>
                </a:solidFill>
                <a:latin typeface="Arial"/>
                <a:ea typeface="Arial"/>
                <a:cs typeface="Arial"/>
                <a:sym typeface="Arial"/>
              </a:endParaRPr>
            </a:p>
          </p:txBody>
        </p:sp>
        <p:grpSp>
          <p:nvGrpSpPr>
            <p:cNvPr id="7147" name="Google Shape;7147;p393"/>
            <p:cNvGrpSpPr/>
            <p:nvPr/>
          </p:nvGrpSpPr>
          <p:grpSpPr>
            <a:xfrm>
              <a:off x="665154" y="5336555"/>
              <a:ext cx="8640559" cy="496544"/>
              <a:chOff x="665154" y="4823114"/>
              <a:chExt cx="8640559" cy="496544"/>
            </a:xfrm>
          </p:grpSpPr>
          <p:grpSp>
            <p:nvGrpSpPr>
              <p:cNvPr id="7148" name="Google Shape;7148;p393"/>
              <p:cNvGrpSpPr/>
              <p:nvPr/>
            </p:nvGrpSpPr>
            <p:grpSpPr>
              <a:xfrm>
                <a:off x="665154" y="4823114"/>
                <a:ext cx="2918106" cy="292387"/>
                <a:chOff x="732985" y="5582396"/>
                <a:chExt cx="2918106" cy="302131"/>
              </a:xfrm>
            </p:grpSpPr>
            <p:pic>
              <p:nvPicPr>
                <p:cNvPr descr="Byte - Free electronics icons" id="7149" name="Google Shape;7149;p39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50" name="Google Shape;7150;p39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9-7</a:t>
                  </a:r>
                  <a:endParaRPr b="1" sz="1300">
                    <a:solidFill>
                      <a:srgbClr val="262626"/>
                    </a:solidFill>
                    <a:latin typeface="Arial"/>
                    <a:ea typeface="Arial"/>
                    <a:cs typeface="Arial"/>
                    <a:sym typeface="Arial"/>
                  </a:endParaRPr>
                </a:p>
              </p:txBody>
            </p:sp>
          </p:grpSp>
          <p:sp>
            <p:nvSpPr>
              <p:cNvPr id="7151" name="Google Shape;7151;p393"/>
              <p:cNvSpPr txBox="1"/>
              <p:nvPr/>
            </p:nvSpPr>
            <p:spPr>
              <a:xfrm>
                <a:off x="1024575" y="511960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hàng dữ liệu bị thiếu</a:t>
                </a:r>
                <a:endParaRPr sz="1300">
                  <a:solidFill>
                    <a:srgbClr val="262626"/>
                  </a:solidFill>
                  <a:latin typeface="Arial"/>
                  <a:ea typeface="Arial"/>
                  <a:cs typeface="Arial"/>
                  <a:sym typeface="Arial"/>
                </a:endParaRPr>
              </a:p>
            </p:txBody>
          </p:sp>
        </p:grpSp>
      </p:gr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6" name="Shape 7156"/>
        <p:cNvGrpSpPr/>
        <p:nvPr/>
      </p:nvGrpSpPr>
      <p:grpSpPr>
        <a:xfrm>
          <a:off x="0" y="0"/>
          <a:ext cx="0" cy="0"/>
          <a:chOff x="0" y="0"/>
          <a:chExt cx="0" cy="0"/>
        </a:xfrm>
      </p:grpSpPr>
      <p:grpSp>
        <p:nvGrpSpPr>
          <p:cNvPr id="7157" name="Google Shape;7157;p394"/>
          <p:cNvGrpSpPr/>
          <p:nvPr/>
        </p:nvGrpSpPr>
        <p:grpSpPr>
          <a:xfrm>
            <a:off x="450000" y="450000"/>
            <a:ext cx="9018000" cy="276999"/>
            <a:chOff x="450000" y="450000"/>
            <a:chExt cx="9018000" cy="276999"/>
          </a:xfrm>
        </p:grpSpPr>
        <p:sp>
          <p:nvSpPr>
            <p:cNvPr id="7158" name="Google Shape;7158;p3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159" name="Google Shape;7159;p3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160" name="Google Shape;7160;p39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các biến liên tục thành các biến rời rạc phân loại.</a:t>
            </a:r>
            <a:endParaRPr/>
          </a:p>
        </p:txBody>
      </p:sp>
      <p:grpSp>
        <p:nvGrpSpPr>
          <p:cNvPr id="7161" name="Google Shape;7161;p394"/>
          <p:cNvGrpSpPr/>
          <p:nvPr/>
        </p:nvGrpSpPr>
        <p:grpSpPr>
          <a:xfrm>
            <a:off x="558396" y="1768360"/>
            <a:ext cx="8782050" cy="2794309"/>
            <a:chOff x="558396" y="1768360"/>
            <a:chExt cx="8782050" cy="2794309"/>
          </a:xfrm>
        </p:grpSpPr>
        <p:sp>
          <p:nvSpPr>
            <p:cNvPr id="7162" name="Google Shape;7162;p394"/>
            <p:cNvSpPr/>
            <p:nvPr/>
          </p:nvSpPr>
          <p:spPr>
            <a:xfrm>
              <a:off x="558396" y="1768360"/>
              <a:ext cx="8782050" cy="27943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63" name="Google Shape;7163;p394"/>
            <p:cNvPicPr preferRelativeResize="0"/>
            <p:nvPr/>
          </p:nvPicPr>
          <p:blipFill rotWithShape="1">
            <a:blip r:embed="rId3">
              <a:alphaModFix/>
            </a:blip>
            <a:srcRect b="0" l="0" r="24380" t="0"/>
            <a:stretch/>
          </p:blipFill>
          <p:spPr>
            <a:xfrm>
              <a:off x="617869" y="1816634"/>
              <a:ext cx="8721825" cy="2736501"/>
            </a:xfrm>
            <a:prstGeom prst="rect">
              <a:avLst/>
            </a:prstGeom>
            <a:noFill/>
            <a:ln>
              <a:noFill/>
            </a:ln>
          </p:spPr>
        </p:pic>
      </p:grpSp>
      <p:grpSp>
        <p:nvGrpSpPr>
          <p:cNvPr id="7164" name="Google Shape;7164;p394"/>
          <p:cNvGrpSpPr/>
          <p:nvPr/>
        </p:nvGrpSpPr>
        <p:grpSpPr>
          <a:xfrm>
            <a:off x="557644" y="4657600"/>
            <a:ext cx="8782050" cy="1267339"/>
            <a:chOff x="557644" y="4657600"/>
            <a:chExt cx="8782050" cy="1267339"/>
          </a:xfrm>
        </p:grpSpPr>
        <p:sp>
          <p:nvSpPr>
            <p:cNvPr id="7165" name="Google Shape;7165;p394"/>
            <p:cNvSpPr/>
            <p:nvPr/>
          </p:nvSpPr>
          <p:spPr>
            <a:xfrm>
              <a:off x="557644" y="4657600"/>
              <a:ext cx="8782050" cy="12673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66" name="Google Shape;7166;p394"/>
            <p:cNvGrpSpPr/>
            <p:nvPr/>
          </p:nvGrpSpPr>
          <p:grpSpPr>
            <a:xfrm>
              <a:off x="665154" y="4750501"/>
              <a:ext cx="2918106" cy="292387"/>
              <a:chOff x="732985" y="5582396"/>
              <a:chExt cx="2918106" cy="302131"/>
            </a:xfrm>
          </p:grpSpPr>
          <p:pic>
            <p:nvPicPr>
              <p:cNvPr descr="Byte - Free electronics icons" id="7167" name="Google Shape;7167;p3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68" name="Google Shape;7168;p39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9-8</a:t>
                </a:r>
                <a:endParaRPr b="1" sz="1300">
                  <a:solidFill>
                    <a:srgbClr val="262626"/>
                  </a:solidFill>
                  <a:latin typeface="Arial"/>
                  <a:ea typeface="Arial"/>
                  <a:cs typeface="Arial"/>
                  <a:sym typeface="Arial"/>
                </a:endParaRPr>
              </a:p>
            </p:txBody>
          </p:sp>
        </p:grpSp>
        <p:sp>
          <p:nvSpPr>
            <p:cNvPr id="7169" name="Google Shape;7169;p394"/>
            <p:cNvSpPr txBox="1"/>
            <p:nvPr/>
          </p:nvSpPr>
          <p:spPr>
            <a:xfrm>
              <a:off x="1024575" y="505985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chuỗi thành float.</a:t>
              </a:r>
              <a:endParaRPr sz="1300">
                <a:solidFill>
                  <a:srgbClr val="262626"/>
                </a:solidFill>
                <a:latin typeface="Arial"/>
                <a:ea typeface="Arial"/>
                <a:cs typeface="Arial"/>
                <a:sym typeface="Arial"/>
              </a:endParaRPr>
            </a:p>
          </p:txBody>
        </p:sp>
        <p:grpSp>
          <p:nvGrpSpPr>
            <p:cNvPr id="7170" name="Google Shape;7170;p394"/>
            <p:cNvGrpSpPr/>
            <p:nvPr/>
          </p:nvGrpSpPr>
          <p:grpSpPr>
            <a:xfrm>
              <a:off x="665154" y="5336555"/>
              <a:ext cx="8640559" cy="496544"/>
              <a:chOff x="665154" y="4823114"/>
              <a:chExt cx="8640559" cy="496544"/>
            </a:xfrm>
          </p:grpSpPr>
          <p:grpSp>
            <p:nvGrpSpPr>
              <p:cNvPr id="7171" name="Google Shape;7171;p394"/>
              <p:cNvGrpSpPr/>
              <p:nvPr/>
            </p:nvGrpSpPr>
            <p:grpSpPr>
              <a:xfrm>
                <a:off x="665154" y="4823114"/>
                <a:ext cx="2918106" cy="292387"/>
                <a:chOff x="732985" y="5582396"/>
                <a:chExt cx="2918106" cy="302131"/>
              </a:xfrm>
            </p:grpSpPr>
            <p:pic>
              <p:nvPicPr>
                <p:cNvPr descr="Byte - Free electronics icons" id="7172" name="Google Shape;7172;p39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73" name="Google Shape;7173;p39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grpSp>
          <p:sp>
            <p:nvSpPr>
              <p:cNvPr id="7174" name="Google Shape;7174;p394"/>
              <p:cNvSpPr txBox="1"/>
              <p:nvPr/>
            </p:nvSpPr>
            <p:spPr>
              <a:xfrm>
                <a:off x="1024575" y="511960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danh sách các giá trị biên chia cho ba bin bằng hàm np.histogram.</a:t>
                </a:r>
                <a:endParaRPr sz="1300">
                  <a:solidFill>
                    <a:srgbClr val="262626"/>
                  </a:solidFill>
                  <a:latin typeface="Arial"/>
                  <a:ea typeface="Arial"/>
                  <a:cs typeface="Arial"/>
                  <a:sym typeface="Arial"/>
                </a:endParaRPr>
              </a:p>
            </p:txBody>
          </p:sp>
        </p:grpSp>
      </p:gr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9" name="Shape 7179"/>
        <p:cNvGrpSpPr/>
        <p:nvPr/>
      </p:nvGrpSpPr>
      <p:grpSpPr>
        <a:xfrm>
          <a:off x="0" y="0"/>
          <a:ext cx="0" cy="0"/>
          <a:chOff x="0" y="0"/>
          <a:chExt cx="0" cy="0"/>
        </a:xfrm>
      </p:grpSpPr>
      <p:sp>
        <p:nvSpPr>
          <p:cNvPr id="7180" name="Google Shape;7180;p39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tùy chọn include_lowest=True để bao gồm các giá trị ranh giới thấp giữa các quốc gia.</a:t>
            </a:r>
            <a:endParaRPr/>
          </a:p>
        </p:txBody>
      </p:sp>
      <p:grpSp>
        <p:nvGrpSpPr>
          <p:cNvPr id="7181" name="Google Shape;7181;p395"/>
          <p:cNvGrpSpPr/>
          <p:nvPr/>
        </p:nvGrpSpPr>
        <p:grpSpPr>
          <a:xfrm>
            <a:off x="450000" y="450000"/>
            <a:ext cx="9018000" cy="276999"/>
            <a:chOff x="450000" y="450000"/>
            <a:chExt cx="9018000" cy="276999"/>
          </a:xfrm>
        </p:grpSpPr>
        <p:sp>
          <p:nvSpPr>
            <p:cNvPr id="7182" name="Google Shape;7182;p3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183" name="Google Shape;7183;p3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184" name="Google Shape;7184;p395"/>
          <p:cNvGrpSpPr/>
          <p:nvPr/>
        </p:nvGrpSpPr>
        <p:grpSpPr>
          <a:xfrm>
            <a:off x="558396" y="1739786"/>
            <a:ext cx="8782050" cy="1927146"/>
            <a:chOff x="558396" y="1739786"/>
            <a:chExt cx="8782050" cy="1927146"/>
          </a:xfrm>
        </p:grpSpPr>
        <p:sp>
          <p:nvSpPr>
            <p:cNvPr id="7185" name="Google Shape;7185;p395"/>
            <p:cNvSpPr/>
            <p:nvPr/>
          </p:nvSpPr>
          <p:spPr>
            <a:xfrm>
              <a:off x="558396" y="1739786"/>
              <a:ext cx="8782050" cy="19271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86" name="Google Shape;7186;p395"/>
            <p:cNvPicPr preferRelativeResize="0"/>
            <p:nvPr/>
          </p:nvPicPr>
          <p:blipFill rotWithShape="1">
            <a:blip r:embed="rId3">
              <a:alphaModFix/>
            </a:blip>
            <a:srcRect b="0" l="0" r="25168" t="0"/>
            <a:stretch/>
          </p:blipFill>
          <p:spPr>
            <a:xfrm>
              <a:off x="693415" y="1816831"/>
              <a:ext cx="8646279" cy="1773304"/>
            </a:xfrm>
            <a:prstGeom prst="rect">
              <a:avLst/>
            </a:prstGeom>
            <a:noFill/>
            <a:ln>
              <a:noFill/>
            </a:ln>
          </p:spPr>
        </p:pic>
        <p:sp>
          <p:nvSpPr>
            <p:cNvPr id="7187" name="Google Shape;7187;p395"/>
            <p:cNvSpPr/>
            <p:nvPr/>
          </p:nvSpPr>
          <p:spPr>
            <a:xfrm>
              <a:off x="2796538" y="1933597"/>
              <a:ext cx="4128502"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Arial"/>
                  <a:ea typeface="Arial"/>
                  <a:cs typeface="Arial"/>
                  <a:sym typeface="Arial"/>
                </a:rPr>
                <a:t>[</a:t>
              </a: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nvGrpSpPr>
          <p:cNvPr id="7188" name="Google Shape;7188;p395"/>
          <p:cNvGrpSpPr/>
          <p:nvPr/>
        </p:nvGrpSpPr>
        <p:grpSpPr>
          <a:xfrm>
            <a:off x="557644" y="3748078"/>
            <a:ext cx="8782050" cy="1990250"/>
            <a:chOff x="557644" y="3748078"/>
            <a:chExt cx="8782050" cy="1990250"/>
          </a:xfrm>
        </p:grpSpPr>
        <p:sp>
          <p:nvSpPr>
            <p:cNvPr id="7189" name="Google Shape;7189;p395"/>
            <p:cNvSpPr/>
            <p:nvPr/>
          </p:nvSpPr>
          <p:spPr>
            <a:xfrm>
              <a:off x="557644" y="3748078"/>
              <a:ext cx="8782050" cy="1990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90" name="Google Shape;7190;p395"/>
            <p:cNvGrpSpPr/>
            <p:nvPr/>
          </p:nvGrpSpPr>
          <p:grpSpPr>
            <a:xfrm>
              <a:off x="665154" y="3840978"/>
              <a:ext cx="2918106" cy="292387"/>
              <a:chOff x="732985" y="5582396"/>
              <a:chExt cx="2918106" cy="302131"/>
            </a:xfrm>
          </p:grpSpPr>
          <p:pic>
            <p:nvPicPr>
              <p:cNvPr descr="Byte - Free electronics icons" id="7191" name="Google Shape;7191;p39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92" name="Google Shape;7192;p39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11-1</a:t>
                </a:r>
                <a:endParaRPr b="1" sz="1300">
                  <a:solidFill>
                    <a:srgbClr val="262626"/>
                  </a:solidFill>
                  <a:latin typeface="Arial"/>
                  <a:ea typeface="Arial"/>
                  <a:cs typeface="Arial"/>
                  <a:sym typeface="Arial"/>
                </a:endParaRPr>
              </a:p>
            </p:txBody>
          </p:sp>
        </p:grpSp>
        <p:sp>
          <p:nvSpPr>
            <p:cNvPr id="7193" name="Google Shape;7193;p395"/>
            <p:cNvSpPr txBox="1"/>
            <p:nvPr/>
          </p:nvSpPr>
          <p:spPr>
            <a:xfrm>
              <a:off x="1024575" y="417587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cho 3 bin.</a:t>
              </a:r>
              <a:endParaRPr sz="1300">
                <a:solidFill>
                  <a:srgbClr val="262626"/>
                </a:solidFill>
                <a:latin typeface="Arial"/>
                <a:ea typeface="Arial"/>
                <a:cs typeface="Arial"/>
                <a:sym typeface="Arial"/>
              </a:endParaRPr>
            </a:p>
          </p:txBody>
        </p:sp>
        <p:grpSp>
          <p:nvGrpSpPr>
            <p:cNvPr id="7194" name="Google Shape;7194;p395"/>
            <p:cNvGrpSpPr/>
            <p:nvPr/>
          </p:nvGrpSpPr>
          <p:grpSpPr>
            <a:xfrm>
              <a:off x="665154" y="4456869"/>
              <a:ext cx="8640559" cy="534949"/>
              <a:chOff x="665154" y="3992049"/>
              <a:chExt cx="8640559" cy="534949"/>
            </a:xfrm>
          </p:grpSpPr>
          <p:grpSp>
            <p:nvGrpSpPr>
              <p:cNvPr id="7195" name="Google Shape;7195;p395"/>
              <p:cNvGrpSpPr/>
              <p:nvPr/>
            </p:nvGrpSpPr>
            <p:grpSpPr>
              <a:xfrm>
                <a:off x="665154" y="3992049"/>
                <a:ext cx="2918106" cy="292387"/>
                <a:chOff x="732985" y="5582396"/>
                <a:chExt cx="2918106" cy="302131"/>
              </a:xfrm>
            </p:grpSpPr>
            <p:pic>
              <p:nvPicPr>
                <p:cNvPr descr="Byte - Free electronics icons" id="7196" name="Google Shape;7196;p39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197" name="Google Shape;7197;p39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11-3 ~ 11-6</a:t>
                  </a:r>
                  <a:endParaRPr b="1" sz="1300">
                    <a:solidFill>
                      <a:srgbClr val="262626"/>
                    </a:solidFill>
                    <a:latin typeface="Arial"/>
                    <a:ea typeface="Arial"/>
                    <a:cs typeface="Arial"/>
                    <a:sym typeface="Arial"/>
                  </a:endParaRPr>
                </a:p>
              </p:txBody>
            </p:sp>
          </p:grpSp>
          <p:sp>
            <p:nvSpPr>
              <p:cNvPr id="7198" name="Google Shape;7198;p395"/>
              <p:cNvSpPr txBox="1"/>
              <p:nvPr/>
            </p:nvSpPr>
            <p:spPr>
              <a:xfrm>
                <a:off x="1024575" y="432694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Mỗi dữ liệu tương ứng với ba thùng dưới dạng hàm pd.cut.</a:t>
                </a:r>
                <a:endParaRPr sz="1300">
                  <a:solidFill>
                    <a:srgbClr val="262626"/>
                  </a:solidFill>
                  <a:latin typeface="Arial"/>
                  <a:ea typeface="Arial"/>
                  <a:cs typeface="Arial"/>
                  <a:sym typeface="Arial"/>
                </a:endParaRPr>
              </a:p>
            </p:txBody>
          </p:sp>
        </p:grpSp>
        <p:grpSp>
          <p:nvGrpSpPr>
            <p:cNvPr id="7199" name="Google Shape;7199;p395"/>
            <p:cNvGrpSpPr/>
            <p:nvPr/>
          </p:nvGrpSpPr>
          <p:grpSpPr>
            <a:xfrm>
              <a:off x="665154" y="5095147"/>
              <a:ext cx="8640559" cy="534949"/>
              <a:chOff x="665154" y="3992049"/>
              <a:chExt cx="8640559" cy="534949"/>
            </a:xfrm>
          </p:grpSpPr>
          <p:grpSp>
            <p:nvGrpSpPr>
              <p:cNvPr id="7200" name="Google Shape;7200;p395"/>
              <p:cNvGrpSpPr/>
              <p:nvPr/>
            </p:nvGrpSpPr>
            <p:grpSpPr>
              <a:xfrm>
                <a:off x="665154" y="3992049"/>
                <a:ext cx="2918106" cy="292387"/>
                <a:chOff x="732985" y="5582396"/>
                <a:chExt cx="2918106" cy="302131"/>
              </a:xfrm>
            </p:grpSpPr>
            <p:pic>
              <p:nvPicPr>
                <p:cNvPr descr="Byte - Free electronics icons" id="7201" name="Google Shape;7201;p395"/>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202" name="Google Shape;7202;p395"/>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11-3</a:t>
                  </a:r>
                  <a:endParaRPr b="1" sz="1300">
                    <a:solidFill>
                      <a:srgbClr val="262626"/>
                    </a:solidFill>
                    <a:latin typeface="Arial"/>
                    <a:ea typeface="Arial"/>
                    <a:cs typeface="Arial"/>
                    <a:sym typeface="Arial"/>
                  </a:endParaRPr>
                </a:p>
              </p:txBody>
            </p:sp>
          </p:grpSp>
          <p:sp>
            <p:nvSpPr>
              <p:cNvPr id="7203" name="Google Shape;7203;p395"/>
              <p:cNvSpPr txBox="1"/>
              <p:nvPr/>
            </p:nvSpPr>
            <p:spPr>
              <a:xfrm>
                <a:off x="1024575" y="432694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Mảng dữ liệu.</a:t>
                </a:r>
                <a:endParaRPr sz="1300">
                  <a:solidFill>
                    <a:srgbClr val="262626"/>
                  </a:solidFill>
                  <a:latin typeface="Arial"/>
                  <a:ea typeface="Arial"/>
                  <a:cs typeface="Arial"/>
                  <a:sym typeface="Arial"/>
                </a:endParaRPr>
              </a:p>
            </p:txBody>
          </p:sp>
        </p:grpSp>
      </p:gr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8" name="Shape 7208"/>
        <p:cNvGrpSpPr/>
        <p:nvPr/>
      </p:nvGrpSpPr>
      <p:grpSpPr>
        <a:xfrm>
          <a:off x="0" y="0"/>
          <a:ext cx="0" cy="0"/>
          <a:chOff x="0" y="0"/>
          <a:chExt cx="0" cy="0"/>
        </a:xfrm>
      </p:grpSpPr>
      <p:sp>
        <p:nvSpPr>
          <p:cNvPr id="7209" name="Google Shape;7209;p39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tùy chọn include_lowest=True để bao gồm các giá trị ranh giới thấp giữa các quốc gia.</a:t>
            </a:r>
            <a:endParaRPr/>
          </a:p>
        </p:txBody>
      </p:sp>
      <p:grpSp>
        <p:nvGrpSpPr>
          <p:cNvPr id="7210" name="Google Shape;7210;p396"/>
          <p:cNvGrpSpPr/>
          <p:nvPr/>
        </p:nvGrpSpPr>
        <p:grpSpPr>
          <a:xfrm>
            <a:off x="450000" y="450000"/>
            <a:ext cx="9018000" cy="276999"/>
            <a:chOff x="450000" y="450000"/>
            <a:chExt cx="9018000" cy="276999"/>
          </a:xfrm>
        </p:grpSpPr>
        <p:sp>
          <p:nvSpPr>
            <p:cNvPr id="7211" name="Google Shape;7211;p3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212" name="Google Shape;7212;p3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213" name="Google Shape;7213;p396"/>
          <p:cNvGrpSpPr/>
          <p:nvPr/>
        </p:nvGrpSpPr>
        <p:grpSpPr>
          <a:xfrm>
            <a:off x="558396" y="1739786"/>
            <a:ext cx="8782050" cy="1927146"/>
            <a:chOff x="558396" y="1739786"/>
            <a:chExt cx="8782050" cy="1927146"/>
          </a:xfrm>
        </p:grpSpPr>
        <p:sp>
          <p:nvSpPr>
            <p:cNvPr id="7214" name="Google Shape;7214;p396"/>
            <p:cNvSpPr/>
            <p:nvPr/>
          </p:nvSpPr>
          <p:spPr>
            <a:xfrm>
              <a:off x="558396" y="1739786"/>
              <a:ext cx="8782050" cy="19271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15" name="Google Shape;7215;p396"/>
            <p:cNvPicPr preferRelativeResize="0"/>
            <p:nvPr/>
          </p:nvPicPr>
          <p:blipFill rotWithShape="1">
            <a:blip r:embed="rId3">
              <a:alphaModFix/>
            </a:blip>
            <a:srcRect b="0" l="0" r="25168" t="0"/>
            <a:stretch/>
          </p:blipFill>
          <p:spPr>
            <a:xfrm>
              <a:off x="693415" y="1816831"/>
              <a:ext cx="8646279" cy="1773304"/>
            </a:xfrm>
            <a:prstGeom prst="rect">
              <a:avLst/>
            </a:prstGeom>
            <a:noFill/>
            <a:ln>
              <a:noFill/>
            </a:ln>
          </p:spPr>
        </p:pic>
        <p:sp>
          <p:nvSpPr>
            <p:cNvPr id="7216" name="Google Shape;7216;p396"/>
            <p:cNvSpPr/>
            <p:nvPr/>
          </p:nvSpPr>
          <p:spPr>
            <a:xfrm>
              <a:off x="2796538" y="1933597"/>
              <a:ext cx="4128502"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Arial"/>
                  <a:ea typeface="Arial"/>
                  <a:cs typeface="Arial"/>
                  <a:sym typeface="Arial"/>
                </a:rPr>
                <a:t>[</a:t>
              </a: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nvGrpSpPr>
          <p:cNvPr id="7217" name="Google Shape;7217;p396"/>
          <p:cNvGrpSpPr/>
          <p:nvPr/>
        </p:nvGrpSpPr>
        <p:grpSpPr>
          <a:xfrm>
            <a:off x="557644" y="3748077"/>
            <a:ext cx="8782050" cy="2522093"/>
            <a:chOff x="557644" y="3748077"/>
            <a:chExt cx="8782050" cy="2522093"/>
          </a:xfrm>
        </p:grpSpPr>
        <p:sp>
          <p:nvSpPr>
            <p:cNvPr id="7218" name="Google Shape;7218;p396"/>
            <p:cNvSpPr/>
            <p:nvPr/>
          </p:nvSpPr>
          <p:spPr>
            <a:xfrm>
              <a:off x="557644" y="3748077"/>
              <a:ext cx="8782050" cy="252209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t>
              </a:r>
              <a:endParaRPr sz="1800">
                <a:solidFill>
                  <a:schemeClr val="lt1"/>
                </a:solidFill>
                <a:latin typeface="Arial"/>
                <a:ea typeface="Arial"/>
                <a:cs typeface="Arial"/>
                <a:sym typeface="Arial"/>
              </a:endParaRPr>
            </a:p>
          </p:txBody>
        </p:sp>
        <p:grpSp>
          <p:nvGrpSpPr>
            <p:cNvPr id="7219" name="Google Shape;7219;p396"/>
            <p:cNvGrpSpPr/>
            <p:nvPr/>
          </p:nvGrpSpPr>
          <p:grpSpPr>
            <a:xfrm>
              <a:off x="665154" y="3840978"/>
              <a:ext cx="2918106" cy="292387"/>
              <a:chOff x="732985" y="5582396"/>
              <a:chExt cx="2918106" cy="302131"/>
            </a:xfrm>
          </p:grpSpPr>
          <p:pic>
            <p:nvPicPr>
              <p:cNvPr descr="Byte - Free electronics icons" id="7220" name="Google Shape;7220;p39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221" name="Google Shape;7221;p39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11-4</a:t>
                </a:r>
                <a:endParaRPr b="1" sz="1300">
                  <a:solidFill>
                    <a:srgbClr val="262626"/>
                  </a:solidFill>
                  <a:latin typeface="Arial"/>
                  <a:ea typeface="Arial"/>
                  <a:cs typeface="Arial"/>
                  <a:sym typeface="Arial"/>
                </a:endParaRPr>
              </a:p>
            </p:txBody>
          </p:sp>
        </p:grpSp>
        <p:sp>
          <p:nvSpPr>
            <p:cNvPr id="7222" name="Google Shape;7222;p396"/>
            <p:cNvSpPr txBox="1"/>
            <p:nvPr/>
          </p:nvSpPr>
          <p:spPr>
            <a:xfrm>
              <a:off x="1024575" y="417587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Danh sách giá trị biên.</a:t>
              </a:r>
              <a:endParaRPr sz="1300">
                <a:solidFill>
                  <a:srgbClr val="262626"/>
                </a:solidFill>
                <a:latin typeface="Arial"/>
                <a:ea typeface="Arial"/>
                <a:cs typeface="Arial"/>
                <a:sym typeface="Arial"/>
              </a:endParaRPr>
            </a:p>
          </p:txBody>
        </p:sp>
        <p:grpSp>
          <p:nvGrpSpPr>
            <p:cNvPr id="7223" name="Google Shape;7223;p396"/>
            <p:cNvGrpSpPr/>
            <p:nvPr/>
          </p:nvGrpSpPr>
          <p:grpSpPr>
            <a:xfrm>
              <a:off x="665154" y="4456869"/>
              <a:ext cx="8640559" cy="534949"/>
              <a:chOff x="665154" y="3992049"/>
              <a:chExt cx="8640559" cy="534949"/>
            </a:xfrm>
          </p:grpSpPr>
          <p:grpSp>
            <p:nvGrpSpPr>
              <p:cNvPr id="7224" name="Google Shape;7224;p396"/>
              <p:cNvGrpSpPr/>
              <p:nvPr/>
            </p:nvGrpSpPr>
            <p:grpSpPr>
              <a:xfrm>
                <a:off x="665154" y="3992049"/>
                <a:ext cx="2918106" cy="292387"/>
                <a:chOff x="732985" y="5582396"/>
                <a:chExt cx="2918106" cy="302131"/>
              </a:xfrm>
            </p:grpSpPr>
            <p:pic>
              <p:nvPicPr>
                <p:cNvPr descr="Byte - Free electronics icons" id="7225" name="Google Shape;7225;p39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226" name="Google Shape;7226;p39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11-5</a:t>
                  </a:r>
                  <a:endParaRPr b="1" sz="1300">
                    <a:solidFill>
                      <a:srgbClr val="262626"/>
                    </a:solidFill>
                    <a:latin typeface="Arial"/>
                    <a:ea typeface="Arial"/>
                    <a:cs typeface="Arial"/>
                    <a:sym typeface="Arial"/>
                  </a:endParaRPr>
                </a:p>
              </p:txBody>
            </p:sp>
          </p:grpSp>
          <p:sp>
            <p:nvSpPr>
              <p:cNvPr id="7227" name="Google Shape;7227;p396"/>
              <p:cNvSpPr txBox="1"/>
              <p:nvPr/>
            </p:nvSpPr>
            <p:spPr>
              <a:xfrm>
                <a:off x="1024575" y="432694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Tên bin</a:t>
                </a:r>
                <a:endParaRPr sz="1300">
                  <a:solidFill>
                    <a:srgbClr val="262626"/>
                  </a:solidFill>
                  <a:latin typeface="Arial"/>
                  <a:ea typeface="Arial"/>
                  <a:cs typeface="Arial"/>
                  <a:sym typeface="Arial"/>
                </a:endParaRPr>
              </a:p>
            </p:txBody>
          </p:sp>
        </p:grpSp>
        <p:grpSp>
          <p:nvGrpSpPr>
            <p:cNvPr id="7228" name="Google Shape;7228;p396"/>
            <p:cNvGrpSpPr/>
            <p:nvPr/>
          </p:nvGrpSpPr>
          <p:grpSpPr>
            <a:xfrm>
              <a:off x="665154" y="5095147"/>
              <a:ext cx="8640559" cy="534949"/>
              <a:chOff x="665154" y="3992049"/>
              <a:chExt cx="8640559" cy="534949"/>
            </a:xfrm>
          </p:grpSpPr>
          <p:grpSp>
            <p:nvGrpSpPr>
              <p:cNvPr id="7229" name="Google Shape;7229;p396"/>
              <p:cNvGrpSpPr/>
              <p:nvPr/>
            </p:nvGrpSpPr>
            <p:grpSpPr>
              <a:xfrm>
                <a:off x="665154" y="3992049"/>
                <a:ext cx="2918106" cy="292387"/>
                <a:chOff x="732985" y="5582396"/>
                <a:chExt cx="2918106" cy="302131"/>
              </a:xfrm>
            </p:grpSpPr>
            <p:pic>
              <p:nvPicPr>
                <p:cNvPr descr="Byte - Free electronics icons" id="7230" name="Google Shape;7230;p39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231" name="Google Shape;7231;p39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11-6</a:t>
                  </a:r>
                  <a:endParaRPr b="1" sz="1300">
                    <a:solidFill>
                      <a:srgbClr val="262626"/>
                    </a:solidFill>
                    <a:latin typeface="Arial"/>
                    <a:ea typeface="Arial"/>
                    <a:cs typeface="Arial"/>
                    <a:sym typeface="Arial"/>
                  </a:endParaRPr>
                </a:p>
              </p:txBody>
            </p:sp>
          </p:grpSp>
          <p:sp>
            <p:nvSpPr>
              <p:cNvPr id="7232" name="Google Shape;7232;p396"/>
              <p:cNvSpPr txBox="1"/>
              <p:nvPr/>
            </p:nvSpPr>
            <p:spPr>
              <a:xfrm>
                <a:off x="1024575" y="432694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Bao gồm giá trị biên đầu tiên.</a:t>
                </a:r>
                <a:endParaRPr sz="1300">
                  <a:solidFill>
                    <a:srgbClr val="262626"/>
                  </a:solidFill>
                  <a:latin typeface="Arial"/>
                  <a:ea typeface="Arial"/>
                  <a:cs typeface="Arial"/>
                  <a:sym typeface="Arial"/>
                </a:endParaRPr>
              </a:p>
            </p:txBody>
          </p:sp>
        </p:grpSp>
        <p:grpSp>
          <p:nvGrpSpPr>
            <p:cNvPr id="7233" name="Google Shape;7233;p396"/>
            <p:cNvGrpSpPr/>
            <p:nvPr/>
          </p:nvGrpSpPr>
          <p:grpSpPr>
            <a:xfrm>
              <a:off x="665154" y="5671497"/>
              <a:ext cx="8640559" cy="534949"/>
              <a:chOff x="665154" y="3992926"/>
              <a:chExt cx="8640559" cy="534949"/>
            </a:xfrm>
          </p:grpSpPr>
          <p:grpSp>
            <p:nvGrpSpPr>
              <p:cNvPr id="7234" name="Google Shape;7234;p396"/>
              <p:cNvGrpSpPr/>
              <p:nvPr/>
            </p:nvGrpSpPr>
            <p:grpSpPr>
              <a:xfrm>
                <a:off x="665154" y="3992926"/>
                <a:ext cx="2918106" cy="292387"/>
                <a:chOff x="732985" y="5582396"/>
                <a:chExt cx="2918106" cy="302131"/>
              </a:xfrm>
            </p:grpSpPr>
            <p:pic>
              <p:nvPicPr>
                <p:cNvPr descr="Byte - Free electronics icons" id="7235" name="Google Shape;7235;p39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236" name="Google Shape;7236;p39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11-8</a:t>
                  </a:r>
                  <a:endParaRPr b="1" sz="1300">
                    <a:solidFill>
                      <a:srgbClr val="262626"/>
                    </a:solidFill>
                    <a:latin typeface="Arial"/>
                    <a:ea typeface="Arial"/>
                    <a:cs typeface="Arial"/>
                    <a:sym typeface="Arial"/>
                  </a:endParaRPr>
                </a:p>
              </p:txBody>
            </p:sp>
          </p:grpSp>
          <p:sp>
            <p:nvSpPr>
              <p:cNvPr id="7237" name="Google Shape;7237;p396"/>
              <p:cNvSpPr txBox="1"/>
              <p:nvPr/>
            </p:nvSpPr>
            <p:spPr>
              <a:xfrm>
                <a:off x="1024575" y="432782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In 15 hàng đầu tiên của cột horse power, cột hp_bin.</a:t>
                </a:r>
                <a:endParaRPr sz="1300">
                  <a:solidFill>
                    <a:srgbClr val="262626"/>
                  </a:solidFill>
                  <a:latin typeface="Arial"/>
                  <a:ea typeface="Arial"/>
                  <a:cs typeface="Arial"/>
                  <a:sym typeface="Arial"/>
                </a:endParaRPr>
              </a:p>
            </p:txBody>
          </p:sp>
        </p:grpSp>
      </p:gr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2" name="Shape 7242"/>
        <p:cNvGrpSpPr/>
        <p:nvPr/>
      </p:nvGrpSpPr>
      <p:grpSpPr>
        <a:xfrm>
          <a:off x="0" y="0"/>
          <a:ext cx="0" cy="0"/>
          <a:chOff x="0" y="0"/>
          <a:chExt cx="0" cy="0"/>
        </a:xfrm>
      </p:grpSpPr>
      <p:grpSp>
        <p:nvGrpSpPr>
          <p:cNvPr id="7243" name="Google Shape;7243;p397"/>
          <p:cNvGrpSpPr/>
          <p:nvPr/>
        </p:nvGrpSpPr>
        <p:grpSpPr>
          <a:xfrm>
            <a:off x="450000" y="450000"/>
            <a:ext cx="9018000" cy="276999"/>
            <a:chOff x="450000" y="450000"/>
            <a:chExt cx="9018000" cy="276999"/>
          </a:xfrm>
        </p:grpSpPr>
        <p:sp>
          <p:nvSpPr>
            <p:cNvPr id="7244" name="Google Shape;7244;p3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245" name="Google Shape;7245;p3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246" name="Google Shape;7246;p397"/>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Categorical Data Conversion (Divisions of Sections)</a:t>
            </a:r>
            <a:endParaRPr/>
          </a:p>
        </p:txBody>
      </p:sp>
      <p:sp>
        <p:nvSpPr>
          <p:cNvPr id="7247" name="Google Shape;7247;p397"/>
          <p:cNvSpPr/>
          <p:nvPr/>
        </p:nvSpPr>
        <p:spPr>
          <a:xfrm>
            <a:off x="524240" y="187066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tùy chọn include_lowest=True để bao gồm các giá trị ranh giới thấp giữa các quốc gia.</a:t>
            </a:r>
            <a:endParaRPr/>
          </a:p>
        </p:txBody>
      </p:sp>
      <p:grpSp>
        <p:nvGrpSpPr>
          <p:cNvPr id="7248" name="Google Shape;7248;p397"/>
          <p:cNvGrpSpPr/>
          <p:nvPr/>
        </p:nvGrpSpPr>
        <p:grpSpPr>
          <a:xfrm>
            <a:off x="558396" y="2236231"/>
            <a:ext cx="8782050" cy="3641041"/>
            <a:chOff x="558396" y="2236231"/>
            <a:chExt cx="8782050" cy="3641041"/>
          </a:xfrm>
        </p:grpSpPr>
        <p:sp>
          <p:nvSpPr>
            <p:cNvPr id="7249" name="Google Shape;7249;p397"/>
            <p:cNvSpPr/>
            <p:nvPr/>
          </p:nvSpPr>
          <p:spPr>
            <a:xfrm>
              <a:off x="558396" y="2236231"/>
              <a:ext cx="8782050" cy="36410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50" name="Google Shape;7250;p397"/>
            <p:cNvPicPr preferRelativeResize="0"/>
            <p:nvPr/>
          </p:nvPicPr>
          <p:blipFill rotWithShape="1">
            <a:blip r:embed="rId3">
              <a:alphaModFix/>
            </a:blip>
            <a:srcRect b="0" l="4648" r="21180" t="0"/>
            <a:stretch/>
          </p:blipFill>
          <p:spPr>
            <a:xfrm>
              <a:off x="899914" y="2420888"/>
              <a:ext cx="8208912" cy="3245818"/>
            </a:xfrm>
            <a:prstGeom prst="rect">
              <a:avLst/>
            </a:prstGeom>
            <a:noFill/>
            <a:ln>
              <a:noFill/>
            </a:ln>
          </p:spPr>
        </p:pic>
        <p:sp>
          <p:nvSpPr>
            <p:cNvPr id="7251" name="Google Shape;7251;p397"/>
            <p:cNvSpPr/>
            <p:nvPr/>
          </p:nvSpPr>
          <p:spPr>
            <a:xfrm>
              <a:off x="2431132" y="2636912"/>
              <a:ext cx="937219" cy="30081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52" name="Google Shape;7252;p397"/>
            <p:cNvGrpSpPr/>
            <p:nvPr/>
          </p:nvGrpSpPr>
          <p:grpSpPr>
            <a:xfrm>
              <a:off x="2342740" y="2642326"/>
              <a:ext cx="1646656" cy="2970892"/>
              <a:chOff x="2308359" y="2639269"/>
              <a:chExt cx="1260927" cy="2970892"/>
            </a:xfrm>
          </p:grpSpPr>
          <p:sp>
            <p:nvSpPr>
              <p:cNvPr id="7253" name="Google Shape;7253;p397"/>
              <p:cNvSpPr/>
              <p:nvPr/>
            </p:nvSpPr>
            <p:spPr>
              <a:xfrm>
                <a:off x="2308359" y="2639269"/>
                <a:ext cx="1260927" cy="1675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54" name="Google Shape;7254;p397"/>
              <p:cNvSpPr/>
              <p:nvPr/>
            </p:nvSpPr>
            <p:spPr>
              <a:xfrm>
                <a:off x="2369790" y="5205728"/>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55" name="Google Shape;7255;p397"/>
              <p:cNvSpPr/>
              <p:nvPr/>
            </p:nvSpPr>
            <p:spPr>
              <a:xfrm>
                <a:off x="2431132" y="5426174"/>
                <a:ext cx="1028135" cy="1839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Low output</a:t>
                </a:r>
                <a:endParaRPr/>
              </a:p>
            </p:txBody>
          </p:sp>
          <p:sp>
            <p:nvSpPr>
              <p:cNvPr id="7256" name="Google Shape;7256;p397"/>
              <p:cNvSpPr/>
              <p:nvPr/>
            </p:nvSpPr>
            <p:spPr>
              <a:xfrm>
                <a:off x="2343036" y="4595908"/>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57" name="Google Shape;7257;p397"/>
              <p:cNvSpPr/>
              <p:nvPr/>
            </p:nvSpPr>
            <p:spPr>
              <a:xfrm>
                <a:off x="2339266" y="3602387"/>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58" name="Google Shape;7258;p397"/>
              <p:cNvSpPr/>
              <p:nvPr/>
            </p:nvSpPr>
            <p:spPr>
              <a:xfrm>
                <a:off x="2339266" y="3803253"/>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59" name="Google Shape;7259;p397"/>
              <p:cNvSpPr/>
              <p:nvPr/>
            </p:nvSpPr>
            <p:spPr>
              <a:xfrm>
                <a:off x="2339266" y="4004119"/>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60" name="Google Shape;7260;p397"/>
              <p:cNvSpPr/>
              <p:nvPr/>
            </p:nvSpPr>
            <p:spPr>
              <a:xfrm>
                <a:off x="2339266" y="4204985"/>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61" name="Google Shape;7261;p397"/>
              <p:cNvSpPr/>
              <p:nvPr/>
            </p:nvSpPr>
            <p:spPr>
              <a:xfrm>
                <a:off x="2339266" y="4405852"/>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High output</a:t>
                </a:r>
                <a:endParaRPr/>
              </a:p>
            </p:txBody>
          </p:sp>
          <p:sp>
            <p:nvSpPr>
              <p:cNvPr id="7262" name="Google Shape;7262;p397"/>
              <p:cNvSpPr/>
              <p:nvPr/>
            </p:nvSpPr>
            <p:spPr>
              <a:xfrm>
                <a:off x="2308359" y="2844555"/>
                <a:ext cx="1260927" cy="1675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63" name="Google Shape;7263;p397"/>
              <p:cNvSpPr/>
              <p:nvPr/>
            </p:nvSpPr>
            <p:spPr>
              <a:xfrm>
                <a:off x="2308359" y="3049841"/>
                <a:ext cx="1260927" cy="1675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64" name="Google Shape;7264;p397"/>
              <p:cNvSpPr/>
              <p:nvPr/>
            </p:nvSpPr>
            <p:spPr>
              <a:xfrm>
                <a:off x="2308359" y="3245602"/>
                <a:ext cx="1260927" cy="2043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65" name="Google Shape;7265;p397"/>
              <p:cNvSpPr/>
              <p:nvPr/>
            </p:nvSpPr>
            <p:spPr>
              <a:xfrm>
                <a:off x="2308359" y="3437824"/>
                <a:ext cx="1260927" cy="1901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66" name="Google Shape;7266;p397"/>
              <p:cNvSpPr/>
              <p:nvPr/>
            </p:nvSpPr>
            <p:spPr>
              <a:xfrm>
                <a:off x="2308359" y="4816710"/>
                <a:ext cx="1260927" cy="2043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sp>
            <p:nvSpPr>
              <p:cNvPr id="7267" name="Google Shape;7267;p397"/>
              <p:cNvSpPr/>
              <p:nvPr/>
            </p:nvSpPr>
            <p:spPr>
              <a:xfrm>
                <a:off x="2308359" y="5008932"/>
                <a:ext cx="1260927" cy="1901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Normal output</a:t>
                </a:r>
                <a:endParaRPr/>
              </a:p>
            </p:txBody>
          </p:sp>
        </p:grpSp>
      </p:gr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2" name="Shape 7272"/>
        <p:cNvGrpSpPr/>
        <p:nvPr/>
      </p:nvGrpSpPr>
      <p:grpSpPr>
        <a:xfrm>
          <a:off x="0" y="0"/>
          <a:ext cx="0" cy="0"/>
          <a:chOff x="0" y="0"/>
          <a:chExt cx="0" cy="0"/>
        </a:xfrm>
      </p:grpSpPr>
      <p:sp>
        <p:nvSpPr>
          <p:cNvPr id="7273" name="Google Shape;7273;p398"/>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Biến giả</a:t>
            </a:r>
            <a:endParaRPr sz="2400">
              <a:solidFill>
                <a:srgbClr val="0C0C0C"/>
              </a:solidFill>
              <a:latin typeface="Arial"/>
              <a:ea typeface="Arial"/>
              <a:cs typeface="Arial"/>
              <a:sym typeface="Arial"/>
            </a:endParaRPr>
          </a:p>
        </p:txBody>
      </p:sp>
      <p:sp>
        <p:nvSpPr>
          <p:cNvPr id="7274" name="Google Shape;7274;p398"/>
          <p:cNvSpPr/>
          <p:nvPr/>
        </p:nvSpPr>
        <p:spPr>
          <a:xfrm>
            <a:off x="524240" y="187066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Để sử dụng phân loại dữ liệu đại diện cho các danh mục trong thuật toán học máy, hãy chuyển đổi chúng thành các biến giả được biểu thị bằng số 0 hoặc 1.</a:t>
            </a:r>
            <a:endParaRPr sz="1400">
              <a:solidFill>
                <a:schemeClr val="dk1"/>
              </a:solidFill>
              <a:latin typeface="Arial"/>
              <a:ea typeface="Arial"/>
              <a:cs typeface="Arial"/>
              <a:sym typeface="Arial"/>
            </a:endParaRPr>
          </a:p>
        </p:txBody>
      </p:sp>
      <p:grpSp>
        <p:nvGrpSpPr>
          <p:cNvPr id="7275" name="Google Shape;7275;p398"/>
          <p:cNvGrpSpPr/>
          <p:nvPr/>
        </p:nvGrpSpPr>
        <p:grpSpPr>
          <a:xfrm>
            <a:off x="450000" y="450000"/>
            <a:ext cx="9018000" cy="276999"/>
            <a:chOff x="450000" y="450000"/>
            <a:chExt cx="9018000" cy="276999"/>
          </a:xfrm>
        </p:grpSpPr>
        <p:sp>
          <p:nvSpPr>
            <p:cNvPr id="7276" name="Google Shape;7276;p3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277" name="Google Shape;7277;p3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278" name="Google Shape;7278;p398"/>
          <p:cNvGrpSpPr/>
          <p:nvPr/>
        </p:nvGrpSpPr>
        <p:grpSpPr>
          <a:xfrm>
            <a:off x="557644" y="5063931"/>
            <a:ext cx="8782050" cy="787019"/>
            <a:chOff x="568325" y="5114924"/>
            <a:chExt cx="8782050" cy="813246"/>
          </a:xfrm>
        </p:grpSpPr>
        <p:sp>
          <p:nvSpPr>
            <p:cNvPr id="7279" name="Google Shape;7279;p398"/>
            <p:cNvSpPr/>
            <p:nvPr/>
          </p:nvSpPr>
          <p:spPr>
            <a:xfrm>
              <a:off x="568325" y="5114924"/>
              <a:ext cx="8782050" cy="8132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80" name="Google Shape;7280;p398"/>
            <p:cNvGrpSpPr/>
            <p:nvPr/>
          </p:nvGrpSpPr>
          <p:grpSpPr>
            <a:xfrm>
              <a:off x="675835" y="5210921"/>
              <a:ext cx="2918106" cy="302131"/>
              <a:chOff x="732985" y="5582396"/>
              <a:chExt cx="2918106" cy="302131"/>
            </a:xfrm>
          </p:grpSpPr>
          <p:pic>
            <p:nvPicPr>
              <p:cNvPr descr="Byte - Free electronics icons" id="7281" name="Google Shape;7281;p39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7282" name="Google Shape;7282;p39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12-1</a:t>
                </a:r>
                <a:endParaRPr b="1" sz="1300">
                  <a:solidFill>
                    <a:srgbClr val="262626"/>
                  </a:solidFill>
                  <a:latin typeface="Arial"/>
                  <a:ea typeface="Arial"/>
                  <a:cs typeface="Arial"/>
                  <a:sym typeface="Arial"/>
                </a:endParaRPr>
              </a:p>
            </p:txBody>
          </p:sp>
        </p:grpSp>
        <p:sp>
          <p:nvSpPr>
            <p:cNvPr id="7283" name="Google Shape;7283;p398"/>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Tạo df bằng hàm read_csv().</a:t>
              </a:r>
              <a:endParaRPr sz="1300">
                <a:solidFill>
                  <a:srgbClr val="262626"/>
                </a:solidFill>
                <a:latin typeface="Arial"/>
                <a:ea typeface="Arial"/>
                <a:cs typeface="Arial"/>
                <a:sym typeface="Arial"/>
              </a:endParaRPr>
            </a:p>
          </p:txBody>
        </p:sp>
      </p:grpSp>
      <p:grpSp>
        <p:nvGrpSpPr>
          <p:cNvPr id="7284" name="Google Shape;7284;p398"/>
          <p:cNvGrpSpPr/>
          <p:nvPr/>
        </p:nvGrpSpPr>
        <p:grpSpPr>
          <a:xfrm>
            <a:off x="253596" y="2420890"/>
            <a:ext cx="8782050" cy="2533666"/>
            <a:chOff x="558396" y="2420890"/>
            <a:chExt cx="8782050" cy="2533666"/>
          </a:xfrm>
        </p:grpSpPr>
        <p:sp>
          <p:nvSpPr>
            <p:cNvPr id="7285" name="Google Shape;7285;p398"/>
            <p:cNvSpPr/>
            <p:nvPr/>
          </p:nvSpPr>
          <p:spPr>
            <a:xfrm>
              <a:off x="558396" y="2420890"/>
              <a:ext cx="8782050" cy="25336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86" name="Google Shape;7286;p398"/>
            <p:cNvGrpSpPr/>
            <p:nvPr/>
          </p:nvGrpSpPr>
          <p:grpSpPr>
            <a:xfrm>
              <a:off x="747381" y="2476874"/>
              <a:ext cx="8592313" cy="2364042"/>
              <a:chOff x="747381" y="2610327"/>
              <a:chExt cx="8592313" cy="2364042"/>
            </a:xfrm>
          </p:grpSpPr>
          <p:pic>
            <p:nvPicPr>
              <p:cNvPr id="7287" name="Google Shape;7287;p398"/>
              <p:cNvPicPr preferRelativeResize="0"/>
              <p:nvPr/>
            </p:nvPicPr>
            <p:blipFill rotWithShape="1">
              <a:blip r:embed="rId4">
                <a:alphaModFix/>
              </a:blip>
              <a:srcRect b="0" l="0" r="22170" t="0"/>
              <a:stretch/>
            </p:blipFill>
            <p:spPr>
              <a:xfrm>
                <a:off x="747381" y="2610327"/>
                <a:ext cx="8592313" cy="2364042"/>
              </a:xfrm>
              <a:prstGeom prst="rect">
                <a:avLst/>
              </a:prstGeom>
              <a:noFill/>
              <a:ln>
                <a:noFill/>
              </a:ln>
            </p:spPr>
          </p:pic>
          <p:sp>
            <p:nvSpPr>
              <p:cNvPr id="7288" name="Google Shape;7288;p398"/>
              <p:cNvSpPr/>
              <p:nvPr/>
            </p:nvSpPr>
            <p:spPr>
              <a:xfrm>
                <a:off x="2900503" y="4643612"/>
                <a:ext cx="4392488"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chemeClr val="dk1"/>
                </a:solidFill>
                <a:latin typeface="Arial"/>
                <a:ea typeface="Arial"/>
                <a:cs typeface="Arial"/>
                <a:sym typeface="Arial"/>
              </a:rPr>
              <a:t>Cấu trúc dữ liệu mảng NumPy cho hiệu suất tính toán tối ưu</a:t>
            </a:r>
            <a:endParaRPr sz="3400">
              <a:solidFill>
                <a:schemeClr val="dk1"/>
              </a:solidFill>
              <a:latin typeface="Arial"/>
              <a:ea typeface="Arial"/>
              <a:cs typeface="Arial"/>
              <a:sym typeface="Arial"/>
            </a:endParaRPr>
          </a:p>
        </p:txBody>
      </p:sp>
      <p:sp>
        <p:nvSpPr>
          <p:cNvPr id="161" name="Google Shape;161;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grpSp>
        <p:nvGrpSpPr>
          <p:cNvPr id="162" name="Google Shape;162;p4"/>
          <p:cNvGrpSpPr/>
          <p:nvPr/>
        </p:nvGrpSpPr>
        <p:grpSpPr>
          <a:xfrm>
            <a:off x="1025537" y="4628753"/>
            <a:ext cx="7851751" cy="1364091"/>
            <a:chOff x="1025537" y="4609703"/>
            <a:chExt cx="7851751" cy="1364091"/>
          </a:xfrm>
        </p:grpSpPr>
        <p:sp>
          <p:nvSpPr>
            <p:cNvPr id="163" name="Google Shape;163;p4"/>
            <p:cNvSpPr/>
            <p:nvPr/>
          </p:nvSpPr>
          <p:spPr>
            <a:xfrm>
              <a:off x="1025537" y="4609703"/>
              <a:ext cx="3666419" cy="136409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1.1. Mảng NumPy</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Khái niệm cơ bản về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1.3. Hoạt động mảng NumPy</a:t>
              </a:r>
              <a:endParaRPr sz="1799">
                <a:solidFill>
                  <a:srgbClr val="A5A5A5"/>
                </a:solidFill>
                <a:latin typeface="Arial"/>
                <a:ea typeface="Arial"/>
                <a:cs typeface="Arial"/>
                <a:sym typeface="Arial"/>
              </a:endParaRPr>
            </a:p>
          </p:txBody>
        </p:sp>
        <p:sp>
          <p:nvSpPr>
            <p:cNvPr id="164" name="Google Shape;164;p4"/>
            <p:cNvSpPr/>
            <p:nvPr/>
          </p:nvSpPr>
          <p:spPr>
            <a:xfrm>
              <a:off x="4691956" y="4609703"/>
              <a:ext cx="4185332" cy="681982"/>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1.4. Lập chỉ mục và cắt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1.5. Chuyển vị mảng và hoán đổi trục</a:t>
              </a:r>
              <a:endParaRPr sz="1799">
                <a:solidFill>
                  <a:srgbClr val="A5A5A5"/>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grpSp>
        <p:nvGrpSpPr>
          <p:cNvPr id="1054" name="Google Shape;1054;p40"/>
          <p:cNvGrpSpPr/>
          <p:nvPr/>
        </p:nvGrpSpPr>
        <p:grpSpPr>
          <a:xfrm>
            <a:off x="558396" y="1744823"/>
            <a:ext cx="8782051" cy="2016224"/>
            <a:chOff x="558396" y="1772816"/>
            <a:chExt cx="8782051" cy="2016224"/>
          </a:xfrm>
        </p:grpSpPr>
        <p:sp>
          <p:nvSpPr>
            <p:cNvPr id="1055" name="Google Shape;1055;p40"/>
            <p:cNvSpPr/>
            <p:nvPr/>
          </p:nvSpPr>
          <p:spPr>
            <a:xfrm>
              <a:off x="558396" y="1772816"/>
              <a:ext cx="8782050" cy="20162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56" name="Google Shape;1056;p40"/>
            <p:cNvPicPr preferRelativeResize="0"/>
            <p:nvPr/>
          </p:nvPicPr>
          <p:blipFill rotWithShape="1">
            <a:blip r:embed="rId3">
              <a:alphaModFix/>
            </a:blip>
            <a:srcRect b="0" l="1006" r="17739" t="0"/>
            <a:stretch/>
          </p:blipFill>
          <p:spPr>
            <a:xfrm>
              <a:off x="662473" y="1805561"/>
              <a:ext cx="8677974" cy="1920802"/>
            </a:xfrm>
            <a:prstGeom prst="rect">
              <a:avLst/>
            </a:prstGeom>
            <a:noFill/>
            <a:ln>
              <a:noFill/>
            </a:ln>
          </p:spPr>
        </p:pic>
      </p:grpSp>
      <p:grpSp>
        <p:nvGrpSpPr>
          <p:cNvPr id="1057" name="Google Shape;1057;p40"/>
          <p:cNvGrpSpPr/>
          <p:nvPr/>
        </p:nvGrpSpPr>
        <p:grpSpPr>
          <a:xfrm>
            <a:off x="450000" y="450000"/>
            <a:ext cx="9018000" cy="276999"/>
            <a:chOff x="450000" y="450000"/>
            <a:chExt cx="9018000" cy="276999"/>
          </a:xfrm>
        </p:grpSpPr>
        <p:sp>
          <p:nvSpPr>
            <p:cNvPr id="1058" name="Google Shape;1058;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59" name="Google Shape;1059;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60" name="Google Shape;1060;p4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phương thức len() và thuộc tính size cho kích thước của mảng.</a:t>
            </a:r>
            <a:endParaRPr sz="1400">
              <a:solidFill>
                <a:schemeClr val="dk1"/>
              </a:solidFill>
              <a:latin typeface="Arial"/>
              <a:ea typeface="Arial"/>
              <a:cs typeface="Arial"/>
              <a:sym typeface="Arial"/>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3" name="Shape 7293"/>
        <p:cNvGrpSpPr/>
        <p:nvPr/>
      </p:nvGrpSpPr>
      <p:grpSpPr>
        <a:xfrm>
          <a:off x="0" y="0"/>
          <a:ext cx="0" cy="0"/>
          <a:chOff x="0" y="0"/>
          <a:chExt cx="0" cy="0"/>
        </a:xfrm>
      </p:grpSpPr>
      <p:grpSp>
        <p:nvGrpSpPr>
          <p:cNvPr id="7294" name="Google Shape;7294;p399"/>
          <p:cNvGrpSpPr/>
          <p:nvPr/>
        </p:nvGrpSpPr>
        <p:grpSpPr>
          <a:xfrm>
            <a:off x="450000" y="450000"/>
            <a:ext cx="9018000" cy="276999"/>
            <a:chOff x="450000" y="450000"/>
            <a:chExt cx="9018000" cy="276999"/>
          </a:xfrm>
        </p:grpSpPr>
        <p:sp>
          <p:nvSpPr>
            <p:cNvPr id="7295" name="Google Shape;7295;p3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296" name="Google Shape;7296;p3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297" name="Google Shape;7297;p399"/>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Để sử dụng dữ liệu phân loại đại diện cho các danh mục trong thuật toán học máy, hãy chuyển đổi chúng thành các biến giả được biểu thị bằng số 0 hoặc 1.</a:t>
            </a:r>
            <a:endParaRPr sz="1400">
              <a:solidFill>
                <a:schemeClr val="dk1"/>
              </a:solidFill>
              <a:latin typeface="Arial"/>
              <a:ea typeface="Arial"/>
              <a:cs typeface="Arial"/>
              <a:sym typeface="Arial"/>
            </a:endParaRPr>
          </a:p>
        </p:txBody>
      </p:sp>
      <p:grpSp>
        <p:nvGrpSpPr>
          <p:cNvPr id="7298" name="Google Shape;7298;p399"/>
          <p:cNvGrpSpPr/>
          <p:nvPr/>
        </p:nvGrpSpPr>
        <p:grpSpPr>
          <a:xfrm>
            <a:off x="558396" y="1937169"/>
            <a:ext cx="8782050" cy="2533666"/>
            <a:chOff x="558396" y="2420890"/>
            <a:chExt cx="8782050" cy="2533666"/>
          </a:xfrm>
        </p:grpSpPr>
        <p:sp>
          <p:nvSpPr>
            <p:cNvPr id="7299" name="Google Shape;7299;p399"/>
            <p:cNvSpPr/>
            <p:nvPr/>
          </p:nvSpPr>
          <p:spPr>
            <a:xfrm>
              <a:off x="558396" y="2420890"/>
              <a:ext cx="8782050" cy="25336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00" name="Google Shape;7300;p399"/>
            <p:cNvGrpSpPr/>
            <p:nvPr/>
          </p:nvGrpSpPr>
          <p:grpSpPr>
            <a:xfrm>
              <a:off x="747381" y="2476874"/>
              <a:ext cx="8592313" cy="2364042"/>
              <a:chOff x="747381" y="2610327"/>
              <a:chExt cx="8592313" cy="2364042"/>
            </a:xfrm>
          </p:grpSpPr>
          <p:pic>
            <p:nvPicPr>
              <p:cNvPr id="7301" name="Google Shape;7301;p399"/>
              <p:cNvPicPr preferRelativeResize="0"/>
              <p:nvPr/>
            </p:nvPicPr>
            <p:blipFill rotWithShape="1">
              <a:blip r:embed="rId3">
                <a:alphaModFix/>
              </a:blip>
              <a:srcRect b="0" l="0" r="22170" t="0"/>
              <a:stretch/>
            </p:blipFill>
            <p:spPr>
              <a:xfrm>
                <a:off x="747381" y="2610327"/>
                <a:ext cx="8592313" cy="2364042"/>
              </a:xfrm>
              <a:prstGeom prst="rect">
                <a:avLst/>
              </a:prstGeom>
              <a:noFill/>
              <a:ln>
                <a:noFill/>
              </a:ln>
            </p:spPr>
          </p:pic>
          <p:sp>
            <p:nvSpPr>
              <p:cNvPr id="7302" name="Google Shape;7302;p399"/>
              <p:cNvSpPr/>
              <p:nvPr/>
            </p:nvSpPr>
            <p:spPr>
              <a:xfrm>
                <a:off x="2900503" y="4643612"/>
                <a:ext cx="4392488"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grpSp>
        <p:nvGrpSpPr>
          <p:cNvPr id="7303" name="Google Shape;7303;p399"/>
          <p:cNvGrpSpPr/>
          <p:nvPr/>
        </p:nvGrpSpPr>
        <p:grpSpPr>
          <a:xfrm>
            <a:off x="557644" y="4551167"/>
            <a:ext cx="8782050" cy="1336449"/>
            <a:chOff x="557644" y="4551167"/>
            <a:chExt cx="8782050" cy="1336449"/>
          </a:xfrm>
        </p:grpSpPr>
        <p:sp>
          <p:nvSpPr>
            <p:cNvPr id="7304" name="Google Shape;7304;p399"/>
            <p:cNvSpPr/>
            <p:nvPr/>
          </p:nvSpPr>
          <p:spPr>
            <a:xfrm>
              <a:off x="557644" y="4551167"/>
              <a:ext cx="8782050" cy="13364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05" name="Google Shape;7305;p399"/>
            <p:cNvGrpSpPr/>
            <p:nvPr/>
          </p:nvGrpSpPr>
          <p:grpSpPr>
            <a:xfrm>
              <a:off x="665154" y="4644068"/>
              <a:ext cx="2918106" cy="292387"/>
              <a:chOff x="732985" y="5582396"/>
              <a:chExt cx="2918106" cy="302131"/>
            </a:xfrm>
          </p:grpSpPr>
          <p:pic>
            <p:nvPicPr>
              <p:cNvPr descr="Byte - Free electronics icons" id="7306" name="Google Shape;7306;p39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07" name="Google Shape;7307;p39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12-3 ~ 12-4</a:t>
                </a:r>
                <a:endParaRPr b="1" sz="1300">
                  <a:solidFill>
                    <a:srgbClr val="262626"/>
                  </a:solidFill>
                  <a:latin typeface="Arial"/>
                  <a:ea typeface="Arial"/>
                  <a:cs typeface="Arial"/>
                  <a:sym typeface="Arial"/>
                </a:endParaRPr>
              </a:p>
            </p:txBody>
          </p:sp>
        </p:grpSp>
        <p:sp>
          <p:nvSpPr>
            <p:cNvPr id="7308" name="Google Shape;7308;p399"/>
            <p:cNvSpPr txBox="1"/>
            <p:nvPr/>
          </p:nvSpPr>
          <p:spPr>
            <a:xfrm>
              <a:off x="1024575" y="497896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cột.</a:t>
              </a:r>
              <a:endParaRPr sz="1300">
                <a:solidFill>
                  <a:srgbClr val="262626"/>
                </a:solidFill>
                <a:latin typeface="Arial"/>
                <a:ea typeface="Arial"/>
                <a:cs typeface="Arial"/>
                <a:sym typeface="Arial"/>
              </a:endParaRPr>
            </a:p>
          </p:txBody>
        </p:sp>
        <p:grpSp>
          <p:nvGrpSpPr>
            <p:cNvPr id="7309" name="Google Shape;7309;p399"/>
            <p:cNvGrpSpPr/>
            <p:nvPr/>
          </p:nvGrpSpPr>
          <p:grpSpPr>
            <a:xfrm>
              <a:off x="665154" y="5251542"/>
              <a:ext cx="8640559" cy="534949"/>
              <a:chOff x="665154" y="4885597"/>
              <a:chExt cx="8640559" cy="534949"/>
            </a:xfrm>
          </p:grpSpPr>
          <p:grpSp>
            <p:nvGrpSpPr>
              <p:cNvPr id="7310" name="Google Shape;7310;p399"/>
              <p:cNvGrpSpPr/>
              <p:nvPr/>
            </p:nvGrpSpPr>
            <p:grpSpPr>
              <a:xfrm>
                <a:off x="665154" y="4885597"/>
                <a:ext cx="2918106" cy="292387"/>
                <a:chOff x="732985" y="5582396"/>
                <a:chExt cx="2918106" cy="302131"/>
              </a:xfrm>
            </p:grpSpPr>
            <p:pic>
              <p:nvPicPr>
                <p:cNvPr descr="Byte - Free electronics icons" id="7311" name="Google Shape;7311;p399"/>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12" name="Google Shape;7312;p39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12-6 ~ 12-8</a:t>
                  </a:r>
                  <a:endParaRPr b="1" sz="1300">
                    <a:solidFill>
                      <a:srgbClr val="262626"/>
                    </a:solidFill>
                    <a:latin typeface="Arial"/>
                    <a:ea typeface="Arial"/>
                    <a:cs typeface="Arial"/>
                    <a:sym typeface="Arial"/>
                  </a:endParaRPr>
                </a:p>
              </p:txBody>
            </p:sp>
          </p:grpSp>
          <p:sp>
            <p:nvSpPr>
              <p:cNvPr id="7313" name="Google Shape;7313;p399"/>
              <p:cNvSpPr txBox="1"/>
              <p:nvPr/>
            </p:nvSpPr>
            <p:spPr>
              <a:xfrm>
                <a:off x="1024575" y="522049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dữ liệu bị thiếu “?” trong cột mã lực (horsepower) và chuyển nó thành float.</a:t>
                </a:r>
                <a:endParaRPr sz="1300">
                  <a:solidFill>
                    <a:srgbClr val="262626"/>
                  </a:solidFill>
                  <a:latin typeface="Arial"/>
                  <a:ea typeface="Arial"/>
                  <a:cs typeface="Arial"/>
                  <a:sym typeface="Arial"/>
                </a:endParaRPr>
              </a:p>
            </p:txBody>
          </p:sp>
        </p:grpSp>
      </p:gr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8" name="Shape 7318"/>
        <p:cNvGrpSpPr/>
        <p:nvPr/>
      </p:nvGrpSpPr>
      <p:grpSpPr>
        <a:xfrm>
          <a:off x="0" y="0"/>
          <a:ext cx="0" cy="0"/>
          <a:chOff x="0" y="0"/>
          <a:chExt cx="0" cy="0"/>
        </a:xfrm>
      </p:grpSpPr>
      <p:grpSp>
        <p:nvGrpSpPr>
          <p:cNvPr id="7319" name="Google Shape;7319;p400"/>
          <p:cNvGrpSpPr/>
          <p:nvPr/>
        </p:nvGrpSpPr>
        <p:grpSpPr>
          <a:xfrm>
            <a:off x="450000" y="450000"/>
            <a:ext cx="9018000" cy="276999"/>
            <a:chOff x="450000" y="450000"/>
            <a:chExt cx="9018000" cy="276999"/>
          </a:xfrm>
        </p:grpSpPr>
        <p:sp>
          <p:nvSpPr>
            <p:cNvPr id="7320" name="Google Shape;7320;p4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321" name="Google Shape;7321;p4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322" name="Google Shape;7322;p400"/>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Để sử dụng dữ liệu phân loại đại diện cho các danh mục trong thuật toán học máy, hãy chuyển đổi chúng thành các biến giả được biểu thị bằng số 0 hoặc 1.</a:t>
            </a:r>
            <a:endParaRPr sz="1400">
              <a:solidFill>
                <a:schemeClr val="dk1"/>
              </a:solidFill>
              <a:latin typeface="Arial"/>
              <a:ea typeface="Arial"/>
              <a:cs typeface="Arial"/>
              <a:sym typeface="Arial"/>
            </a:endParaRPr>
          </a:p>
        </p:txBody>
      </p:sp>
      <p:grpSp>
        <p:nvGrpSpPr>
          <p:cNvPr id="7323" name="Google Shape;7323;p400"/>
          <p:cNvGrpSpPr/>
          <p:nvPr/>
        </p:nvGrpSpPr>
        <p:grpSpPr>
          <a:xfrm>
            <a:off x="558396" y="1937169"/>
            <a:ext cx="8782050" cy="2533666"/>
            <a:chOff x="558396" y="2420890"/>
            <a:chExt cx="8782050" cy="2533666"/>
          </a:xfrm>
        </p:grpSpPr>
        <p:sp>
          <p:nvSpPr>
            <p:cNvPr id="7324" name="Google Shape;7324;p400"/>
            <p:cNvSpPr/>
            <p:nvPr/>
          </p:nvSpPr>
          <p:spPr>
            <a:xfrm>
              <a:off x="558396" y="2420890"/>
              <a:ext cx="8782050" cy="25336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25" name="Google Shape;7325;p400"/>
            <p:cNvGrpSpPr/>
            <p:nvPr/>
          </p:nvGrpSpPr>
          <p:grpSpPr>
            <a:xfrm>
              <a:off x="747381" y="2476874"/>
              <a:ext cx="8592313" cy="2364042"/>
              <a:chOff x="747381" y="2610327"/>
              <a:chExt cx="8592313" cy="2364042"/>
            </a:xfrm>
          </p:grpSpPr>
          <p:pic>
            <p:nvPicPr>
              <p:cNvPr id="7326" name="Google Shape;7326;p400"/>
              <p:cNvPicPr preferRelativeResize="0"/>
              <p:nvPr/>
            </p:nvPicPr>
            <p:blipFill rotWithShape="1">
              <a:blip r:embed="rId3">
                <a:alphaModFix/>
              </a:blip>
              <a:srcRect b="0" l="0" r="22170" t="0"/>
              <a:stretch/>
            </p:blipFill>
            <p:spPr>
              <a:xfrm>
                <a:off x="747381" y="2610327"/>
                <a:ext cx="8592313" cy="2364042"/>
              </a:xfrm>
              <a:prstGeom prst="rect">
                <a:avLst/>
              </a:prstGeom>
              <a:noFill/>
              <a:ln>
                <a:noFill/>
              </a:ln>
            </p:spPr>
          </p:pic>
          <p:sp>
            <p:nvSpPr>
              <p:cNvPr id="7327" name="Google Shape;7327;p400"/>
              <p:cNvSpPr/>
              <p:nvPr/>
            </p:nvSpPr>
            <p:spPr>
              <a:xfrm>
                <a:off x="2900503" y="4643612"/>
                <a:ext cx="4392488"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grpSp>
        <p:nvGrpSpPr>
          <p:cNvPr id="7328" name="Google Shape;7328;p400"/>
          <p:cNvGrpSpPr/>
          <p:nvPr/>
        </p:nvGrpSpPr>
        <p:grpSpPr>
          <a:xfrm>
            <a:off x="557644" y="4551167"/>
            <a:ext cx="8782050" cy="1336449"/>
            <a:chOff x="557644" y="4551167"/>
            <a:chExt cx="8782050" cy="1336449"/>
          </a:xfrm>
        </p:grpSpPr>
        <p:sp>
          <p:nvSpPr>
            <p:cNvPr id="7329" name="Google Shape;7329;p400"/>
            <p:cNvSpPr/>
            <p:nvPr/>
          </p:nvSpPr>
          <p:spPr>
            <a:xfrm>
              <a:off x="557644" y="4551167"/>
              <a:ext cx="8782050" cy="13364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30" name="Google Shape;7330;p400"/>
            <p:cNvGrpSpPr/>
            <p:nvPr/>
          </p:nvGrpSpPr>
          <p:grpSpPr>
            <a:xfrm>
              <a:off x="665154" y="4644068"/>
              <a:ext cx="2918106" cy="292387"/>
              <a:chOff x="732985" y="5582396"/>
              <a:chExt cx="2918106" cy="302131"/>
            </a:xfrm>
          </p:grpSpPr>
          <p:pic>
            <p:nvPicPr>
              <p:cNvPr descr="Byte - Free electronics icons" id="7331" name="Google Shape;7331;p40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32" name="Google Shape;7332;p40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12-6</a:t>
                </a:r>
                <a:endParaRPr b="1" sz="1300">
                  <a:solidFill>
                    <a:srgbClr val="262626"/>
                  </a:solidFill>
                  <a:latin typeface="Arial"/>
                  <a:ea typeface="Arial"/>
                  <a:cs typeface="Arial"/>
                  <a:sym typeface="Arial"/>
                </a:endParaRPr>
              </a:p>
            </p:txBody>
          </p:sp>
        </p:grpSp>
        <p:sp>
          <p:nvSpPr>
            <p:cNvPr id="7333" name="Google Shape;7333;p400"/>
            <p:cNvSpPr txBox="1"/>
            <p:nvPr/>
          </p:nvSpPr>
          <p:spPr>
            <a:xfrm>
              <a:off x="1024575" y="497896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Biến đổi ”?” thành np.nan.</a:t>
              </a:r>
              <a:endParaRPr sz="1300">
                <a:solidFill>
                  <a:srgbClr val="262626"/>
                </a:solidFill>
                <a:latin typeface="Arial"/>
                <a:ea typeface="Arial"/>
                <a:cs typeface="Arial"/>
                <a:sym typeface="Arial"/>
              </a:endParaRPr>
            </a:p>
          </p:txBody>
        </p:sp>
        <p:grpSp>
          <p:nvGrpSpPr>
            <p:cNvPr id="7334" name="Google Shape;7334;p400"/>
            <p:cNvGrpSpPr/>
            <p:nvPr/>
          </p:nvGrpSpPr>
          <p:grpSpPr>
            <a:xfrm>
              <a:off x="665154" y="5251542"/>
              <a:ext cx="8640559" cy="534949"/>
              <a:chOff x="665154" y="4885597"/>
              <a:chExt cx="8640559" cy="534949"/>
            </a:xfrm>
          </p:grpSpPr>
          <p:grpSp>
            <p:nvGrpSpPr>
              <p:cNvPr id="7335" name="Google Shape;7335;p400"/>
              <p:cNvGrpSpPr/>
              <p:nvPr/>
            </p:nvGrpSpPr>
            <p:grpSpPr>
              <a:xfrm>
                <a:off x="665154" y="4885597"/>
                <a:ext cx="2918106" cy="292387"/>
                <a:chOff x="732985" y="5582396"/>
                <a:chExt cx="2918106" cy="302131"/>
              </a:xfrm>
            </p:grpSpPr>
            <p:pic>
              <p:nvPicPr>
                <p:cNvPr descr="Byte - Free electronics icons" id="7336" name="Google Shape;7336;p400"/>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37" name="Google Shape;7337;p400"/>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12-7</a:t>
                  </a:r>
                  <a:endParaRPr b="1" sz="1300">
                    <a:solidFill>
                      <a:srgbClr val="262626"/>
                    </a:solidFill>
                    <a:latin typeface="Arial"/>
                    <a:ea typeface="Arial"/>
                    <a:cs typeface="Arial"/>
                    <a:sym typeface="Arial"/>
                  </a:endParaRPr>
                </a:p>
              </p:txBody>
            </p:sp>
          </p:grpSp>
          <p:sp>
            <p:nvSpPr>
              <p:cNvPr id="7338" name="Google Shape;7338;p400"/>
              <p:cNvSpPr txBox="1"/>
              <p:nvPr/>
            </p:nvSpPr>
            <p:spPr>
              <a:xfrm>
                <a:off x="1024575" y="522049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hàng dữ liệu bị thiếu.</a:t>
                </a:r>
                <a:endParaRPr sz="1300">
                  <a:solidFill>
                    <a:srgbClr val="262626"/>
                  </a:solidFill>
                  <a:latin typeface="Arial"/>
                  <a:ea typeface="Arial"/>
                  <a:cs typeface="Arial"/>
                  <a:sym typeface="Arial"/>
                </a:endParaRPr>
              </a:p>
            </p:txBody>
          </p:sp>
        </p:grpSp>
      </p:gr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3" name="Shape 7343"/>
        <p:cNvGrpSpPr/>
        <p:nvPr/>
      </p:nvGrpSpPr>
      <p:grpSpPr>
        <a:xfrm>
          <a:off x="0" y="0"/>
          <a:ext cx="0" cy="0"/>
          <a:chOff x="0" y="0"/>
          <a:chExt cx="0" cy="0"/>
        </a:xfrm>
      </p:grpSpPr>
      <p:grpSp>
        <p:nvGrpSpPr>
          <p:cNvPr id="7344" name="Google Shape;7344;p401"/>
          <p:cNvGrpSpPr/>
          <p:nvPr/>
        </p:nvGrpSpPr>
        <p:grpSpPr>
          <a:xfrm>
            <a:off x="450000" y="450000"/>
            <a:ext cx="9018000" cy="276999"/>
            <a:chOff x="450000" y="450000"/>
            <a:chExt cx="9018000" cy="276999"/>
          </a:xfrm>
        </p:grpSpPr>
        <p:sp>
          <p:nvSpPr>
            <p:cNvPr id="7345" name="Google Shape;7345;p4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346" name="Google Shape;7346;p4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347" name="Google Shape;7347;p401"/>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Để sử dụng dữ liệu phân loại đại diện cho các danh mục trong thuật toán học máy, hãy chuyển đổi chúng thành các biến giả được biểu thị bằng số 0 hoặc 1.</a:t>
            </a:r>
            <a:endParaRPr sz="1400">
              <a:solidFill>
                <a:schemeClr val="dk1"/>
              </a:solidFill>
              <a:latin typeface="Arial"/>
              <a:ea typeface="Arial"/>
              <a:cs typeface="Arial"/>
              <a:sym typeface="Arial"/>
            </a:endParaRPr>
          </a:p>
        </p:txBody>
      </p:sp>
      <p:grpSp>
        <p:nvGrpSpPr>
          <p:cNvPr id="7348" name="Google Shape;7348;p401"/>
          <p:cNvGrpSpPr/>
          <p:nvPr/>
        </p:nvGrpSpPr>
        <p:grpSpPr>
          <a:xfrm>
            <a:off x="558396" y="1937169"/>
            <a:ext cx="8782050" cy="2533666"/>
            <a:chOff x="558396" y="2420890"/>
            <a:chExt cx="8782050" cy="2533666"/>
          </a:xfrm>
        </p:grpSpPr>
        <p:sp>
          <p:nvSpPr>
            <p:cNvPr id="7349" name="Google Shape;7349;p401"/>
            <p:cNvSpPr/>
            <p:nvPr/>
          </p:nvSpPr>
          <p:spPr>
            <a:xfrm>
              <a:off x="558396" y="2420890"/>
              <a:ext cx="8782050" cy="25336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50" name="Google Shape;7350;p401"/>
            <p:cNvGrpSpPr/>
            <p:nvPr/>
          </p:nvGrpSpPr>
          <p:grpSpPr>
            <a:xfrm>
              <a:off x="747381" y="2476874"/>
              <a:ext cx="8592313" cy="2364042"/>
              <a:chOff x="747381" y="2610327"/>
              <a:chExt cx="8592313" cy="2364042"/>
            </a:xfrm>
          </p:grpSpPr>
          <p:pic>
            <p:nvPicPr>
              <p:cNvPr id="7351" name="Google Shape;7351;p401"/>
              <p:cNvPicPr preferRelativeResize="0"/>
              <p:nvPr/>
            </p:nvPicPr>
            <p:blipFill rotWithShape="1">
              <a:blip r:embed="rId3">
                <a:alphaModFix/>
              </a:blip>
              <a:srcRect b="0" l="0" r="22170" t="0"/>
              <a:stretch/>
            </p:blipFill>
            <p:spPr>
              <a:xfrm>
                <a:off x="747381" y="2610327"/>
                <a:ext cx="8592313" cy="2364042"/>
              </a:xfrm>
              <a:prstGeom prst="rect">
                <a:avLst/>
              </a:prstGeom>
              <a:noFill/>
              <a:ln>
                <a:noFill/>
              </a:ln>
            </p:spPr>
          </p:pic>
          <p:sp>
            <p:nvSpPr>
              <p:cNvPr id="7352" name="Google Shape;7352;p401"/>
              <p:cNvSpPr/>
              <p:nvPr/>
            </p:nvSpPr>
            <p:spPr>
              <a:xfrm>
                <a:off x="2900503" y="4643612"/>
                <a:ext cx="4392488"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grpSp>
        <p:nvGrpSpPr>
          <p:cNvPr id="7353" name="Google Shape;7353;p401"/>
          <p:cNvGrpSpPr/>
          <p:nvPr/>
        </p:nvGrpSpPr>
        <p:grpSpPr>
          <a:xfrm>
            <a:off x="557644" y="4551167"/>
            <a:ext cx="8782050" cy="1336449"/>
            <a:chOff x="557644" y="4551167"/>
            <a:chExt cx="8782050" cy="1336449"/>
          </a:xfrm>
        </p:grpSpPr>
        <p:sp>
          <p:nvSpPr>
            <p:cNvPr id="7354" name="Google Shape;7354;p401"/>
            <p:cNvSpPr/>
            <p:nvPr/>
          </p:nvSpPr>
          <p:spPr>
            <a:xfrm>
              <a:off x="557644" y="4551167"/>
              <a:ext cx="8782050" cy="13364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55" name="Google Shape;7355;p401"/>
            <p:cNvGrpSpPr/>
            <p:nvPr/>
          </p:nvGrpSpPr>
          <p:grpSpPr>
            <a:xfrm>
              <a:off x="665154" y="4644068"/>
              <a:ext cx="2918106" cy="292387"/>
              <a:chOff x="732985" y="5582396"/>
              <a:chExt cx="2918106" cy="302131"/>
            </a:xfrm>
          </p:grpSpPr>
          <p:pic>
            <p:nvPicPr>
              <p:cNvPr descr="Byte - Free electronics icons" id="7356" name="Google Shape;7356;p40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57" name="Google Shape;7357;p40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12-8</a:t>
                </a:r>
                <a:endParaRPr b="1" sz="1300">
                  <a:solidFill>
                    <a:srgbClr val="262626"/>
                  </a:solidFill>
                  <a:latin typeface="Arial"/>
                  <a:ea typeface="Arial"/>
                  <a:cs typeface="Arial"/>
                  <a:sym typeface="Arial"/>
                </a:endParaRPr>
              </a:p>
            </p:txBody>
          </p:sp>
        </p:grpSp>
        <p:sp>
          <p:nvSpPr>
            <p:cNvPr id="7358" name="Google Shape;7358;p401"/>
            <p:cNvSpPr txBox="1"/>
            <p:nvPr/>
          </p:nvSpPr>
          <p:spPr>
            <a:xfrm>
              <a:off x="1024575" y="497896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chuỗi thành float.</a:t>
              </a:r>
              <a:endParaRPr sz="1300">
                <a:solidFill>
                  <a:srgbClr val="262626"/>
                </a:solidFill>
                <a:latin typeface="Arial"/>
                <a:ea typeface="Arial"/>
                <a:cs typeface="Arial"/>
                <a:sym typeface="Arial"/>
              </a:endParaRPr>
            </a:p>
          </p:txBody>
        </p:sp>
        <p:grpSp>
          <p:nvGrpSpPr>
            <p:cNvPr id="7359" name="Google Shape;7359;p401"/>
            <p:cNvGrpSpPr/>
            <p:nvPr/>
          </p:nvGrpSpPr>
          <p:grpSpPr>
            <a:xfrm>
              <a:off x="665154" y="5251542"/>
              <a:ext cx="8640559" cy="534949"/>
              <a:chOff x="665154" y="4885597"/>
              <a:chExt cx="8640559" cy="534949"/>
            </a:xfrm>
          </p:grpSpPr>
          <p:grpSp>
            <p:nvGrpSpPr>
              <p:cNvPr id="7360" name="Google Shape;7360;p401"/>
              <p:cNvGrpSpPr/>
              <p:nvPr/>
            </p:nvGrpSpPr>
            <p:grpSpPr>
              <a:xfrm>
                <a:off x="665154" y="4885597"/>
                <a:ext cx="2918106" cy="292387"/>
                <a:chOff x="732985" y="5582396"/>
                <a:chExt cx="2918106" cy="302131"/>
              </a:xfrm>
            </p:grpSpPr>
            <p:pic>
              <p:nvPicPr>
                <p:cNvPr descr="Byte - Free electronics icons" id="7361" name="Google Shape;7361;p401"/>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62" name="Google Shape;7362;p40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grpSp>
          <p:sp>
            <p:nvSpPr>
              <p:cNvPr id="7363" name="Google Shape;7363;p401"/>
              <p:cNvSpPr txBox="1"/>
              <p:nvPr/>
            </p:nvSpPr>
            <p:spPr>
              <a:xfrm>
                <a:off x="1024575" y="522049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Tìm danh sách các giá trị biên chia cho ba bin sử dụng np.histogram.</a:t>
                </a:r>
                <a:endParaRPr/>
              </a:p>
            </p:txBody>
          </p:sp>
        </p:grpSp>
      </p:gr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8" name="Shape 7368"/>
        <p:cNvGrpSpPr/>
        <p:nvPr/>
      </p:nvGrpSpPr>
      <p:grpSpPr>
        <a:xfrm>
          <a:off x="0" y="0"/>
          <a:ext cx="0" cy="0"/>
          <a:chOff x="0" y="0"/>
          <a:chExt cx="0" cy="0"/>
        </a:xfrm>
      </p:grpSpPr>
      <p:grpSp>
        <p:nvGrpSpPr>
          <p:cNvPr id="7369" name="Google Shape;7369;p402"/>
          <p:cNvGrpSpPr/>
          <p:nvPr/>
        </p:nvGrpSpPr>
        <p:grpSpPr>
          <a:xfrm>
            <a:off x="450000" y="450000"/>
            <a:ext cx="9018000" cy="276999"/>
            <a:chOff x="450000" y="450000"/>
            <a:chExt cx="9018000" cy="276999"/>
          </a:xfrm>
        </p:grpSpPr>
        <p:sp>
          <p:nvSpPr>
            <p:cNvPr id="7370" name="Google Shape;7370;p4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371" name="Google Shape;7371;p4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372" name="Google Shape;7372;p402"/>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Để sử dụng dữ liệu phân loại đại diện cho các danh mục trong thuật toán học máy, hãy chuyển đổi chúng thành các biến giả được biểu thị bằng số 0 hoặc 1.</a:t>
            </a:r>
            <a:endParaRPr sz="1400">
              <a:solidFill>
                <a:schemeClr val="dk1"/>
              </a:solidFill>
              <a:latin typeface="Arial"/>
              <a:ea typeface="Arial"/>
              <a:cs typeface="Arial"/>
              <a:sym typeface="Arial"/>
            </a:endParaRPr>
          </a:p>
        </p:txBody>
      </p:sp>
      <p:grpSp>
        <p:nvGrpSpPr>
          <p:cNvPr id="7373" name="Google Shape;7373;p402"/>
          <p:cNvGrpSpPr/>
          <p:nvPr/>
        </p:nvGrpSpPr>
        <p:grpSpPr>
          <a:xfrm>
            <a:off x="558396" y="1937169"/>
            <a:ext cx="8782050" cy="2533666"/>
            <a:chOff x="558396" y="2420890"/>
            <a:chExt cx="8782050" cy="2533666"/>
          </a:xfrm>
        </p:grpSpPr>
        <p:sp>
          <p:nvSpPr>
            <p:cNvPr id="7374" name="Google Shape;7374;p402"/>
            <p:cNvSpPr/>
            <p:nvPr/>
          </p:nvSpPr>
          <p:spPr>
            <a:xfrm>
              <a:off x="558396" y="2420890"/>
              <a:ext cx="8782050" cy="25336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75" name="Google Shape;7375;p402"/>
            <p:cNvGrpSpPr/>
            <p:nvPr/>
          </p:nvGrpSpPr>
          <p:grpSpPr>
            <a:xfrm>
              <a:off x="747381" y="2476874"/>
              <a:ext cx="8592313" cy="2364042"/>
              <a:chOff x="747381" y="2610327"/>
              <a:chExt cx="8592313" cy="2364042"/>
            </a:xfrm>
          </p:grpSpPr>
          <p:pic>
            <p:nvPicPr>
              <p:cNvPr id="7376" name="Google Shape;7376;p402"/>
              <p:cNvPicPr preferRelativeResize="0"/>
              <p:nvPr/>
            </p:nvPicPr>
            <p:blipFill rotWithShape="1">
              <a:blip r:embed="rId3">
                <a:alphaModFix/>
              </a:blip>
              <a:srcRect b="0" l="0" r="22170" t="0"/>
              <a:stretch/>
            </p:blipFill>
            <p:spPr>
              <a:xfrm>
                <a:off x="747381" y="2610327"/>
                <a:ext cx="8592313" cy="2364042"/>
              </a:xfrm>
              <a:prstGeom prst="rect">
                <a:avLst/>
              </a:prstGeom>
              <a:noFill/>
              <a:ln>
                <a:noFill/>
              </a:ln>
            </p:spPr>
          </p:pic>
          <p:sp>
            <p:nvSpPr>
              <p:cNvPr id="7377" name="Google Shape;7377;p402"/>
              <p:cNvSpPr/>
              <p:nvPr/>
            </p:nvSpPr>
            <p:spPr>
              <a:xfrm>
                <a:off x="2900503" y="4643612"/>
                <a:ext cx="4392488" cy="26470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50">
                    <a:solidFill>
                      <a:srgbClr val="C00000"/>
                    </a:solidFill>
                    <a:latin typeface="Arial"/>
                    <a:ea typeface="Arial"/>
                    <a:cs typeface="Arial"/>
                    <a:sym typeface="Arial"/>
                  </a:rPr>
                  <a:t>‘Low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‘Normal output’</a:t>
                </a:r>
                <a:r>
                  <a:rPr lang="en-US" sz="1350">
                    <a:solidFill>
                      <a:schemeClr val="dk1"/>
                    </a:solidFill>
                    <a:latin typeface="Arial"/>
                    <a:ea typeface="Arial"/>
                    <a:cs typeface="Arial"/>
                    <a:sym typeface="Arial"/>
                  </a:rPr>
                  <a:t>, </a:t>
                </a:r>
                <a:r>
                  <a:rPr lang="en-US" sz="1350">
                    <a:solidFill>
                      <a:srgbClr val="C00000"/>
                    </a:solidFill>
                    <a:latin typeface="Arial"/>
                    <a:ea typeface="Arial"/>
                    <a:cs typeface="Arial"/>
                    <a:sym typeface="Arial"/>
                  </a:rPr>
                  <a:t>‘High output’</a:t>
                </a:r>
                <a:r>
                  <a:rPr lang="en-US" sz="1350">
                    <a:solidFill>
                      <a:schemeClr val="dk1"/>
                    </a:solidFill>
                    <a:latin typeface="Arial"/>
                    <a:ea typeface="Arial"/>
                    <a:cs typeface="Arial"/>
                    <a:sym typeface="Arial"/>
                  </a:rPr>
                  <a:t>]</a:t>
                </a:r>
                <a:endParaRPr/>
              </a:p>
            </p:txBody>
          </p:sp>
        </p:grpSp>
      </p:grpSp>
      <p:grpSp>
        <p:nvGrpSpPr>
          <p:cNvPr id="7378" name="Google Shape;7378;p402"/>
          <p:cNvGrpSpPr/>
          <p:nvPr/>
        </p:nvGrpSpPr>
        <p:grpSpPr>
          <a:xfrm>
            <a:off x="557644" y="4551168"/>
            <a:ext cx="8782050" cy="739290"/>
            <a:chOff x="557644" y="4551168"/>
            <a:chExt cx="8782050" cy="739290"/>
          </a:xfrm>
        </p:grpSpPr>
        <p:sp>
          <p:nvSpPr>
            <p:cNvPr id="7379" name="Google Shape;7379;p402"/>
            <p:cNvSpPr/>
            <p:nvPr/>
          </p:nvSpPr>
          <p:spPr>
            <a:xfrm>
              <a:off x="557644" y="4551168"/>
              <a:ext cx="8782050" cy="7392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80" name="Google Shape;7380;p402"/>
            <p:cNvGrpSpPr/>
            <p:nvPr/>
          </p:nvGrpSpPr>
          <p:grpSpPr>
            <a:xfrm>
              <a:off x="665154" y="4644068"/>
              <a:ext cx="2918106" cy="292387"/>
              <a:chOff x="732985" y="5582396"/>
              <a:chExt cx="2918106" cy="302131"/>
            </a:xfrm>
          </p:grpSpPr>
          <p:pic>
            <p:nvPicPr>
              <p:cNvPr descr="Byte - Free electronics icons" id="7381" name="Google Shape;7381;p402"/>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82" name="Google Shape;7382;p40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12-12</a:t>
                </a:r>
                <a:endParaRPr b="1" sz="1300">
                  <a:solidFill>
                    <a:srgbClr val="262626"/>
                  </a:solidFill>
                  <a:latin typeface="Arial"/>
                  <a:ea typeface="Arial"/>
                  <a:cs typeface="Arial"/>
                  <a:sym typeface="Arial"/>
                </a:endParaRPr>
              </a:p>
            </p:txBody>
          </p:sp>
        </p:grpSp>
        <p:sp>
          <p:nvSpPr>
            <p:cNvPr id="7383" name="Google Shape;7383;p402"/>
            <p:cNvSpPr txBox="1"/>
            <p:nvPr/>
          </p:nvSpPr>
          <p:spPr>
            <a:xfrm>
              <a:off x="1024575" y="497896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tên cho ba bin.</a:t>
              </a:r>
              <a:endParaRPr sz="1300">
                <a:solidFill>
                  <a:srgbClr val="262626"/>
                </a:solidFill>
                <a:latin typeface="Arial"/>
                <a:ea typeface="Arial"/>
                <a:cs typeface="Arial"/>
                <a:sym typeface="Arial"/>
              </a:endParaRPr>
            </a:p>
          </p:txBody>
        </p:sp>
      </p:gr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8" name="Shape 7388"/>
        <p:cNvGrpSpPr/>
        <p:nvPr/>
      </p:nvGrpSpPr>
      <p:grpSpPr>
        <a:xfrm>
          <a:off x="0" y="0"/>
          <a:ext cx="0" cy="0"/>
          <a:chOff x="0" y="0"/>
          <a:chExt cx="0" cy="0"/>
        </a:xfrm>
      </p:grpSpPr>
      <p:grpSp>
        <p:nvGrpSpPr>
          <p:cNvPr id="7389" name="Google Shape;7389;p403"/>
          <p:cNvGrpSpPr/>
          <p:nvPr/>
        </p:nvGrpSpPr>
        <p:grpSpPr>
          <a:xfrm>
            <a:off x="450000" y="450000"/>
            <a:ext cx="9018000" cy="276999"/>
            <a:chOff x="450000" y="450000"/>
            <a:chExt cx="9018000" cy="276999"/>
          </a:xfrm>
        </p:grpSpPr>
        <p:sp>
          <p:nvSpPr>
            <p:cNvPr id="7390" name="Google Shape;7390;p4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391" name="Google Shape;7391;p4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392" name="Google Shape;7392;p403"/>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Vectơ one-hot</a:t>
            </a:r>
            <a:endParaRPr/>
          </a:p>
        </p:txBody>
      </p:sp>
      <p:sp>
        <p:nvSpPr>
          <p:cNvPr id="7393" name="Google Shape;7393;p403"/>
          <p:cNvSpPr/>
          <p:nvPr/>
        </p:nvSpPr>
        <p:spPr>
          <a:xfrm>
            <a:off x="524240" y="187066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phương thức get_dummies() được sử dụng, tất cả các giá trị ban đầu của các biến phân loại đều được chuyển đổi thành các biến giả mới.</a:t>
            </a:r>
            <a:endParaRPr sz="1400">
              <a:solidFill>
                <a:schemeClr val="dk1"/>
              </a:solidFill>
              <a:latin typeface="Arial"/>
              <a:ea typeface="Arial"/>
              <a:cs typeface="Arial"/>
              <a:sym typeface="Arial"/>
            </a:endParaRPr>
          </a:p>
        </p:txBody>
      </p:sp>
      <p:grpSp>
        <p:nvGrpSpPr>
          <p:cNvPr id="7394" name="Google Shape;7394;p403"/>
          <p:cNvGrpSpPr/>
          <p:nvPr/>
        </p:nvGrpSpPr>
        <p:grpSpPr>
          <a:xfrm>
            <a:off x="558396" y="2420890"/>
            <a:ext cx="8782050" cy="1675250"/>
            <a:chOff x="558396" y="2420890"/>
            <a:chExt cx="8782050" cy="1675250"/>
          </a:xfrm>
        </p:grpSpPr>
        <p:sp>
          <p:nvSpPr>
            <p:cNvPr id="7395" name="Google Shape;7395;p403"/>
            <p:cNvSpPr/>
            <p:nvPr/>
          </p:nvSpPr>
          <p:spPr>
            <a:xfrm>
              <a:off x="558396" y="2420890"/>
              <a:ext cx="8782050" cy="1675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396" name="Google Shape;7396;p403"/>
            <p:cNvPicPr preferRelativeResize="0"/>
            <p:nvPr/>
          </p:nvPicPr>
          <p:blipFill rotWithShape="1">
            <a:blip r:embed="rId3">
              <a:alphaModFix/>
            </a:blip>
            <a:srcRect b="0" l="0" r="24326" t="0"/>
            <a:stretch/>
          </p:blipFill>
          <p:spPr>
            <a:xfrm>
              <a:off x="735843" y="2483565"/>
              <a:ext cx="8604603" cy="1533683"/>
            </a:xfrm>
            <a:prstGeom prst="rect">
              <a:avLst/>
            </a:prstGeom>
            <a:noFill/>
            <a:ln>
              <a:noFill/>
            </a:ln>
          </p:spPr>
        </p:pic>
      </p:grpSp>
      <p:grpSp>
        <p:nvGrpSpPr>
          <p:cNvPr id="7397" name="Google Shape;7397;p403"/>
          <p:cNvGrpSpPr/>
          <p:nvPr/>
        </p:nvGrpSpPr>
        <p:grpSpPr>
          <a:xfrm>
            <a:off x="558396" y="4191747"/>
            <a:ext cx="8782050" cy="1901143"/>
            <a:chOff x="558396" y="4191747"/>
            <a:chExt cx="8782050" cy="1901143"/>
          </a:xfrm>
        </p:grpSpPr>
        <p:sp>
          <p:nvSpPr>
            <p:cNvPr id="7398" name="Google Shape;7398;p403"/>
            <p:cNvSpPr/>
            <p:nvPr/>
          </p:nvSpPr>
          <p:spPr>
            <a:xfrm>
              <a:off x="558396" y="4191747"/>
              <a:ext cx="8782050" cy="19011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99" name="Google Shape;7399;p403"/>
            <p:cNvGrpSpPr/>
            <p:nvPr/>
          </p:nvGrpSpPr>
          <p:grpSpPr>
            <a:xfrm>
              <a:off x="665906" y="4284648"/>
              <a:ext cx="2918106" cy="292387"/>
              <a:chOff x="732985" y="5582396"/>
              <a:chExt cx="2918106" cy="302131"/>
            </a:xfrm>
          </p:grpSpPr>
          <p:pic>
            <p:nvPicPr>
              <p:cNvPr descr="Byte - Free electronics icons" id="7400" name="Google Shape;7400;p40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01" name="Google Shape;7401;p40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13-1 ~ 13-4</a:t>
                </a:r>
                <a:endParaRPr b="1" sz="1300">
                  <a:solidFill>
                    <a:srgbClr val="262626"/>
                  </a:solidFill>
                  <a:latin typeface="Arial"/>
                  <a:ea typeface="Arial"/>
                  <a:cs typeface="Arial"/>
                  <a:sym typeface="Arial"/>
                </a:endParaRPr>
              </a:p>
            </p:txBody>
          </p:sp>
        </p:grpSp>
        <p:sp>
          <p:nvSpPr>
            <p:cNvPr id="7402" name="Google Shape;7402;p403"/>
            <p:cNvSpPr txBox="1"/>
            <p:nvPr/>
          </p:nvSpPr>
          <p:spPr>
            <a:xfrm>
              <a:off x="1025327" y="461954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Gán từng dữ liệu vào ba bin bằng cách sử dụng pd.cut.</a:t>
              </a:r>
              <a:endParaRPr sz="1300">
                <a:solidFill>
                  <a:srgbClr val="262626"/>
                </a:solidFill>
                <a:latin typeface="Arial"/>
                <a:ea typeface="Arial"/>
                <a:cs typeface="Arial"/>
                <a:sym typeface="Arial"/>
              </a:endParaRPr>
            </a:p>
          </p:txBody>
        </p:sp>
        <p:grpSp>
          <p:nvGrpSpPr>
            <p:cNvPr id="7403" name="Google Shape;7403;p403"/>
            <p:cNvGrpSpPr/>
            <p:nvPr/>
          </p:nvGrpSpPr>
          <p:grpSpPr>
            <a:xfrm>
              <a:off x="665154" y="4889514"/>
              <a:ext cx="8640559" cy="534949"/>
              <a:chOff x="665154" y="4006907"/>
              <a:chExt cx="8640559" cy="534949"/>
            </a:xfrm>
          </p:grpSpPr>
          <p:grpSp>
            <p:nvGrpSpPr>
              <p:cNvPr id="7404" name="Google Shape;7404;p403"/>
              <p:cNvGrpSpPr/>
              <p:nvPr/>
            </p:nvGrpSpPr>
            <p:grpSpPr>
              <a:xfrm>
                <a:off x="665154" y="4006907"/>
                <a:ext cx="2918106" cy="292387"/>
                <a:chOff x="732985" y="5582396"/>
                <a:chExt cx="2918106" cy="302131"/>
              </a:xfrm>
            </p:grpSpPr>
            <p:pic>
              <p:nvPicPr>
                <p:cNvPr descr="Byte - Free electronics icons" id="7405" name="Google Shape;7405;p40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06" name="Google Shape;7406;p40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13-1</a:t>
                  </a:r>
                  <a:endParaRPr b="1" sz="1300">
                    <a:solidFill>
                      <a:srgbClr val="262626"/>
                    </a:solidFill>
                    <a:latin typeface="Arial"/>
                    <a:ea typeface="Arial"/>
                    <a:cs typeface="Arial"/>
                    <a:sym typeface="Arial"/>
                  </a:endParaRPr>
                </a:p>
              </p:txBody>
            </p:sp>
          </p:grpSp>
          <p:sp>
            <p:nvSpPr>
              <p:cNvPr id="7407" name="Google Shape;7407;p403"/>
              <p:cNvSpPr txBox="1"/>
              <p:nvPr/>
            </p:nvSpPr>
            <p:spPr>
              <a:xfrm>
                <a:off x="1024575" y="434180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Mảng dữ liệu</a:t>
                </a:r>
                <a:endParaRPr sz="1300">
                  <a:solidFill>
                    <a:srgbClr val="262626"/>
                  </a:solidFill>
                  <a:latin typeface="Arial"/>
                  <a:ea typeface="Arial"/>
                  <a:cs typeface="Arial"/>
                  <a:sym typeface="Arial"/>
                </a:endParaRPr>
              </a:p>
            </p:txBody>
          </p:sp>
        </p:grpSp>
        <p:grpSp>
          <p:nvGrpSpPr>
            <p:cNvPr id="7408" name="Google Shape;7408;p403"/>
            <p:cNvGrpSpPr/>
            <p:nvPr/>
          </p:nvGrpSpPr>
          <p:grpSpPr>
            <a:xfrm>
              <a:off x="665154" y="5466970"/>
              <a:ext cx="8640559" cy="534949"/>
              <a:chOff x="665154" y="4011976"/>
              <a:chExt cx="8640559" cy="534949"/>
            </a:xfrm>
          </p:grpSpPr>
          <p:grpSp>
            <p:nvGrpSpPr>
              <p:cNvPr id="7409" name="Google Shape;7409;p403"/>
              <p:cNvGrpSpPr/>
              <p:nvPr/>
            </p:nvGrpSpPr>
            <p:grpSpPr>
              <a:xfrm>
                <a:off x="665154" y="4011976"/>
                <a:ext cx="2918106" cy="292387"/>
                <a:chOff x="732985" y="5582396"/>
                <a:chExt cx="2918106" cy="302131"/>
              </a:xfrm>
            </p:grpSpPr>
            <p:pic>
              <p:nvPicPr>
                <p:cNvPr descr="Byte - Free electronics icons" id="7410" name="Google Shape;7410;p403"/>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11" name="Google Shape;7411;p40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13-2</a:t>
                  </a:r>
                  <a:endParaRPr b="1" sz="1300">
                    <a:solidFill>
                      <a:srgbClr val="262626"/>
                    </a:solidFill>
                    <a:latin typeface="Arial"/>
                    <a:ea typeface="Arial"/>
                    <a:cs typeface="Arial"/>
                    <a:sym typeface="Arial"/>
                  </a:endParaRPr>
                </a:p>
              </p:txBody>
            </p:sp>
          </p:grpSp>
          <p:sp>
            <p:nvSpPr>
              <p:cNvPr id="7412" name="Google Shape;7412;p403"/>
              <p:cNvSpPr txBox="1"/>
              <p:nvPr/>
            </p:nvSpPr>
            <p:spPr>
              <a:xfrm>
                <a:off x="1024575" y="434687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Danh sách giá trị biên</a:t>
                </a:r>
                <a:endParaRPr sz="1300">
                  <a:solidFill>
                    <a:srgbClr val="262626"/>
                  </a:solidFill>
                  <a:latin typeface="Arial"/>
                  <a:ea typeface="Arial"/>
                  <a:cs typeface="Arial"/>
                  <a:sym typeface="Arial"/>
                </a:endParaRPr>
              </a:p>
            </p:txBody>
          </p:sp>
        </p:grpSp>
      </p:gr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7" name="Shape 7417"/>
        <p:cNvGrpSpPr/>
        <p:nvPr/>
      </p:nvGrpSpPr>
      <p:grpSpPr>
        <a:xfrm>
          <a:off x="0" y="0"/>
          <a:ext cx="0" cy="0"/>
          <a:chOff x="0" y="0"/>
          <a:chExt cx="0" cy="0"/>
        </a:xfrm>
      </p:grpSpPr>
      <p:grpSp>
        <p:nvGrpSpPr>
          <p:cNvPr id="7418" name="Google Shape;7418;p404"/>
          <p:cNvGrpSpPr/>
          <p:nvPr/>
        </p:nvGrpSpPr>
        <p:grpSpPr>
          <a:xfrm>
            <a:off x="450000" y="450000"/>
            <a:ext cx="9018000" cy="276999"/>
            <a:chOff x="450000" y="450000"/>
            <a:chExt cx="9018000" cy="276999"/>
          </a:xfrm>
        </p:grpSpPr>
        <p:sp>
          <p:nvSpPr>
            <p:cNvPr id="7419" name="Google Shape;7419;p4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420" name="Google Shape;7420;p4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421" name="Google Shape;7421;p404"/>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phương thức get_dummies() được sử dụng, tất cả các giá trị ban đầu của các biến phân loại đều được chuyển đổi thành các biến giả mới.</a:t>
            </a:r>
            <a:endParaRPr sz="1400">
              <a:solidFill>
                <a:schemeClr val="dk1"/>
              </a:solidFill>
              <a:latin typeface="Arial"/>
              <a:ea typeface="Arial"/>
              <a:cs typeface="Arial"/>
              <a:sym typeface="Arial"/>
            </a:endParaRPr>
          </a:p>
        </p:txBody>
      </p:sp>
      <p:grpSp>
        <p:nvGrpSpPr>
          <p:cNvPr id="7422" name="Google Shape;7422;p404"/>
          <p:cNvGrpSpPr/>
          <p:nvPr/>
        </p:nvGrpSpPr>
        <p:grpSpPr>
          <a:xfrm>
            <a:off x="558396" y="1949494"/>
            <a:ext cx="8782050" cy="1680114"/>
            <a:chOff x="558396" y="1949494"/>
            <a:chExt cx="8782050" cy="1680114"/>
          </a:xfrm>
        </p:grpSpPr>
        <p:sp>
          <p:nvSpPr>
            <p:cNvPr id="7423" name="Google Shape;7423;p404"/>
            <p:cNvSpPr/>
            <p:nvPr/>
          </p:nvSpPr>
          <p:spPr>
            <a:xfrm>
              <a:off x="558396" y="1949494"/>
              <a:ext cx="8782050" cy="16801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24" name="Google Shape;7424;p404"/>
            <p:cNvPicPr preferRelativeResize="0"/>
            <p:nvPr/>
          </p:nvPicPr>
          <p:blipFill rotWithShape="1">
            <a:blip r:embed="rId3">
              <a:alphaModFix/>
            </a:blip>
            <a:srcRect b="0" l="0" r="24326" t="0"/>
            <a:stretch/>
          </p:blipFill>
          <p:spPr>
            <a:xfrm>
              <a:off x="735843" y="2016833"/>
              <a:ext cx="8603851" cy="1533683"/>
            </a:xfrm>
            <a:prstGeom prst="rect">
              <a:avLst/>
            </a:prstGeom>
            <a:noFill/>
            <a:ln>
              <a:noFill/>
            </a:ln>
          </p:spPr>
        </p:pic>
      </p:grpSp>
      <p:grpSp>
        <p:nvGrpSpPr>
          <p:cNvPr id="7425" name="Google Shape;7425;p404"/>
          <p:cNvGrpSpPr/>
          <p:nvPr/>
        </p:nvGrpSpPr>
        <p:grpSpPr>
          <a:xfrm>
            <a:off x="557644" y="3725504"/>
            <a:ext cx="8782050" cy="1994162"/>
            <a:chOff x="557644" y="3725504"/>
            <a:chExt cx="8782050" cy="1994162"/>
          </a:xfrm>
        </p:grpSpPr>
        <p:sp>
          <p:nvSpPr>
            <p:cNvPr id="7426" name="Google Shape;7426;p404"/>
            <p:cNvSpPr/>
            <p:nvPr/>
          </p:nvSpPr>
          <p:spPr>
            <a:xfrm>
              <a:off x="557644" y="3725504"/>
              <a:ext cx="8782050" cy="1994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27" name="Google Shape;7427;p404"/>
            <p:cNvGrpSpPr/>
            <p:nvPr/>
          </p:nvGrpSpPr>
          <p:grpSpPr>
            <a:xfrm>
              <a:off x="665154" y="3818404"/>
              <a:ext cx="2918106" cy="292387"/>
              <a:chOff x="732985" y="5582396"/>
              <a:chExt cx="2918106" cy="302131"/>
            </a:xfrm>
          </p:grpSpPr>
          <p:pic>
            <p:nvPicPr>
              <p:cNvPr descr="Byte - Free electronics icons" id="7428" name="Google Shape;7428;p40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29" name="Google Shape;7429;p40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13-3</a:t>
                </a:r>
                <a:endParaRPr b="1" sz="1300">
                  <a:solidFill>
                    <a:srgbClr val="262626"/>
                  </a:solidFill>
                  <a:latin typeface="Arial"/>
                  <a:ea typeface="Arial"/>
                  <a:cs typeface="Arial"/>
                  <a:sym typeface="Arial"/>
                </a:endParaRPr>
              </a:p>
            </p:txBody>
          </p:sp>
        </p:grpSp>
        <p:sp>
          <p:nvSpPr>
            <p:cNvPr id="7430" name="Google Shape;7430;p404"/>
            <p:cNvSpPr txBox="1"/>
            <p:nvPr/>
          </p:nvSpPr>
          <p:spPr>
            <a:xfrm>
              <a:off x="1024575" y="4153298"/>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Tên bin</a:t>
              </a:r>
              <a:endParaRPr sz="1300">
                <a:solidFill>
                  <a:srgbClr val="262626"/>
                </a:solidFill>
                <a:latin typeface="Arial"/>
                <a:ea typeface="Arial"/>
                <a:cs typeface="Arial"/>
                <a:sym typeface="Arial"/>
              </a:endParaRPr>
            </a:p>
          </p:txBody>
        </p:sp>
        <p:grpSp>
          <p:nvGrpSpPr>
            <p:cNvPr id="7431" name="Google Shape;7431;p404"/>
            <p:cNvGrpSpPr/>
            <p:nvPr/>
          </p:nvGrpSpPr>
          <p:grpSpPr>
            <a:xfrm>
              <a:off x="665154" y="4449248"/>
              <a:ext cx="8640559" cy="534949"/>
              <a:chOff x="665154" y="4011976"/>
              <a:chExt cx="8640559" cy="534949"/>
            </a:xfrm>
          </p:grpSpPr>
          <p:grpSp>
            <p:nvGrpSpPr>
              <p:cNvPr id="7432" name="Google Shape;7432;p404"/>
              <p:cNvGrpSpPr/>
              <p:nvPr/>
            </p:nvGrpSpPr>
            <p:grpSpPr>
              <a:xfrm>
                <a:off x="665154" y="4011976"/>
                <a:ext cx="2918106" cy="292387"/>
                <a:chOff x="732985" y="5582396"/>
                <a:chExt cx="2918106" cy="302131"/>
              </a:xfrm>
            </p:grpSpPr>
            <p:pic>
              <p:nvPicPr>
                <p:cNvPr descr="Byte - Free electronics icons" id="7433" name="Google Shape;7433;p40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34" name="Google Shape;7434;p40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13-4</a:t>
                  </a:r>
                  <a:endParaRPr b="1" sz="1300">
                    <a:solidFill>
                      <a:srgbClr val="262626"/>
                    </a:solidFill>
                    <a:latin typeface="Arial"/>
                    <a:ea typeface="Arial"/>
                    <a:cs typeface="Arial"/>
                    <a:sym typeface="Arial"/>
                  </a:endParaRPr>
                </a:p>
              </p:txBody>
            </p:sp>
          </p:grpSp>
          <p:sp>
            <p:nvSpPr>
              <p:cNvPr id="7435" name="Google Shape;7435;p404"/>
              <p:cNvSpPr txBox="1"/>
              <p:nvPr/>
            </p:nvSpPr>
            <p:spPr>
              <a:xfrm>
                <a:off x="1024575" y="434687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Bao gồm giá trị biên đầu tiên.</a:t>
                </a:r>
                <a:endParaRPr sz="1300">
                  <a:solidFill>
                    <a:srgbClr val="262626"/>
                  </a:solidFill>
                  <a:latin typeface="Arial"/>
                  <a:ea typeface="Arial"/>
                  <a:cs typeface="Arial"/>
                  <a:sym typeface="Arial"/>
                </a:endParaRPr>
              </a:p>
            </p:txBody>
          </p:sp>
        </p:grpSp>
        <p:grpSp>
          <p:nvGrpSpPr>
            <p:cNvPr id="7436" name="Google Shape;7436;p404"/>
            <p:cNvGrpSpPr/>
            <p:nvPr/>
          </p:nvGrpSpPr>
          <p:grpSpPr>
            <a:xfrm>
              <a:off x="665154" y="5097655"/>
              <a:ext cx="8640559" cy="534949"/>
              <a:chOff x="665154" y="4011976"/>
              <a:chExt cx="8640559" cy="534949"/>
            </a:xfrm>
          </p:grpSpPr>
          <p:grpSp>
            <p:nvGrpSpPr>
              <p:cNvPr id="7437" name="Google Shape;7437;p404"/>
              <p:cNvGrpSpPr/>
              <p:nvPr/>
            </p:nvGrpSpPr>
            <p:grpSpPr>
              <a:xfrm>
                <a:off x="665154" y="4011976"/>
                <a:ext cx="2918106" cy="292387"/>
                <a:chOff x="732985" y="5582396"/>
                <a:chExt cx="2918106" cy="302131"/>
              </a:xfrm>
            </p:grpSpPr>
            <p:pic>
              <p:nvPicPr>
                <p:cNvPr descr="Byte - Free electronics icons" id="7438" name="Google Shape;7438;p40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39" name="Google Shape;7439;p40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13-6</a:t>
                  </a:r>
                  <a:endParaRPr b="1" sz="1300">
                    <a:solidFill>
                      <a:srgbClr val="262626"/>
                    </a:solidFill>
                    <a:latin typeface="Arial"/>
                    <a:ea typeface="Arial"/>
                    <a:cs typeface="Arial"/>
                    <a:sym typeface="Arial"/>
                  </a:endParaRPr>
                </a:p>
              </p:txBody>
            </p:sp>
          </p:grpSp>
          <p:sp>
            <p:nvSpPr>
              <p:cNvPr id="7440" name="Google Shape;7440;p404"/>
              <p:cNvSpPr txBox="1"/>
              <p:nvPr/>
            </p:nvSpPr>
            <p:spPr>
              <a:xfrm>
                <a:off x="1024575" y="434687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dữ liệu phân loại trong cột hp_bin thành các biến giả.</a:t>
                </a:r>
                <a:endParaRPr sz="1300">
                  <a:solidFill>
                    <a:srgbClr val="262626"/>
                  </a:solidFill>
                  <a:latin typeface="Arial"/>
                  <a:ea typeface="Arial"/>
                  <a:cs typeface="Arial"/>
                  <a:sym typeface="Arial"/>
                </a:endParaRPr>
              </a:p>
            </p:txBody>
          </p:sp>
        </p:grpSp>
      </p:gr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5" name="Shape 7445"/>
        <p:cNvGrpSpPr/>
        <p:nvPr/>
      </p:nvGrpSpPr>
      <p:grpSpPr>
        <a:xfrm>
          <a:off x="0" y="0"/>
          <a:ext cx="0" cy="0"/>
          <a:chOff x="0" y="0"/>
          <a:chExt cx="0" cy="0"/>
        </a:xfrm>
      </p:grpSpPr>
      <p:grpSp>
        <p:nvGrpSpPr>
          <p:cNvPr id="7446" name="Google Shape;7446;p405"/>
          <p:cNvGrpSpPr/>
          <p:nvPr/>
        </p:nvGrpSpPr>
        <p:grpSpPr>
          <a:xfrm>
            <a:off x="450000" y="450000"/>
            <a:ext cx="9018000" cy="276999"/>
            <a:chOff x="450000" y="450000"/>
            <a:chExt cx="9018000" cy="276999"/>
          </a:xfrm>
        </p:grpSpPr>
        <p:sp>
          <p:nvSpPr>
            <p:cNvPr id="7447" name="Google Shape;7447;p4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448" name="Google Shape;7448;p4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449" name="Google Shape;7449;p405"/>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phương thức get_dummies() được sử dụng, tất cả các giá trị ban đầu của các biến phân loại đều được chuyển đổi thành các biến giả mới.</a:t>
            </a:r>
            <a:endParaRPr sz="1400">
              <a:solidFill>
                <a:schemeClr val="dk1"/>
              </a:solidFill>
              <a:latin typeface="Arial"/>
              <a:ea typeface="Arial"/>
              <a:cs typeface="Arial"/>
              <a:sym typeface="Arial"/>
            </a:endParaRPr>
          </a:p>
        </p:txBody>
      </p:sp>
      <p:grpSp>
        <p:nvGrpSpPr>
          <p:cNvPr id="7450" name="Google Shape;7450;p405"/>
          <p:cNvGrpSpPr/>
          <p:nvPr/>
        </p:nvGrpSpPr>
        <p:grpSpPr>
          <a:xfrm>
            <a:off x="558396" y="1949494"/>
            <a:ext cx="8782050" cy="4050090"/>
            <a:chOff x="558396" y="1949494"/>
            <a:chExt cx="8782050" cy="4050090"/>
          </a:xfrm>
        </p:grpSpPr>
        <p:sp>
          <p:nvSpPr>
            <p:cNvPr id="7451" name="Google Shape;7451;p405"/>
            <p:cNvSpPr/>
            <p:nvPr/>
          </p:nvSpPr>
          <p:spPr>
            <a:xfrm>
              <a:off x="558396" y="1949494"/>
              <a:ext cx="8782050" cy="40500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52" name="Google Shape;7452;p405"/>
            <p:cNvGrpSpPr/>
            <p:nvPr/>
          </p:nvGrpSpPr>
          <p:grpSpPr>
            <a:xfrm>
              <a:off x="705079" y="2067429"/>
              <a:ext cx="8422798" cy="3797875"/>
              <a:chOff x="705079" y="2151405"/>
              <a:chExt cx="8422798" cy="3797875"/>
            </a:xfrm>
          </p:grpSpPr>
          <p:pic>
            <p:nvPicPr>
              <p:cNvPr id="7453" name="Google Shape;7453;p405"/>
              <p:cNvPicPr preferRelativeResize="0"/>
              <p:nvPr/>
            </p:nvPicPr>
            <p:blipFill rotWithShape="1">
              <a:blip r:embed="rId3">
                <a:alphaModFix/>
              </a:blip>
              <a:srcRect b="0" l="0" r="34920" t="0"/>
              <a:stretch/>
            </p:blipFill>
            <p:spPr>
              <a:xfrm>
                <a:off x="705079" y="2153546"/>
                <a:ext cx="8422798" cy="3795734"/>
              </a:xfrm>
              <a:prstGeom prst="rect">
                <a:avLst/>
              </a:prstGeom>
              <a:noFill/>
              <a:ln>
                <a:noFill/>
              </a:ln>
            </p:spPr>
          </p:pic>
          <p:grpSp>
            <p:nvGrpSpPr>
              <p:cNvPr id="7454" name="Google Shape;7454;p405"/>
              <p:cNvGrpSpPr/>
              <p:nvPr/>
            </p:nvGrpSpPr>
            <p:grpSpPr>
              <a:xfrm>
                <a:off x="1783060" y="2151405"/>
                <a:ext cx="2952160" cy="277102"/>
                <a:chOff x="1783060" y="2151405"/>
                <a:chExt cx="2952160" cy="277102"/>
              </a:xfrm>
            </p:grpSpPr>
            <p:sp>
              <p:nvSpPr>
                <p:cNvPr id="7455" name="Google Shape;7455;p405"/>
                <p:cNvSpPr/>
                <p:nvPr/>
              </p:nvSpPr>
              <p:spPr>
                <a:xfrm>
                  <a:off x="1783060" y="2151405"/>
                  <a:ext cx="1008112" cy="2771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Low output</a:t>
                  </a:r>
                  <a:endParaRPr/>
                </a:p>
              </p:txBody>
            </p:sp>
            <p:sp>
              <p:nvSpPr>
                <p:cNvPr id="7456" name="Google Shape;7456;p405"/>
                <p:cNvSpPr/>
                <p:nvPr/>
              </p:nvSpPr>
              <p:spPr>
                <a:xfrm>
                  <a:off x="2583572" y="2185367"/>
                  <a:ext cx="1215712" cy="2336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Normal output</a:t>
                  </a:r>
                  <a:endParaRPr/>
                </a:p>
              </p:txBody>
            </p:sp>
            <p:sp>
              <p:nvSpPr>
                <p:cNvPr id="7457" name="Google Shape;7457;p405"/>
                <p:cNvSpPr/>
                <p:nvPr/>
              </p:nvSpPr>
              <p:spPr>
                <a:xfrm>
                  <a:off x="3626693" y="2193773"/>
                  <a:ext cx="1108527" cy="2299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High output</a:t>
                  </a:r>
                  <a:endParaRPr/>
                </a:p>
              </p:txBody>
            </p:sp>
          </p:grpSp>
        </p:grpSp>
      </p:gr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2" name="Shape 7462"/>
        <p:cNvGrpSpPr/>
        <p:nvPr/>
      </p:nvGrpSpPr>
      <p:grpSpPr>
        <a:xfrm>
          <a:off x="0" y="0"/>
          <a:ext cx="0" cy="0"/>
          <a:chOff x="0" y="0"/>
          <a:chExt cx="0" cy="0"/>
        </a:xfrm>
      </p:grpSpPr>
      <p:sp>
        <p:nvSpPr>
          <p:cNvPr id="7463" name="Google Shape;7463;p406"/>
          <p:cNvSpPr/>
          <p:nvPr/>
        </p:nvSpPr>
        <p:spPr>
          <a:xfrm>
            <a:off x="435228" y="1340768"/>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Chuẩn hóa</a:t>
            </a:r>
            <a:endParaRPr sz="2400">
              <a:solidFill>
                <a:srgbClr val="0C0C0C"/>
              </a:solidFill>
              <a:latin typeface="Arial"/>
              <a:ea typeface="Arial"/>
              <a:cs typeface="Arial"/>
              <a:sym typeface="Arial"/>
            </a:endParaRPr>
          </a:p>
        </p:txBody>
      </p:sp>
      <p:sp>
        <p:nvSpPr>
          <p:cNvPr id="7464" name="Google Shape;7464;p406"/>
          <p:cNvSpPr/>
          <p:nvPr/>
        </p:nvSpPr>
        <p:spPr>
          <a:xfrm>
            <a:off x="524240" y="187066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DataFrame được chuẩn hóa để không xảy ra tình trạng giảm hiệu suất do sự khác biệt về kích thước tương đối của dữ liệu số trong cột (từng biến).</a:t>
            </a:r>
            <a:endParaRPr sz="1400">
              <a:solidFill>
                <a:schemeClr val="dk1"/>
              </a:solidFill>
              <a:latin typeface="Arial"/>
              <a:ea typeface="Arial"/>
              <a:cs typeface="Arial"/>
              <a:sym typeface="Arial"/>
            </a:endParaRPr>
          </a:p>
        </p:txBody>
      </p:sp>
      <p:grpSp>
        <p:nvGrpSpPr>
          <p:cNvPr id="7465" name="Google Shape;7465;p406"/>
          <p:cNvGrpSpPr/>
          <p:nvPr/>
        </p:nvGrpSpPr>
        <p:grpSpPr>
          <a:xfrm>
            <a:off x="450000" y="450000"/>
            <a:ext cx="9018000" cy="276999"/>
            <a:chOff x="450000" y="450000"/>
            <a:chExt cx="9018000" cy="276999"/>
          </a:xfrm>
        </p:grpSpPr>
        <p:sp>
          <p:nvSpPr>
            <p:cNvPr id="7466" name="Google Shape;7466;p4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467" name="Google Shape;7467;p4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468" name="Google Shape;7468;p406"/>
          <p:cNvGrpSpPr/>
          <p:nvPr/>
        </p:nvGrpSpPr>
        <p:grpSpPr>
          <a:xfrm>
            <a:off x="558396" y="2420889"/>
            <a:ext cx="8782050" cy="1880523"/>
            <a:chOff x="558396" y="2420889"/>
            <a:chExt cx="8782050" cy="1880523"/>
          </a:xfrm>
        </p:grpSpPr>
        <p:sp>
          <p:nvSpPr>
            <p:cNvPr id="7469" name="Google Shape;7469;p406"/>
            <p:cNvSpPr/>
            <p:nvPr/>
          </p:nvSpPr>
          <p:spPr>
            <a:xfrm>
              <a:off x="558396" y="2420889"/>
              <a:ext cx="8782050" cy="18805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70" name="Google Shape;7470;p406"/>
            <p:cNvPicPr preferRelativeResize="0"/>
            <p:nvPr/>
          </p:nvPicPr>
          <p:blipFill rotWithShape="1">
            <a:blip r:embed="rId3">
              <a:alphaModFix/>
            </a:blip>
            <a:srcRect b="0" l="0" r="23902" t="0"/>
            <a:stretch/>
          </p:blipFill>
          <p:spPr>
            <a:xfrm>
              <a:off x="731515" y="2448881"/>
              <a:ext cx="8608179" cy="1769646"/>
            </a:xfrm>
            <a:prstGeom prst="rect">
              <a:avLst/>
            </a:prstGeom>
            <a:noFill/>
            <a:ln>
              <a:noFill/>
            </a:ln>
          </p:spPr>
        </p:pic>
      </p:grpSp>
      <p:grpSp>
        <p:nvGrpSpPr>
          <p:cNvPr id="7471" name="Google Shape;7471;p406"/>
          <p:cNvGrpSpPr/>
          <p:nvPr/>
        </p:nvGrpSpPr>
        <p:grpSpPr>
          <a:xfrm>
            <a:off x="557644" y="4402427"/>
            <a:ext cx="8782050" cy="1335899"/>
            <a:chOff x="557644" y="4402427"/>
            <a:chExt cx="8782050" cy="1335899"/>
          </a:xfrm>
        </p:grpSpPr>
        <p:sp>
          <p:nvSpPr>
            <p:cNvPr id="7472" name="Google Shape;7472;p406"/>
            <p:cNvSpPr/>
            <p:nvPr/>
          </p:nvSpPr>
          <p:spPr>
            <a:xfrm>
              <a:off x="557644" y="4402427"/>
              <a:ext cx="8782050" cy="13358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73" name="Google Shape;7473;p406"/>
            <p:cNvGrpSpPr/>
            <p:nvPr/>
          </p:nvGrpSpPr>
          <p:grpSpPr>
            <a:xfrm>
              <a:off x="665154" y="4495329"/>
              <a:ext cx="2918106" cy="292387"/>
              <a:chOff x="732985" y="5582396"/>
              <a:chExt cx="2918106" cy="302131"/>
            </a:xfrm>
          </p:grpSpPr>
          <p:pic>
            <p:nvPicPr>
              <p:cNvPr descr="Byte - Free electronics icons" id="7474" name="Google Shape;7474;p40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75" name="Google Shape;7475;p40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14-1</a:t>
                </a:r>
                <a:endParaRPr b="1" sz="1300">
                  <a:solidFill>
                    <a:srgbClr val="262626"/>
                  </a:solidFill>
                  <a:latin typeface="Arial"/>
                  <a:ea typeface="Arial"/>
                  <a:cs typeface="Arial"/>
                  <a:sym typeface="Arial"/>
                </a:endParaRPr>
              </a:p>
            </p:txBody>
          </p:sp>
        </p:grpSp>
        <p:sp>
          <p:nvSpPr>
            <p:cNvPr id="7476" name="Google Shape;7476;p406"/>
            <p:cNvSpPr txBox="1"/>
            <p:nvPr/>
          </p:nvSpPr>
          <p:spPr>
            <a:xfrm>
              <a:off x="1024575" y="483022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Kiểm tra giá trị tối đa với thông tin tóm tắt thống kê của cột mã lực (horsepower).</a:t>
              </a:r>
              <a:endParaRPr sz="1300">
                <a:solidFill>
                  <a:srgbClr val="262626"/>
                </a:solidFill>
                <a:latin typeface="Arial"/>
                <a:ea typeface="Arial"/>
                <a:cs typeface="Arial"/>
                <a:sym typeface="Arial"/>
              </a:endParaRPr>
            </a:p>
          </p:txBody>
        </p:sp>
        <p:grpSp>
          <p:nvGrpSpPr>
            <p:cNvPr id="7477" name="Google Shape;7477;p406"/>
            <p:cNvGrpSpPr/>
            <p:nvPr/>
          </p:nvGrpSpPr>
          <p:grpSpPr>
            <a:xfrm>
              <a:off x="665154" y="5118593"/>
              <a:ext cx="8640559" cy="534949"/>
              <a:chOff x="-845734" y="5823648"/>
              <a:chExt cx="8640559" cy="534949"/>
            </a:xfrm>
          </p:grpSpPr>
          <p:grpSp>
            <p:nvGrpSpPr>
              <p:cNvPr id="7478" name="Google Shape;7478;p406"/>
              <p:cNvGrpSpPr/>
              <p:nvPr/>
            </p:nvGrpSpPr>
            <p:grpSpPr>
              <a:xfrm>
                <a:off x="-845734" y="5823648"/>
                <a:ext cx="2918106" cy="292387"/>
                <a:chOff x="732985" y="5582396"/>
                <a:chExt cx="2918106" cy="302131"/>
              </a:xfrm>
            </p:grpSpPr>
            <p:pic>
              <p:nvPicPr>
                <p:cNvPr descr="Byte - Free electronics icons" id="7479" name="Google Shape;7479;p406"/>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480" name="Google Shape;7480;p406"/>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14-4</a:t>
                  </a:r>
                  <a:endParaRPr b="1" sz="1300">
                    <a:solidFill>
                      <a:srgbClr val="262626"/>
                    </a:solidFill>
                    <a:latin typeface="Arial"/>
                    <a:ea typeface="Arial"/>
                    <a:cs typeface="Arial"/>
                    <a:sym typeface="Arial"/>
                  </a:endParaRPr>
                </a:p>
              </p:txBody>
            </p:sp>
          </p:grpSp>
          <p:sp>
            <p:nvSpPr>
              <p:cNvPr id="7481" name="Google Shape;7481;p406"/>
              <p:cNvSpPr txBox="1"/>
              <p:nvPr/>
            </p:nvSpPr>
            <p:spPr>
              <a:xfrm>
                <a:off x="-486313" y="615854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Tất cả dữ liệu được chia và lưu trữ dưới dạng giá trị tuyệt đối của giá trị tối đa của cột mã lực (horsepower).</a:t>
                </a:r>
                <a:endParaRPr sz="1300">
                  <a:solidFill>
                    <a:srgbClr val="262626"/>
                  </a:solidFill>
                  <a:latin typeface="Arial"/>
                  <a:ea typeface="Arial"/>
                  <a:cs typeface="Arial"/>
                  <a:sym typeface="Arial"/>
                </a:endParaRPr>
              </a:p>
            </p:txBody>
          </p:sp>
        </p:grpSp>
      </p:gr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6" name="Shape 7486"/>
        <p:cNvGrpSpPr/>
        <p:nvPr/>
      </p:nvGrpSpPr>
      <p:grpSpPr>
        <a:xfrm>
          <a:off x="0" y="0"/>
          <a:ext cx="0" cy="0"/>
          <a:chOff x="0" y="0"/>
          <a:chExt cx="0" cy="0"/>
        </a:xfrm>
      </p:grpSpPr>
      <p:grpSp>
        <p:nvGrpSpPr>
          <p:cNvPr id="7487" name="Google Shape;7487;p407"/>
          <p:cNvGrpSpPr/>
          <p:nvPr/>
        </p:nvGrpSpPr>
        <p:grpSpPr>
          <a:xfrm>
            <a:off x="450000" y="450000"/>
            <a:ext cx="9018000" cy="276999"/>
            <a:chOff x="450000" y="450000"/>
            <a:chExt cx="9018000" cy="276999"/>
          </a:xfrm>
        </p:grpSpPr>
        <p:sp>
          <p:nvSpPr>
            <p:cNvPr id="7488" name="Google Shape;7488;p4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489" name="Google Shape;7489;p4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490" name="Google Shape;7490;p407"/>
          <p:cNvGrpSpPr/>
          <p:nvPr/>
        </p:nvGrpSpPr>
        <p:grpSpPr>
          <a:xfrm>
            <a:off x="558396" y="1949494"/>
            <a:ext cx="8782050" cy="3794278"/>
            <a:chOff x="558396" y="1949494"/>
            <a:chExt cx="8782050" cy="3794278"/>
          </a:xfrm>
        </p:grpSpPr>
        <p:sp>
          <p:nvSpPr>
            <p:cNvPr id="7491" name="Google Shape;7491;p407"/>
            <p:cNvSpPr/>
            <p:nvPr/>
          </p:nvSpPr>
          <p:spPr>
            <a:xfrm>
              <a:off x="558396" y="1949494"/>
              <a:ext cx="8782050" cy="37942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92" name="Google Shape;7492;p407"/>
            <p:cNvGrpSpPr/>
            <p:nvPr/>
          </p:nvGrpSpPr>
          <p:grpSpPr>
            <a:xfrm>
              <a:off x="678992" y="2026774"/>
              <a:ext cx="7656796" cy="3716998"/>
              <a:chOff x="655218" y="2566548"/>
              <a:chExt cx="6609820" cy="3239206"/>
            </a:xfrm>
          </p:grpSpPr>
          <p:pic>
            <p:nvPicPr>
              <p:cNvPr id="7493" name="Google Shape;7493;p407"/>
              <p:cNvPicPr preferRelativeResize="0"/>
              <p:nvPr/>
            </p:nvPicPr>
            <p:blipFill rotWithShape="1">
              <a:blip r:embed="rId3">
                <a:alphaModFix/>
              </a:blip>
              <a:srcRect b="0" l="0" r="59363" t="0"/>
              <a:stretch/>
            </p:blipFill>
            <p:spPr>
              <a:xfrm>
                <a:off x="655218" y="2613201"/>
                <a:ext cx="4024188" cy="3192553"/>
              </a:xfrm>
              <a:prstGeom prst="rect">
                <a:avLst/>
              </a:prstGeom>
              <a:noFill/>
              <a:ln>
                <a:noFill/>
              </a:ln>
            </p:spPr>
          </p:pic>
          <p:pic>
            <p:nvPicPr>
              <p:cNvPr id="7494" name="Google Shape;7494;p407"/>
              <p:cNvPicPr preferRelativeResize="0"/>
              <p:nvPr/>
            </p:nvPicPr>
            <p:blipFill rotWithShape="1">
              <a:blip r:embed="rId4">
                <a:alphaModFix/>
              </a:blip>
              <a:srcRect b="0" l="0" r="68705" t="0"/>
              <a:stretch/>
            </p:blipFill>
            <p:spPr>
              <a:xfrm>
                <a:off x="4165947" y="2566548"/>
                <a:ext cx="3099091" cy="1729299"/>
              </a:xfrm>
              <a:prstGeom prst="rect">
                <a:avLst/>
              </a:prstGeom>
              <a:noFill/>
              <a:ln>
                <a:noFill/>
              </a:ln>
            </p:spPr>
          </p:pic>
        </p:grpSp>
      </p:grpSp>
      <p:sp>
        <p:nvSpPr>
          <p:cNvPr id="7495" name="Google Shape;7495;p407"/>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DataFrame được chuẩn hóa để không xảy ra tình trạng giảm hiệu suất do sự khác biệt về kích thước tương đối của dữ liệu số trong cột (từng biến).</a:t>
            </a:r>
            <a:endParaRPr sz="1400">
              <a:solidFill>
                <a:schemeClr val="dk1"/>
              </a:solidFill>
              <a:latin typeface="Arial"/>
              <a:ea typeface="Arial"/>
              <a:cs typeface="Arial"/>
              <a:sym typeface="Arial"/>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0" name="Shape 7500"/>
        <p:cNvGrpSpPr/>
        <p:nvPr/>
      </p:nvGrpSpPr>
      <p:grpSpPr>
        <a:xfrm>
          <a:off x="0" y="0"/>
          <a:ext cx="0" cy="0"/>
          <a:chOff x="0" y="0"/>
          <a:chExt cx="0" cy="0"/>
        </a:xfrm>
      </p:grpSpPr>
      <p:grpSp>
        <p:nvGrpSpPr>
          <p:cNvPr id="7501" name="Google Shape;7501;p408"/>
          <p:cNvGrpSpPr/>
          <p:nvPr/>
        </p:nvGrpSpPr>
        <p:grpSpPr>
          <a:xfrm>
            <a:off x="558396" y="1949494"/>
            <a:ext cx="8782050" cy="2295935"/>
            <a:chOff x="558396" y="1949494"/>
            <a:chExt cx="8782050" cy="2295935"/>
          </a:xfrm>
        </p:grpSpPr>
        <p:sp>
          <p:nvSpPr>
            <p:cNvPr id="7502" name="Google Shape;7502;p408"/>
            <p:cNvSpPr/>
            <p:nvPr/>
          </p:nvSpPr>
          <p:spPr>
            <a:xfrm>
              <a:off x="558396" y="1949494"/>
              <a:ext cx="8782050" cy="22959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03" name="Google Shape;7503;p408"/>
            <p:cNvPicPr preferRelativeResize="0"/>
            <p:nvPr/>
          </p:nvPicPr>
          <p:blipFill rotWithShape="1">
            <a:blip r:embed="rId3">
              <a:alphaModFix/>
            </a:blip>
            <a:srcRect b="0" l="0" r="24995" t="0"/>
            <a:stretch/>
          </p:blipFill>
          <p:spPr>
            <a:xfrm>
              <a:off x="703287" y="1998171"/>
              <a:ext cx="8636407" cy="2172866"/>
            </a:xfrm>
            <a:prstGeom prst="rect">
              <a:avLst/>
            </a:prstGeom>
            <a:noFill/>
            <a:ln>
              <a:noFill/>
            </a:ln>
          </p:spPr>
        </p:pic>
      </p:grpSp>
      <p:grpSp>
        <p:nvGrpSpPr>
          <p:cNvPr id="7504" name="Google Shape;7504;p408"/>
          <p:cNvGrpSpPr/>
          <p:nvPr/>
        </p:nvGrpSpPr>
        <p:grpSpPr>
          <a:xfrm>
            <a:off x="450000" y="450000"/>
            <a:ext cx="9018000" cy="276999"/>
            <a:chOff x="450000" y="450000"/>
            <a:chExt cx="9018000" cy="276999"/>
          </a:xfrm>
        </p:grpSpPr>
        <p:sp>
          <p:nvSpPr>
            <p:cNvPr id="7505" name="Google Shape;7505;p4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506" name="Google Shape;7506;p4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
        <p:nvSpPr>
          <p:cNvPr id="7507" name="Google Shape;7507;p408"/>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DataFrame được chuẩn hóa để không xảy ra tình trạng giảm hiệu suất do sự khác biệt về kích thước tương đối của dữ liệu số trong cột (từng biến).</a:t>
            </a:r>
            <a:endParaRPr sz="1400">
              <a:solidFill>
                <a:schemeClr val="dk1"/>
              </a:solidFill>
              <a:latin typeface="Arial"/>
              <a:ea typeface="Arial"/>
              <a:cs typeface="Arial"/>
              <a:sym typeface="Arial"/>
            </a:endParaRPr>
          </a:p>
        </p:txBody>
      </p:sp>
      <p:grpSp>
        <p:nvGrpSpPr>
          <p:cNvPr id="7508" name="Google Shape;7508;p408"/>
          <p:cNvGrpSpPr/>
          <p:nvPr/>
        </p:nvGrpSpPr>
        <p:grpSpPr>
          <a:xfrm>
            <a:off x="557644" y="4341324"/>
            <a:ext cx="8782050" cy="1480978"/>
            <a:chOff x="557644" y="4341324"/>
            <a:chExt cx="8782050" cy="1480978"/>
          </a:xfrm>
        </p:grpSpPr>
        <p:sp>
          <p:nvSpPr>
            <p:cNvPr id="7509" name="Google Shape;7509;p408"/>
            <p:cNvSpPr/>
            <p:nvPr/>
          </p:nvSpPr>
          <p:spPr>
            <a:xfrm>
              <a:off x="557644" y="4341324"/>
              <a:ext cx="8782050" cy="14809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10" name="Google Shape;7510;p408"/>
            <p:cNvGrpSpPr/>
            <p:nvPr/>
          </p:nvGrpSpPr>
          <p:grpSpPr>
            <a:xfrm>
              <a:off x="665154" y="4434225"/>
              <a:ext cx="2918106" cy="292388"/>
              <a:chOff x="732985" y="5582396"/>
              <a:chExt cx="2918106" cy="302131"/>
            </a:xfrm>
          </p:grpSpPr>
          <p:pic>
            <p:nvPicPr>
              <p:cNvPr descr="Byte - Free electronics icons" id="7511" name="Google Shape;7511;p40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512" name="Google Shape;7512;p40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15-1</a:t>
                </a:r>
                <a:endParaRPr b="1" sz="1300">
                  <a:solidFill>
                    <a:srgbClr val="262626"/>
                  </a:solidFill>
                  <a:latin typeface="Arial"/>
                  <a:ea typeface="Arial"/>
                  <a:cs typeface="Arial"/>
                  <a:sym typeface="Arial"/>
                </a:endParaRPr>
              </a:p>
            </p:txBody>
          </p:sp>
        </p:grpSp>
        <p:sp>
          <p:nvSpPr>
            <p:cNvPr id="7513" name="Google Shape;7513;p408"/>
            <p:cNvSpPr txBox="1"/>
            <p:nvPr/>
          </p:nvSpPr>
          <p:spPr>
            <a:xfrm>
              <a:off x="1024575" y="4769119"/>
              <a:ext cx="8210651"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Giá trị lớn nhất (max) và giá trị nhỏ nhất (min) được kiểm tra bằng thông tin tóm tắt thống kê của cột mã lực (horsepower).</a:t>
              </a:r>
              <a:endParaRPr sz="1300">
                <a:solidFill>
                  <a:srgbClr val="262626"/>
                </a:solidFill>
                <a:latin typeface="Arial"/>
                <a:ea typeface="Arial"/>
                <a:cs typeface="Arial"/>
                <a:sym typeface="Arial"/>
              </a:endParaRPr>
            </a:p>
          </p:txBody>
        </p:sp>
        <p:grpSp>
          <p:nvGrpSpPr>
            <p:cNvPr id="7514" name="Google Shape;7514;p408"/>
            <p:cNvGrpSpPr/>
            <p:nvPr/>
          </p:nvGrpSpPr>
          <p:grpSpPr>
            <a:xfrm>
              <a:off x="665154" y="5200449"/>
              <a:ext cx="8640559" cy="534949"/>
              <a:chOff x="665154" y="4535082"/>
              <a:chExt cx="8640559" cy="534949"/>
            </a:xfrm>
          </p:grpSpPr>
          <p:grpSp>
            <p:nvGrpSpPr>
              <p:cNvPr id="7515" name="Google Shape;7515;p408"/>
              <p:cNvGrpSpPr/>
              <p:nvPr/>
            </p:nvGrpSpPr>
            <p:grpSpPr>
              <a:xfrm>
                <a:off x="665154" y="4535082"/>
                <a:ext cx="2918106" cy="292387"/>
                <a:chOff x="732985" y="5582396"/>
                <a:chExt cx="2918106" cy="302131"/>
              </a:xfrm>
            </p:grpSpPr>
            <p:pic>
              <p:nvPicPr>
                <p:cNvPr descr="Byte - Free electronics icons" id="7516" name="Google Shape;7516;p40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517" name="Google Shape;7517;p40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15-4 ~ 15-6</a:t>
                  </a:r>
                  <a:endParaRPr b="1" sz="1300">
                    <a:solidFill>
                      <a:srgbClr val="262626"/>
                    </a:solidFill>
                    <a:latin typeface="Arial"/>
                    <a:ea typeface="Arial"/>
                    <a:cs typeface="Arial"/>
                    <a:sym typeface="Arial"/>
                  </a:endParaRPr>
                </a:p>
              </p:txBody>
            </p:sp>
          </p:grpSp>
          <p:sp>
            <p:nvSpPr>
              <p:cNvPr id="7518" name="Google Shape;7518;p408"/>
              <p:cNvSpPr txBox="1"/>
              <p:nvPr/>
            </p:nvSpPr>
            <p:spPr>
              <a:xfrm>
                <a:off x="1024575" y="486997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Tất cả dữ liệu được chia và lưu trữ dưới dạng giá trị tuyệt đối của giá trị tối đa của cột mã lực.</a:t>
                </a:r>
                <a:endParaRPr sz="1300">
                  <a:solidFill>
                    <a:srgbClr val="262626"/>
                  </a:solidFill>
                  <a:latin typeface="Arial"/>
                  <a:ea typeface="Arial"/>
                  <a:cs typeface="Arial"/>
                  <a:sym typeface="Arial"/>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grpSp>
        <p:nvGrpSpPr>
          <p:cNvPr id="1066" name="Google Shape;1066;p41"/>
          <p:cNvGrpSpPr/>
          <p:nvPr/>
        </p:nvGrpSpPr>
        <p:grpSpPr>
          <a:xfrm>
            <a:off x="450000" y="450000"/>
            <a:ext cx="9018000" cy="276999"/>
            <a:chOff x="450000" y="450000"/>
            <a:chExt cx="9018000" cy="276999"/>
          </a:xfrm>
        </p:grpSpPr>
        <p:sp>
          <p:nvSpPr>
            <p:cNvPr id="1067" name="Google Shape;1067;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68" name="Google Shape;1068;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69" name="Google Shape;1069;p41"/>
          <p:cNvSpPr/>
          <p:nvPr/>
        </p:nvSpPr>
        <p:spPr>
          <a:xfrm>
            <a:off x="711201" y="1700808"/>
            <a:ext cx="863282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quan trọng là các mảng NumPy xử lý cùng loại một cách nhanh chóng và hiệu quả, là một trong những đặc điểm của nó.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mặc dù mảng có thể được tạo bằng các loại mảng khác nhau, nhưng mỗi loại được chuyển đổi thành cùng loại.</a:t>
            </a:r>
            <a:endParaRPr sz="1300">
              <a:solidFill>
                <a:srgbClr val="262626"/>
              </a:solidFill>
              <a:latin typeface="Arial"/>
              <a:ea typeface="Arial"/>
              <a:cs typeface="Arial"/>
              <a:sym typeface="Arial"/>
            </a:endParaRPr>
          </a:p>
        </p:txBody>
      </p:sp>
      <p:grpSp>
        <p:nvGrpSpPr>
          <p:cNvPr id="1070" name="Google Shape;1070;p41"/>
          <p:cNvGrpSpPr/>
          <p:nvPr/>
        </p:nvGrpSpPr>
        <p:grpSpPr>
          <a:xfrm>
            <a:off x="557644" y="3538897"/>
            <a:ext cx="8782050" cy="720080"/>
            <a:chOff x="568325" y="5114924"/>
            <a:chExt cx="8782050" cy="744077"/>
          </a:xfrm>
        </p:grpSpPr>
        <p:sp>
          <p:nvSpPr>
            <p:cNvPr id="1071" name="Google Shape;1071;p41"/>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72" name="Google Shape;1072;p41"/>
            <p:cNvGrpSpPr/>
            <p:nvPr/>
          </p:nvGrpSpPr>
          <p:grpSpPr>
            <a:xfrm>
              <a:off x="675835" y="5210921"/>
              <a:ext cx="2918106" cy="302131"/>
              <a:chOff x="732985" y="5582396"/>
              <a:chExt cx="2918106" cy="302131"/>
            </a:xfrm>
          </p:grpSpPr>
          <p:pic>
            <p:nvPicPr>
              <p:cNvPr descr="Byte - Free electronics icons" id="1073" name="Google Shape;1073;p4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74" name="Google Shape;1074;p4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28</a:t>
                </a:r>
                <a:endParaRPr b="1" sz="1300">
                  <a:solidFill>
                    <a:srgbClr val="262626"/>
                  </a:solidFill>
                  <a:latin typeface="Arial"/>
                  <a:ea typeface="Arial"/>
                  <a:cs typeface="Arial"/>
                  <a:sym typeface="Arial"/>
                </a:endParaRPr>
              </a:p>
            </p:txBody>
          </p:sp>
        </p:grpSp>
        <p:sp>
          <p:nvSpPr>
            <p:cNvPr id="1075" name="Google Shape;1075;p41"/>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Có thể tạo các loại mảng khác nhau, chẳng hạn như số nguyên, số float và Booleans.</a:t>
              </a:r>
              <a:endParaRPr sz="1300">
                <a:solidFill>
                  <a:srgbClr val="262626"/>
                </a:solidFill>
                <a:latin typeface="Arial"/>
                <a:ea typeface="Arial"/>
                <a:cs typeface="Arial"/>
                <a:sym typeface="Arial"/>
              </a:endParaRPr>
            </a:p>
          </p:txBody>
        </p:sp>
      </p:grpSp>
      <p:grpSp>
        <p:nvGrpSpPr>
          <p:cNvPr id="1076" name="Google Shape;1076;p41"/>
          <p:cNvGrpSpPr/>
          <p:nvPr/>
        </p:nvGrpSpPr>
        <p:grpSpPr>
          <a:xfrm>
            <a:off x="558396" y="2636912"/>
            <a:ext cx="8782050" cy="838229"/>
            <a:chOff x="558396" y="3306295"/>
            <a:chExt cx="8782050" cy="838229"/>
          </a:xfrm>
        </p:grpSpPr>
        <p:sp>
          <p:nvSpPr>
            <p:cNvPr id="1077" name="Google Shape;1077;p41"/>
            <p:cNvSpPr/>
            <p:nvPr/>
          </p:nvSpPr>
          <p:spPr>
            <a:xfrm>
              <a:off x="558396" y="3306295"/>
              <a:ext cx="8782050" cy="8382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8" name="Google Shape;1078;p41"/>
            <p:cNvPicPr preferRelativeResize="0"/>
            <p:nvPr/>
          </p:nvPicPr>
          <p:blipFill rotWithShape="1">
            <a:blip r:embed="rId4">
              <a:alphaModFix/>
            </a:blip>
            <a:srcRect b="0" l="1391" r="20204" t="0"/>
            <a:stretch/>
          </p:blipFill>
          <p:spPr>
            <a:xfrm>
              <a:off x="643813" y="3328232"/>
              <a:ext cx="8695882" cy="720080"/>
            </a:xfrm>
            <a:prstGeom prst="rect">
              <a:avLst/>
            </a:prstGeom>
            <a:noFill/>
            <a:ln>
              <a:noFill/>
            </a:ln>
          </p:spPr>
        </p:pic>
      </p:grpSp>
      <p:sp>
        <p:nvSpPr>
          <p:cNvPr id="1079" name="Google Shape;1079;p4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NumPy xử lý từng phần tử bằng cách chuyển đổi nó thành cùng một kiểu dữ liệu. (1/2)</a:t>
            </a:r>
            <a:endParaRPr sz="1400">
              <a:solidFill>
                <a:schemeClr val="dk1"/>
              </a:solidFill>
              <a:latin typeface="Arial"/>
              <a:ea typeface="Arial"/>
              <a:cs typeface="Arial"/>
              <a:sym typeface="Arial"/>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3" name="Shape 7523"/>
        <p:cNvGrpSpPr/>
        <p:nvPr/>
      </p:nvGrpSpPr>
      <p:grpSpPr>
        <a:xfrm>
          <a:off x="0" y="0"/>
          <a:ext cx="0" cy="0"/>
          <a:chOff x="0" y="0"/>
          <a:chExt cx="0" cy="0"/>
        </a:xfrm>
      </p:grpSpPr>
      <p:grpSp>
        <p:nvGrpSpPr>
          <p:cNvPr id="7524" name="Google Shape;7524;p409"/>
          <p:cNvGrpSpPr/>
          <p:nvPr/>
        </p:nvGrpSpPr>
        <p:grpSpPr>
          <a:xfrm>
            <a:off x="450000" y="450000"/>
            <a:ext cx="9018000" cy="276999"/>
            <a:chOff x="450000" y="450000"/>
            <a:chExt cx="9018000" cy="276999"/>
          </a:xfrm>
        </p:grpSpPr>
        <p:sp>
          <p:nvSpPr>
            <p:cNvPr id="7525" name="Google Shape;7525;p4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526" name="Google Shape;7526;p4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grpSp>
        <p:nvGrpSpPr>
          <p:cNvPr id="7527" name="Google Shape;7527;p409"/>
          <p:cNvGrpSpPr/>
          <p:nvPr/>
        </p:nvGrpSpPr>
        <p:grpSpPr>
          <a:xfrm>
            <a:off x="558396" y="1949494"/>
            <a:ext cx="8782050" cy="3794278"/>
            <a:chOff x="558396" y="1949494"/>
            <a:chExt cx="8782050" cy="3794278"/>
          </a:xfrm>
        </p:grpSpPr>
        <p:sp>
          <p:nvSpPr>
            <p:cNvPr id="7528" name="Google Shape;7528;p409"/>
            <p:cNvSpPr/>
            <p:nvPr/>
          </p:nvSpPr>
          <p:spPr>
            <a:xfrm>
              <a:off x="558396" y="1949494"/>
              <a:ext cx="8782050" cy="37942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29" name="Google Shape;7529;p409"/>
            <p:cNvGrpSpPr/>
            <p:nvPr/>
          </p:nvGrpSpPr>
          <p:grpSpPr>
            <a:xfrm>
              <a:off x="1307579" y="2042890"/>
              <a:ext cx="7218489" cy="3618358"/>
              <a:chOff x="1234444" y="1943654"/>
              <a:chExt cx="6262693" cy="3139253"/>
            </a:xfrm>
          </p:grpSpPr>
          <p:pic>
            <p:nvPicPr>
              <p:cNvPr id="7530" name="Google Shape;7530;p409"/>
              <p:cNvPicPr preferRelativeResize="0"/>
              <p:nvPr/>
            </p:nvPicPr>
            <p:blipFill rotWithShape="1">
              <a:blip r:embed="rId3">
                <a:alphaModFix/>
              </a:blip>
              <a:srcRect b="0" l="5471" r="60090" t="0"/>
              <a:stretch/>
            </p:blipFill>
            <p:spPr>
              <a:xfrm>
                <a:off x="1234444" y="1971646"/>
                <a:ext cx="3410276" cy="3111261"/>
              </a:xfrm>
              <a:prstGeom prst="rect">
                <a:avLst/>
              </a:prstGeom>
              <a:noFill/>
              <a:ln>
                <a:noFill/>
              </a:ln>
            </p:spPr>
          </p:pic>
          <p:pic>
            <p:nvPicPr>
              <p:cNvPr id="7531" name="Google Shape;7531;p409"/>
              <p:cNvPicPr preferRelativeResize="0"/>
              <p:nvPr/>
            </p:nvPicPr>
            <p:blipFill rotWithShape="1">
              <a:blip r:embed="rId4">
                <a:alphaModFix/>
              </a:blip>
              <a:srcRect b="0" l="0" r="66624" t="0"/>
              <a:stretch/>
            </p:blipFill>
            <p:spPr>
              <a:xfrm>
                <a:off x="4191883" y="1943654"/>
                <a:ext cx="3305254" cy="1714519"/>
              </a:xfrm>
              <a:prstGeom prst="rect">
                <a:avLst/>
              </a:prstGeom>
              <a:noFill/>
              <a:ln>
                <a:noFill/>
              </a:ln>
            </p:spPr>
          </p:pic>
        </p:grpSp>
      </p:grpSp>
      <p:sp>
        <p:nvSpPr>
          <p:cNvPr id="7532" name="Google Shape;7532;p409"/>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DataFrame được chuẩn hóa để không xảy ra tình trạng giảm hiệu suất do sự khác biệt về kích thước tương đối của dữ liệu số trong cột (từng biến).</a:t>
            </a:r>
            <a:endParaRPr sz="1400">
              <a:solidFill>
                <a:schemeClr val="dk1"/>
              </a:solidFill>
              <a:latin typeface="Arial"/>
              <a:ea typeface="Arial"/>
              <a:cs typeface="Arial"/>
              <a:sym typeface="Aria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7" name="Shape 7537"/>
        <p:cNvGrpSpPr/>
        <p:nvPr/>
      </p:nvGrpSpPr>
      <p:grpSpPr>
        <a:xfrm>
          <a:off x="0" y="0"/>
          <a:ext cx="0" cy="0"/>
          <a:chOff x="0" y="0"/>
          <a:chExt cx="0" cy="0"/>
        </a:xfrm>
      </p:grpSpPr>
      <p:sp>
        <p:nvSpPr>
          <p:cNvPr id="7538" name="Google Shape;7538;p410"/>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 số 0110</a:t>
            </a:r>
            <a:endParaRPr/>
          </a:p>
        </p:txBody>
      </p:sp>
      <p:grpSp>
        <p:nvGrpSpPr>
          <p:cNvPr id="7539" name="Google Shape;7539;p410"/>
          <p:cNvGrpSpPr/>
          <p:nvPr/>
        </p:nvGrpSpPr>
        <p:grpSpPr>
          <a:xfrm>
            <a:off x="558798" y="2060849"/>
            <a:ext cx="8797129" cy="3960439"/>
            <a:chOff x="558798" y="2060849"/>
            <a:chExt cx="8797129" cy="3960439"/>
          </a:xfrm>
        </p:grpSpPr>
        <p:sp>
          <p:nvSpPr>
            <p:cNvPr id="7540" name="Google Shape;7540;p410"/>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41" name="Google Shape;7541;p410"/>
            <p:cNvGrpSpPr/>
            <p:nvPr/>
          </p:nvGrpSpPr>
          <p:grpSpPr>
            <a:xfrm>
              <a:off x="558798" y="3945816"/>
              <a:ext cx="8797129" cy="576572"/>
              <a:chOff x="4778069" y="4391025"/>
              <a:chExt cx="2349160" cy="431802"/>
            </a:xfrm>
          </p:grpSpPr>
          <p:sp>
            <p:nvSpPr>
              <p:cNvPr id="7542" name="Google Shape;7542;p410"/>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7543" name="Google Shape;7543;p410"/>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'ex_0110.ipynb'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7544" name="Google Shape;7544;p410"/>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7545" name="Google Shape;7545;p410"/>
          <p:cNvGrpSpPr/>
          <p:nvPr/>
        </p:nvGrpSpPr>
        <p:grpSpPr>
          <a:xfrm>
            <a:off x="450000" y="450000"/>
            <a:ext cx="9018000" cy="276999"/>
            <a:chOff x="450000" y="450000"/>
            <a:chExt cx="9018000" cy="276999"/>
          </a:xfrm>
        </p:grpSpPr>
        <p:sp>
          <p:nvSpPr>
            <p:cNvPr id="7546" name="Google Shape;7546;p4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3.5. Kỹ thuật tính năng </a:t>
              </a:r>
              <a:endParaRPr sz="1800">
                <a:solidFill>
                  <a:srgbClr val="FFFFFF"/>
                </a:solidFill>
                <a:latin typeface="Arial"/>
                <a:ea typeface="Arial"/>
                <a:cs typeface="Arial"/>
                <a:sym typeface="Arial"/>
              </a:endParaRPr>
            </a:p>
          </p:txBody>
        </p:sp>
        <p:sp>
          <p:nvSpPr>
            <p:cNvPr id="7547" name="Google Shape;7547;p4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2" name="Shape 7552"/>
        <p:cNvGrpSpPr/>
        <p:nvPr/>
      </p:nvGrpSpPr>
      <p:grpSpPr>
        <a:xfrm>
          <a:off x="0" y="0"/>
          <a:ext cx="0" cy="0"/>
          <a:chOff x="0" y="0"/>
          <a:chExt cx="0" cy="0"/>
        </a:xfrm>
      </p:grpSpPr>
      <p:grpSp>
        <p:nvGrpSpPr>
          <p:cNvPr id="7553" name="Google Shape;7553;p411"/>
          <p:cNvGrpSpPr/>
          <p:nvPr/>
        </p:nvGrpSpPr>
        <p:grpSpPr>
          <a:xfrm>
            <a:off x="450000" y="450000"/>
            <a:ext cx="9018000" cy="276999"/>
            <a:chOff x="450000" y="450000"/>
            <a:chExt cx="9018000" cy="276999"/>
          </a:xfrm>
        </p:grpSpPr>
        <p:sp>
          <p:nvSpPr>
            <p:cNvPr id="7554" name="Google Shape;7554;p4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7555" name="Google Shape;7555;p4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7556" name="Google Shape;7556;p411"/>
          <p:cNvGrpSpPr/>
          <p:nvPr/>
        </p:nvGrpSpPr>
        <p:grpSpPr>
          <a:xfrm>
            <a:off x="558396" y="1758236"/>
            <a:ext cx="8785503" cy="4101387"/>
            <a:chOff x="558396" y="1758236"/>
            <a:chExt cx="8785503" cy="4101387"/>
          </a:xfrm>
        </p:grpSpPr>
        <p:sp>
          <p:nvSpPr>
            <p:cNvPr id="7557" name="Google Shape;7557;p411"/>
            <p:cNvSpPr/>
            <p:nvPr/>
          </p:nvSpPr>
          <p:spPr>
            <a:xfrm>
              <a:off x="558396" y="1758236"/>
              <a:ext cx="8782050" cy="41013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58" name="Google Shape;7558;p411"/>
            <p:cNvPicPr preferRelativeResize="0"/>
            <p:nvPr/>
          </p:nvPicPr>
          <p:blipFill rotWithShape="1">
            <a:blip r:embed="rId3">
              <a:alphaModFix/>
            </a:blip>
            <a:srcRect b="0" l="1102" r="20229" t="11110"/>
            <a:stretch/>
          </p:blipFill>
          <p:spPr>
            <a:xfrm>
              <a:off x="710558" y="1916832"/>
              <a:ext cx="8633341" cy="3830825"/>
            </a:xfrm>
            <a:prstGeom prst="rect">
              <a:avLst/>
            </a:prstGeom>
            <a:noFill/>
            <a:ln>
              <a:noFill/>
            </a:ln>
          </p:spPr>
        </p:pic>
      </p:grpSp>
      <p:sp>
        <p:nvSpPr>
          <p:cNvPr id="7559" name="Google Shape;7559;p41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Bảng màu (Bảng tần số được hiển thị dưới dạng biểu đồ thanh)</a:t>
            </a:r>
            <a:endParaRPr sz="1400">
              <a:solidFill>
                <a:schemeClr val="dk1"/>
              </a:solidFill>
              <a:latin typeface="Arial"/>
              <a:ea typeface="Arial"/>
              <a:cs typeface="Arial"/>
              <a:sym typeface="Arial"/>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4" name="Shape 7564"/>
        <p:cNvGrpSpPr/>
        <p:nvPr/>
      </p:nvGrpSpPr>
      <p:grpSpPr>
        <a:xfrm>
          <a:off x="0" y="0"/>
          <a:ext cx="0" cy="0"/>
          <a:chOff x="0" y="0"/>
          <a:chExt cx="0" cy="0"/>
        </a:xfrm>
      </p:grpSpPr>
      <p:sp>
        <p:nvSpPr>
          <p:cNvPr id="7565" name="Google Shape;7565;p412"/>
          <p:cNvSpPr/>
          <p:nvPr/>
        </p:nvSpPr>
        <p:spPr>
          <a:xfrm>
            <a:off x="912070" y="3133792"/>
            <a:ext cx="8143798"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Trực quan hóa dữ liệu cho các quy mô dữ liệu khác nhau</a:t>
            </a:r>
            <a:endParaRPr b="1" sz="3200">
              <a:solidFill>
                <a:srgbClr val="000000"/>
              </a:solidFill>
              <a:latin typeface="Arial"/>
              <a:ea typeface="Arial"/>
              <a:cs typeface="Arial"/>
              <a:sym typeface="Arial"/>
            </a:endParaRPr>
          </a:p>
        </p:txBody>
      </p:sp>
      <p:sp>
        <p:nvSpPr>
          <p:cNvPr id="7566" name="Google Shape;7566;p41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7567" name="Google Shape;7567;p412"/>
          <p:cNvGrpSpPr/>
          <p:nvPr/>
        </p:nvGrpSpPr>
        <p:grpSpPr>
          <a:xfrm>
            <a:off x="930678" y="4580347"/>
            <a:ext cx="8341214" cy="1137457"/>
            <a:chOff x="930678" y="4580347"/>
            <a:chExt cx="8341214" cy="1137457"/>
          </a:xfrm>
        </p:grpSpPr>
        <p:sp>
          <p:nvSpPr>
            <p:cNvPr id="7568" name="Google Shape;7568;p412"/>
            <p:cNvSpPr/>
            <p:nvPr/>
          </p:nvSpPr>
          <p:spPr>
            <a:xfrm>
              <a:off x="1113499" y="4581541"/>
              <a:ext cx="420110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4.1. Giới thiệu về trực quan hóa dữ liệu</a:t>
              </a:r>
              <a:endParaRPr sz="1799">
                <a:solidFill>
                  <a:srgbClr val="3F3F3F"/>
                </a:solidFill>
                <a:latin typeface="Arial"/>
                <a:ea typeface="Arial"/>
                <a:cs typeface="Arial"/>
                <a:sym typeface="Arial"/>
              </a:endParaRPr>
            </a:p>
          </p:txBody>
        </p:sp>
        <p:sp>
          <p:nvSpPr>
            <p:cNvPr id="7569" name="Google Shape;7569;p412"/>
            <p:cNvSpPr/>
            <p:nvPr/>
          </p:nvSpPr>
          <p:spPr>
            <a:xfrm>
              <a:off x="930678" y="458034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7570" name="Google Shape;7570;p412"/>
            <p:cNvSpPr/>
            <p:nvPr/>
          </p:nvSpPr>
          <p:spPr>
            <a:xfrm>
              <a:off x="1113499" y="5011238"/>
              <a:ext cx="430379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Đồ thị để tóm tắt dữ liệu liên tục</a:t>
              </a:r>
              <a:endParaRPr sz="1799">
                <a:solidFill>
                  <a:srgbClr val="A5A5A5"/>
                </a:solidFill>
                <a:latin typeface="Arial"/>
                <a:ea typeface="Arial"/>
                <a:cs typeface="Arial"/>
                <a:sym typeface="Arial"/>
              </a:endParaRPr>
            </a:p>
          </p:txBody>
        </p:sp>
        <p:sp>
          <p:nvSpPr>
            <p:cNvPr id="7571" name="Google Shape;7571;p412"/>
            <p:cNvSpPr/>
            <p:nvPr/>
          </p:nvSpPr>
          <p:spPr>
            <a:xfrm>
              <a:off x="930678" y="501004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572" name="Google Shape;7572;p412"/>
            <p:cNvSpPr/>
            <p:nvPr/>
          </p:nvSpPr>
          <p:spPr>
            <a:xfrm>
              <a:off x="1113499" y="5440933"/>
              <a:ext cx="4602547"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Đồ thị để tóm tắt dữ liệu phân loại</a:t>
              </a:r>
              <a:endParaRPr sz="1799">
                <a:solidFill>
                  <a:srgbClr val="A5A5A5"/>
                </a:solidFill>
                <a:latin typeface="Arial"/>
                <a:ea typeface="Arial"/>
                <a:cs typeface="Arial"/>
                <a:sym typeface="Arial"/>
              </a:endParaRPr>
            </a:p>
          </p:txBody>
        </p:sp>
        <p:sp>
          <p:nvSpPr>
            <p:cNvPr id="7573" name="Google Shape;7573;p412"/>
            <p:cNvSpPr/>
            <p:nvPr/>
          </p:nvSpPr>
          <p:spPr>
            <a:xfrm>
              <a:off x="930678" y="543974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574" name="Google Shape;7574;p412"/>
            <p:cNvSpPr/>
            <p:nvPr/>
          </p:nvSpPr>
          <p:spPr>
            <a:xfrm>
              <a:off x="5716046" y="4583042"/>
              <a:ext cx="3555846" cy="55374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Trực quan hóa cho Matplotlib và pandas</a:t>
              </a:r>
              <a:endParaRPr sz="1799">
                <a:solidFill>
                  <a:srgbClr val="A5A5A5"/>
                </a:solidFill>
                <a:latin typeface="Arial"/>
                <a:ea typeface="Arial"/>
                <a:cs typeface="Arial"/>
                <a:sym typeface="Arial"/>
              </a:endParaRPr>
            </a:p>
          </p:txBody>
        </p:sp>
        <p:sp>
          <p:nvSpPr>
            <p:cNvPr id="7575" name="Google Shape;7575;p412"/>
            <p:cNvSpPr/>
            <p:nvPr/>
          </p:nvSpPr>
          <p:spPr>
            <a:xfrm>
              <a:off x="5548675" y="4580347"/>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576" name="Google Shape;7576;p412"/>
            <p:cNvSpPr/>
            <p:nvPr/>
          </p:nvSpPr>
          <p:spPr>
            <a:xfrm>
              <a:off x="5716046" y="5425510"/>
              <a:ext cx="355584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Vẽ đồ thị nâng cao với Seaborn</a:t>
              </a:r>
              <a:endParaRPr/>
            </a:p>
          </p:txBody>
        </p:sp>
        <p:sp>
          <p:nvSpPr>
            <p:cNvPr id="7577" name="Google Shape;7577;p412"/>
            <p:cNvSpPr/>
            <p:nvPr/>
          </p:nvSpPr>
          <p:spPr>
            <a:xfrm>
              <a:off x="5548675" y="5294785"/>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2" name="Shape 7582"/>
        <p:cNvGrpSpPr/>
        <p:nvPr/>
      </p:nvGrpSpPr>
      <p:grpSpPr>
        <a:xfrm>
          <a:off x="0" y="0"/>
          <a:ext cx="0" cy="0"/>
          <a:chOff x="0" y="0"/>
          <a:chExt cx="0" cy="0"/>
        </a:xfrm>
      </p:grpSpPr>
      <p:grpSp>
        <p:nvGrpSpPr>
          <p:cNvPr id="7583" name="Google Shape;7583;p413"/>
          <p:cNvGrpSpPr/>
          <p:nvPr/>
        </p:nvGrpSpPr>
        <p:grpSpPr>
          <a:xfrm>
            <a:off x="450000" y="450000"/>
            <a:ext cx="9018000" cy="276999"/>
            <a:chOff x="450000" y="450000"/>
            <a:chExt cx="9018000" cy="276999"/>
          </a:xfrm>
        </p:grpSpPr>
        <p:sp>
          <p:nvSpPr>
            <p:cNvPr id="7584" name="Google Shape;7584;p4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4.1. Giới thiệu về trực quan hóa dữ liệu</a:t>
              </a:r>
              <a:endParaRPr b="1" sz="1800">
                <a:solidFill>
                  <a:srgbClr val="FFFFFF"/>
                </a:solidFill>
                <a:latin typeface="Arial"/>
                <a:ea typeface="Arial"/>
                <a:cs typeface="Arial"/>
                <a:sym typeface="Arial"/>
              </a:endParaRPr>
            </a:p>
          </p:txBody>
        </p:sp>
        <p:sp>
          <p:nvSpPr>
            <p:cNvPr id="7585" name="Google Shape;7585;p4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aphicFrame>
        <p:nvGraphicFramePr>
          <p:cNvPr id="7586" name="Google Shape;7586;p413"/>
          <p:cNvGraphicFramePr/>
          <p:nvPr/>
        </p:nvGraphicFramePr>
        <p:xfrm>
          <a:off x="577529" y="2274630"/>
          <a:ext cx="3000000" cy="3000000"/>
        </p:xfrm>
        <a:graphic>
          <a:graphicData uri="http://schemas.openxmlformats.org/drawingml/2006/table">
            <a:tbl>
              <a:tblPr bandRow="1" firstRow="1">
                <a:noFill/>
                <a:tableStyleId>{7A59C379-BF19-4C5B-81C3-5E4D584AEE0C}</a:tableStyleId>
              </a:tblPr>
              <a:tblGrid>
                <a:gridCol w="1295250"/>
                <a:gridCol w="3742900"/>
                <a:gridCol w="3742900"/>
              </a:tblGrid>
              <a:tr h="450150">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Biến</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Loại biến</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i="0" lang="en-US" sz="1300" u="none" cap="none" strike="noStrike">
                          <a:solidFill>
                            <a:schemeClr val="dk1"/>
                          </a:solidFill>
                          <a:latin typeface="Arial"/>
                          <a:ea typeface="Arial"/>
                          <a:cs typeface="Arial"/>
                          <a:sym typeface="Arial"/>
                        </a:rPr>
                        <a:t>Tỉ lệ tăng trưởng</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410125">
                <a:tc rowSpan="2">
                  <a:txBody>
                    <a:bodyPr/>
                    <a:lstStyle/>
                    <a:p>
                      <a:pPr indent="0" lvl="0" marL="0" marR="0" rtl="0" algn="ctr">
                        <a:lnSpc>
                          <a:spcPct val="150000"/>
                        </a:lnSpc>
                        <a:spcBef>
                          <a:spcPts val="0"/>
                        </a:spcBef>
                        <a:spcAft>
                          <a:spcPts val="0"/>
                        </a:spcAft>
                        <a:buNone/>
                      </a:pPr>
                      <a:r>
                        <a:rPr b="1" i="0" lang="en-US" sz="1300" u="none" cap="none" strike="noStrike">
                          <a:solidFill>
                            <a:schemeClr val="dk1"/>
                          </a:solidFill>
                          <a:latin typeface="Arial"/>
                          <a:ea typeface="Arial"/>
                          <a:cs typeface="Arial"/>
                          <a:sym typeface="Arial"/>
                        </a:rPr>
                        <a:t>đơn biến</a:t>
                      </a:r>
                      <a:endParaRPr/>
                    </a:p>
                    <a:p>
                      <a:pPr indent="0" lvl="0" marL="0" marR="0" rtl="0" algn="ctr">
                        <a:lnSpc>
                          <a:spcPct val="150000"/>
                        </a:lnSpc>
                        <a:spcBef>
                          <a:spcPts val="0"/>
                        </a:spcBef>
                        <a:spcAft>
                          <a:spcPts val="0"/>
                        </a:spcAft>
                        <a:buNone/>
                      </a:pPr>
                      <a:r>
                        <a:rPr b="1" i="0" lang="en-US" sz="1300" u="none" cap="none" strike="noStrike">
                          <a:solidFill>
                            <a:schemeClr val="dk1"/>
                          </a:solidFill>
                          <a:latin typeface="Arial"/>
                          <a:ea typeface="Arial"/>
                          <a:cs typeface="Arial"/>
                          <a:sym typeface="Arial"/>
                        </a:rPr>
                        <a:t>(Một biến)</a:t>
                      </a:r>
                      <a:endParaRPr b="1"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Dữ liệu liên tục</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a:t>
                      </a:r>
                      <a:endParaRPr i="0" sz="1300" u="none" cap="none" strike="noStrike">
                        <a:solidFill>
                          <a:schemeClr val="dk1"/>
                        </a:solidFill>
                        <a:latin typeface="Arial"/>
                        <a:ea typeface="Arial"/>
                        <a:cs typeface="Arial"/>
                        <a:sym typeface="Arial"/>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hộp</a:t>
                      </a:r>
                      <a:endParaRPr i="0" sz="1300" u="none" cap="none" strike="noStrike">
                        <a:solidFill>
                          <a:schemeClr val="dk1"/>
                        </a:solidFill>
                        <a:latin typeface="Arial"/>
                        <a:ea typeface="Arial"/>
                        <a:cs typeface="Arial"/>
                        <a:sym typeface="Arial"/>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Violin </a:t>
                      </a:r>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Đường cong mật độ Kernel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906525">
                <a:tc vMerge="1"/>
                <a:tc>
                  <a:txBody>
                    <a:bodyPr/>
                    <a:lstStyle/>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Dữ liệu phân loại</a:t>
                      </a:r>
                      <a:endParaRPr i="0" sz="13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(danh nghĩa, thứ tự)</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cột</a:t>
                      </a:r>
                      <a:endParaRPr i="0" sz="1300" u="none" cap="none" strike="noStrike">
                        <a:solidFill>
                          <a:schemeClr val="dk1"/>
                        </a:solidFill>
                        <a:latin typeface="Arial"/>
                        <a:ea typeface="Arial"/>
                        <a:cs typeface="Arial"/>
                        <a:sym typeface="Arial"/>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tròn</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7587" name="Google Shape;7587;p41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 dữ liệu đơn biến và dữ liệu đa biến</a:t>
            </a:r>
            <a:endParaRPr b="1" sz="2400">
              <a:solidFill>
                <a:srgbClr val="0C0C0C"/>
              </a:solidFill>
              <a:latin typeface="Arial"/>
              <a:ea typeface="Arial"/>
              <a:cs typeface="Arial"/>
              <a:sym typeface="Arial"/>
            </a:endParaRPr>
          </a:p>
        </p:txBody>
      </p:sp>
      <p:sp>
        <p:nvSpPr>
          <p:cNvPr id="7588" name="Google Shape;7588;p413"/>
          <p:cNvSpPr/>
          <p:nvPr/>
        </p:nvSpPr>
        <p:spPr>
          <a:xfrm>
            <a:off x="524240" y="1879997"/>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Đề cập đến dữ liệu với một biến và được chia thành dữ liệu định lượng và định tính.</a:t>
            </a:r>
            <a:endParaRPr sz="1400">
              <a:solidFill>
                <a:schemeClr val="dk1"/>
              </a:solidFill>
              <a:latin typeface="Arial"/>
              <a:ea typeface="Arial"/>
              <a:cs typeface="Arial"/>
              <a:sym typeface="Arial"/>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3" name="Shape 7593"/>
        <p:cNvGrpSpPr/>
        <p:nvPr/>
      </p:nvGrpSpPr>
      <p:grpSpPr>
        <a:xfrm>
          <a:off x="0" y="0"/>
          <a:ext cx="0" cy="0"/>
          <a:chOff x="0" y="0"/>
          <a:chExt cx="0" cy="0"/>
        </a:xfrm>
      </p:grpSpPr>
      <p:grpSp>
        <p:nvGrpSpPr>
          <p:cNvPr id="7594" name="Google Shape;7594;p414"/>
          <p:cNvGrpSpPr/>
          <p:nvPr/>
        </p:nvGrpSpPr>
        <p:grpSpPr>
          <a:xfrm>
            <a:off x="450000" y="450000"/>
            <a:ext cx="9018000" cy="276999"/>
            <a:chOff x="450000" y="450000"/>
            <a:chExt cx="9018000" cy="276999"/>
          </a:xfrm>
        </p:grpSpPr>
        <p:sp>
          <p:nvSpPr>
            <p:cNvPr id="7595" name="Google Shape;7595;p4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4.1. Giới thiệu về trực quan hóa dữ liệu</a:t>
              </a:r>
              <a:endParaRPr b="1" sz="1800">
                <a:solidFill>
                  <a:srgbClr val="FFFFFF"/>
                </a:solidFill>
                <a:latin typeface="Arial"/>
                <a:ea typeface="Arial"/>
                <a:cs typeface="Arial"/>
                <a:sym typeface="Arial"/>
              </a:endParaRPr>
            </a:p>
          </p:txBody>
        </p:sp>
        <p:sp>
          <p:nvSpPr>
            <p:cNvPr id="7596" name="Google Shape;7596;p4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aphicFrame>
        <p:nvGraphicFramePr>
          <p:cNvPr id="7597" name="Google Shape;7597;p414"/>
          <p:cNvGraphicFramePr/>
          <p:nvPr/>
        </p:nvGraphicFramePr>
        <p:xfrm>
          <a:off x="559817" y="1837493"/>
          <a:ext cx="3000000" cy="3000000"/>
        </p:xfrm>
        <a:graphic>
          <a:graphicData uri="http://schemas.openxmlformats.org/drawingml/2006/table">
            <a:tbl>
              <a:tblPr bandRow="1" firstRow="1">
                <a:noFill/>
                <a:tableStyleId>{7A59C379-BF19-4C5B-81C3-5E4D584AEE0C}</a:tableStyleId>
              </a:tblPr>
              <a:tblGrid>
                <a:gridCol w="1295250"/>
                <a:gridCol w="3742900"/>
                <a:gridCol w="3742900"/>
              </a:tblGrid>
              <a:tr h="494700">
                <a:tc>
                  <a:txBody>
                    <a:bodyPr/>
                    <a:lstStyle/>
                    <a:p>
                      <a:pPr indent="0" lvl="0" marL="0" marR="0" rtl="0" algn="ctr">
                        <a:lnSpc>
                          <a:spcPct val="150000"/>
                        </a:lnSpc>
                        <a:spcBef>
                          <a:spcPts val="0"/>
                        </a:spcBef>
                        <a:spcAft>
                          <a:spcPts val="0"/>
                        </a:spcAft>
                        <a:buNone/>
                      </a:pPr>
                      <a:r>
                        <a:rPr lang="en-US" sz="1300" u="none" cap="none" strike="noStrike">
                          <a:solidFill>
                            <a:schemeClr val="dk1"/>
                          </a:solidFill>
                          <a:latin typeface="Arial"/>
                          <a:ea typeface="Arial"/>
                          <a:cs typeface="Arial"/>
                          <a:sym typeface="Arial"/>
                        </a:rPr>
                        <a:t>Biến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50000"/>
                        </a:lnSpc>
                        <a:spcBef>
                          <a:spcPts val="0"/>
                        </a:spcBef>
                        <a:spcAft>
                          <a:spcPts val="0"/>
                        </a:spcAft>
                        <a:buNone/>
                      </a:pPr>
                      <a:r>
                        <a:rPr lang="en-US" sz="1300" u="none" cap="none" strike="noStrike">
                          <a:solidFill>
                            <a:schemeClr val="dk1"/>
                          </a:solidFill>
                          <a:latin typeface="Arial"/>
                          <a:ea typeface="Arial"/>
                          <a:cs typeface="Arial"/>
                          <a:sym typeface="Arial"/>
                        </a:rPr>
                        <a:t>Loại biến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50000"/>
                        </a:lnSpc>
                        <a:spcBef>
                          <a:spcPts val="0"/>
                        </a:spcBef>
                        <a:spcAft>
                          <a:spcPts val="0"/>
                        </a:spcAft>
                        <a:buNone/>
                      </a:pPr>
                      <a:r>
                        <a:rPr lang="en-US" sz="1300" u="none" cap="none" strike="noStrike">
                          <a:solidFill>
                            <a:schemeClr val="dk1"/>
                          </a:solidFill>
                          <a:latin typeface="Arial"/>
                          <a:ea typeface="Arial"/>
                          <a:cs typeface="Arial"/>
                          <a:sym typeface="Arial"/>
                        </a:rPr>
                        <a:t>Tỉ lệ tăng trưởng</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096800">
                <a:tc rowSpan="2">
                  <a:txBody>
                    <a:bodyPr/>
                    <a:lstStyle/>
                    <a:p>
                      <a:pPr indent="0" lvl="0" marL="0" marR="0" rtl="0" algn="ctr">
                        <a:lnSpc>
                          <a:spcPct val="150000"/>
                        </a:lnSpc>
                        <a:spcBef>
                          <a:spcPts val="0"/>
                        </a:spcBef>
                        <a:spcAft>
                          <a:spcPts val="0"/>
                        </a:spcAft>
                        <a:buNone/>
                      </a:pPr>
                      <a:r>
                        <a:rPr b="1" lang="en-US" sz="1300" u="none" cap="none" strike="noStrike">
                          <a:solidFill>
                            <a:schemeClr val="dk1"/>
                          </a:solidFill>
                          <a:latin typeface="Arial"/>
                          <a:ea typeface="Arial"/>
                          <a:cs typeface="Arial"/>
                          <a:sym typeface="Arial"/>
                        </a:rPr>
                        <a:t>đơn biến</a:t>
                      </a:r>
                      <a:endParaRPr/>
                    </a:p>
                    <a:p>
                      <a:pPr indent="0" lvl="0" marL="0" marR="0" rtl="0" algn="ctr">
                        <a:lnSpc>
                          <a:spcPct val="150000"/>
                        </a:lnSpc>
                        <a:spcBef>
                          <a:spcPts val="0"/>
                        </a:spcBef>
                        <a:spcAft>
                          <a:spcPts val="0"/>
                        </a:spcAft>
                        <a:buNone/>
                      </a:pPr>
                      <a:r>
                        <a:rPr b="1" lang="en-US" sz="1300" u="none" cap="none" strike="noStrike">
                          <a:solidFill>
                            <a:schemeClr val="dk1"/>
                          </a:solidFill>
                          <a:latin typeface="Arial"/>
                          <a:ea typeface="Arial"/>
                          <a:cs typeface="Arial"/>
                          <a:sym typeface="Arial"/>
                        </a:rPr>
                        <a:t>(Hai hoặc nhiều biến)</a:t>
                      </a:r>
                      <a:endParaRPr b="1"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Dữ liệu liên tục</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phân tán</a:t>
                      </a:r>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đường</a:t>
                      </a:r>
                      <a:endParaRPr/>
                    </a:p>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chuỗi thời gian</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91875">
                <a:tc vMerge="1"/>
                <a:tc>
                  <a:txBody>
                    <a:bodyPr/>
                    <a:lstStyle/>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Dữ liệu phân loại</a:t>
                      </a:r>
                      <a:endParaRPr i="0" sz="13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i="0" lang="en-US" sz="1300" u="none" cap="none" strike="noStrike">
                          <a:solidFill>
                            <a:schemeClr val="dk1"/>
                          </a:solidFill>
                          <a:latin typeface="Arial"/>
                          <a:ea typeface="Arial"/>
                          <a:cs typeface="Arial"/>
                          <a:sym typeface="Arial"/>
                        </a:rPr>
                        <a:t>(danh nghĩa, thứ tự)</a:t>
                      </a:r>
                      <a:endParaRPr i="0"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92088" lvl="0" marL="285750" marR="0" rtl="0" algn="l">
                        <a:lnSpc>
                          <a:spcPct val="150000"/>
                        </a:lnSpc>
                        <a:spcBef>
                          <a:spcPts val="0"/>
                        </a:spcBef>
                        <a:spcAft>
                          <a:spcPts val="0"/>
                        </a:spcAft>
                        <a:buClr>
                          <a:schemeClr val="dk1"/>
                        </a:buClr>
                        <a:buSzPts val="1300"/>
                        <a:buFont typeface="Noto Sans Symbols"/>
                        <a:buChar char="▪"/>
                      </a:pPr>
                      <a:r>
                        <a:rPr i="0" lang="en-US" sz="1300" u="none" cap="none" strike="noStrike">
                          <a:solidFill>
                            <a:schemeClr val="dk1"/>
                          </a:solidFill>
                          <a:latin typeface="Arial"/>
                          <a:ea typeface="Arial"/>
                          <a:cs typeface="Arial"/>
                          <a:sym typeface="Arial"/>
                        </a:rPr>
                        <a:t>Biểu đồ Mosaic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7598" name="Google Shape;7598;p41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Đề cập đến dữ liệu với một biến và được chia thành dữ liệu định lượng và định tính.</a:t>
            </a:r>
            <a:endParaRPr sz="1400">
              <a:solidFill>
                <a:schemeClr val="dk1"/>
              </a:solidFill>
              <a:latin typeface="Arial"/>
              <a:ea typeface="Arial"/>
              <a:cs typeface="Arial"/>
              <a:sym typeface="Arial"/>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3" name="Shape 7603"/>
        <p:cNvGrpSpPr/>
        <p:nvPr/>
      </p:nvGrpSpPr>
      <p:grpSpPr>
        <a:xfrm>
          <a:off x="0" y="0"/>
          <a:ext cx="0" cy="0"/>
          <a:chOff x="0" y="0"/>
          <a:chExt cx="0" cy="0"/>
        </a:xfrm>
      </p:grpSpPr>
      <p:sp>
        <p:nvSpPr>
          <p:cNvPr id="7604" name="Google Shape;7604;p415"/>
          <p:cNvSpPr/>
          <p:nvPr/>
        </p:nvSpPr>
        <p:spPr>
          <a:xfrm>
            <a:off x="912070" y="3133792"/>
            <a:ext cx="8143798"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Trực quan hóa dữ liệu cho các quy mô dữ liệu khác nhau</a:t>
            </a:r>
            <a:endParaRPr b="1" sz="3200">
              <a:solidFill>
                <a:srgbClr val="000000"/>
              </a:solidFill>
              <a:latin typeface="Arial"/>
              <a:ea typeface="Arial"/>
              <a:cs typeface="Arial"/>
              <a:sym typeface="Arial"/>
            </a:endParaRPr>
          </a:p>
        </p:txBody>
      </p:sp>
      <p:sp>
        <p:nvSpPr>
          <p:cNvPr id="7605" name="Google Shape;7605;p41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7606" name="Google Shape;7606;p415"/>
          <p:cNvGrpSpPr/>
          <p:nvPr/>
        </p:nvGrpSpPr>
        <p:grpSpPr>
          <a:xfrm>
            <a:off x="930678" y="4580347"/>
            <a:ext cx="8341214" cy="1137457"/>
            <a:chOff x="930678" y="4580347"/>
            <a:chExt cx="8341214" cy="1137457"/>
          </a:xfrm>
        </p:grpSpPr>
        <p:sp>
          <p:nvSpPr>
            <p:cNvPr id="7607" name="Google Shape;7607;p415"/>
            <p:cNvSpPr/>
            <p:nvPr/>
          </p:nvSpPr>
          <p:spPr>
            <a:xfrm>
              <a:off x="1113499" y="4581541"/>
              <a:ext cx="420110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B1B1B1"/>
                  </a:solidFill>
                  <a:latin typeface="Arial"/>
                  <a:ea typeface="Arial"/>
                  <a:cs typeface="Arial"/>
                  <a:sym typeface="Arial"/>
                </a:rPr>
                <a:t>4.1. Giới thiệu về trực quan hóa dữ liệu</a:t>
              </a:r>
              <a:endParaRPr sz="1799">
                <a:solidFill>
                  <a:srgbClr val="B1B1B1"/>
                </a:solidFill>
                <a:latin typeface="Arial"/>
                <a:ea typeface="Arial"/>
                <a:cs typeface="Arial"/>
                <a:sym typeface="Arial"/>
              </a:endParaRPr>
            </a:p>
          </p:txBody>
        </p:sp>
        <p:sp>
          <p:nvSpPr>
            <p:cNvPr id="7608" name="Google Shape;7608;p415"/>
            <p:cNvSpPr/>
            <p:nvPr/>
          </p:nvSpPr>
          <p:spPr>
            <a:xfrm>
              <a:off x="930678" y="458034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7609" name="Google Shape;7609;p415"/>
            <p:cNvSpPr/>
            <p:nvPr/>
          </p:nvSpPr>
          <p:spPr>
            <a:xfrm>
              <a:off x="1113499" y="5011238"/>
              <a:ext cx="4341969"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484848"/>
                  </a:solidFill>
                  <a:latin typeface="Arial"/>
                  <a:ea typeface="Arial"/>
                  <a:cs typeface="Arial"/>
                  <a:sym typeface="Arial"/>
                </a:rPr>
                <a:t>4.2. Đồ thị để tóm tắt dữ liệu liên tục</a:t>
              </a:r>
              <a:endParaRPr sz="1799">
                <a:solidFill>
                  <a:srgbClr val="484848"/>
                </a:solidFill>
                <a:latin typeface="Arial"/>
                <a:ea typeface="Arial"/>
                <a:cs typeface="Arial"/>
                <a:sym typeface="Arial"/>
              </a:endParaRPr>
            </a:p>
          </p:txBody>
        </p:sp>
        <p:sp>
          <p:nvSpPr>
            <p:cNvPr id="7610" name="Google Shape;7610;p415"/>
            <p:cNvSpPr/>
            <p:nvPr/>
          </p:nvSpPr>
          <p:spPr>
            <a:xfrm>
              <a:off x="930678" y="501004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611" name="Google Shape;7611;p415"/>
            <p:cNvSpPr/>
            <p:nvPr/>
          </p:nvSpPr>
          <p:spPr>
            <a:xfrm>
              <a:off x="1113499" y="5440933"/>
              <a:ext cx="4471164"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Đồ thị để tóm tắt dữ liệu phân loại</a:t>
              </a:r>
              <a:endParaRPr sz="1799">
                <a:solidFill>
                  <a:srgbClr val="A5A5A5"/>
                </a:solidFill>
                <a:latin typeface="Arial"/>
                <a:ea typeface="Arial"/>
                <a:cs typeface="Arial"/>
                <a:sym typeface="Arial"/>
              </a:endParaRPr>
            </a:p>
          </p:txBody>
        </p:sp>
        <p:sp>
          <p:nvSpPr>
            <p:cNvPr id="7612" name="Google Shape;7612;p415"/>
            <p:cNvSpPr/>
            <p:nvPr/>
          </p:nvSpPr>
          <p:spPr>
            <a:xfrm>
              <a:off x="930678" y="543974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613" name="Google Shape;7613;p415"/>
            <p:cNvSpPr/>
            <p:nvPr/>
          </p:nvSpPr>
          <p:spPr>
            <a:xfrm>
              <a:off x="5716046" y="4583042"/>
              <a:ext cx="3555846" cy="55374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Trực quan hóa cho Matplotlib và pandas</a:t>
              </a:r>
              <a:endParaRPr sz="1799">
                <a:solidFill>
                  <a:srgbClr val="A5A5A5"/>
                </a:solidFill>
                <a:latin typeface="Arial"/>
                <a:ea typeface="Arial"/>
                <a:cs typeface="Arial"/>
                <a:sym typeface="Arial"/>
              </a:endParaRPr>
            </a:p>
          </p:txBody>
        </p:sp>
        <p:sp>
          <p:nvSpPr>
            <p:cNvPr id="7614" name="Google Shape;7614;p415"/>
            <p:cNvSpPr/>
            <p:nvPr/>
          </p:nvSpPr>
          <p:spPr>
            <a:xfrm>
              <a:off x="5548675" y="4580347"/>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615" name="Google Shape;7615;p415"/>
            <p:cNvSpPr/>
            <p:nvPr/>
          </p:nvSpPr>
          <p:spPr>
            <a:xfrm>
              <a:off x="5716046" y="5425510"/>
              <a:ext cx="355584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Vẽ đồ thị nâng cao với Seaborn</a:t>
              </a:r>
              <a:endParaRPr/>
            </a:p>
          </p:txBody>
        </p:sp>
        <p:sp>
          <p:nvSpPr>
            <p:cNvPr id="7616" name="Google Shape;7616;p415"/>
            <p:cNvSpPr/>
            <p:nvPr/>
          </p:nvSpPr>
          <p:spPr>
            <a:xfrm>
              <a:off x="5548675" y="5294785"/>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1" name="Shape 7621"/>
        <p:cNvGrpSpPr/>
        <p:nvPr/>
      </p:nvGrpSpPr>
      <p:grpSpPr>
        <a:xfrm>
          <a:off x="0" y="0"/>
          <a:ext cx="0" cy="0"/>
          <a:chOff x="0" y="0"/>
          <a:chExt cx="0" cy="0"/>
        </a:xfrm>
      </p:grpSpPr>
      <p:sp>
        <p:nvSpPr>
          <p:cNvPr id="7622" name="Google Shape;7622;p416"/>
          <p:cNvSpPr/>
          <p:nvPr/>
        </p:nvSpPr>
        <p:spPr>
          <a:xfrm>
            <a:off x="711201" y="508518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boxplot bao gồm một hộp, whiskers, outliers, v.v.</a:t>
            </a:r>
            <a:endParaRPr sz="1300">
              <a:solidFill>
                <a:srgbClr val="262626"/>
              </a:solidFill>
              <a:latin typeface="Arial"/>
              <a:ea typeface="Arial"/>
              <a:cs typeface="Arial"/>
              <a:sym typeface="Arial"/>
            </a:endParaRPr>
          </a:p>
        </p:txBody>
      </p:sp>
      <p:grpSp>
        <p:nvGrpSpPr>
          <p:cNvPr id="7623" name="Google Shape;7623;p416"/>
          <p:cNvGrpSpPr/>
          <p:nvPr/>
        </p:nvGrpSpPr>
        <p:grpSpPr>
          <a:xfrm>
            <a:off x="3116552" y="2739752"/>
            <a:ext cx="3669721" cy="2057400"/>
            <a:chOff x="4416552" y="2425905"/>
            <a:chExt cx="3669721" cy="2057400"/>
          </a:xfrm>
        </p:grpSpPr>
        <p:pic>
          <p:nvPicPr>
            <p:cNvPr id="7624" name="Google Shape;7624;p416"/>
            <p:cNvPicPr preferRelativeResize="0"/>
            <p:nvPr/>
          </p:nvPicPr>
          <p:blipFill rotWithShape="1">
            <a:blip r:embed="rId3">
              <a:alphaModFix/>
            </a:blip>
            <a:srcRect b="10934" l="0" r="0" t="7423"/>
            <a:stretch/>
          </p:blipFill>
          <p:spPr>
            <a:xfrm>
              <a:off x="4465767" y="2425905"/>
              <a:ext cx="3620506" cy="2057400"/>
            </a:xfrm>
            <a:prstGeom prst="rect">
              <a:avLst/>
            </a:prstGeom>
            <a:noFill/>
            <a:ln>
              <a:noFill/>
            </a:ln>
          </p:spPr>
        </p:pic>
        <p:sp>
          <p:nvSpPr>
            <p:cNvPr id="7625" name="Google Shape;7625;p416"/>
            <p:cNvSpPr txBox="1"/>
            <p:nvPr/>
          </p:nvSpPr>
          <p:spPr>
            <a:xfrm>
              <a:off x="4416552" y="2864549"/>
              <a:ext cx="512064"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30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20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10</a:t>
              </a:r>
              <a:endParaRPr/>
            </a:p>
          </p:txBody>
        </p:sp>
      </p:grpSp>
      <p:grpSp>
        <p:nvGrpSpPr>
          <p:cNvPr id="7626" name="Google Shape;7626;p416"/>
          <p:cNvGrpSpPr/>
          <p:nvPr/>
        </p:nvGrpSpPr>
        <p:grpSpPr>
          <a:xfrm>
            <a:off x="450000" y="450000"/>
            <a:ext cx="9018000" cy="276999"/>
            <a:chOff x="450000" y="450000"/>
            <a:chExt cx="9018000" cy="276999"/>
          </a:xfrm>
        </p:grpSpPr>
        <p:sp>
          <p:nvSpPr>
            <p:cNvPr id="7627" name="Google Shape;7627;p4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628" name="Google Shape;7628;p4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7629" name="Google Shape;7629;p416"/>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loại hình ảnh cơ bản</a:t>
            </a:r>
            <a:endParaRPr b="1" sz="2400">
              <a:solidFill>
                <a:srgbClr val="0C0C0C"/>
              </a:solidFill>
              <a:latin typeface="Arial"/>
              <a:ea typeface="Arial"/>
              <a:cs typeface="Arial"/>
              <a:sym typeface="Arial"/>
            </a:endParaRPr>
          </a:p>
        </p:txBody>
      </p:sp>
      <p:grpSp>
        <p:nvGrpSpPr>
          <p:cNvPr id="7630" name="Google Shape;7630;p416"/>
          <p:cNvGrpSpPr/>
          <p:nvPr/>
        </p:nvGrpSpPr>
        <p:grpSpPr>
          <a:xfrm>
            <a:off x="580388" y="1987965"/>
            <a:ext cx="8887612" cy="599957"/>
            <a:chOff x="580388" y="1413381"/>
            <a:chExt cx="8887612" cy="599957"/>
          </a:xfrm>
        </p:grpSpPr>
        <p:sp>
          <p:nvSpPr>
            <p:cNvPr id="7631" name="Google Shape;7631;p41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đơn biến:</a:t>
              </a:r>
              <a:endParaRPr sz="1400">
                <a:solidFill>
                  <a:schemeClr val="dk1"/>
                </a:solidFill>
                <a:latin typeface="Arial"/>
                <a:ea typeface="Arial"/>
                <a:cs typeface="Arial"/>
                <a:sym typeface="Arial"/>
              </a:endParaRPr>
            </a:p>
          </p:txBody>
        </p:sp>
        <p:sp>
          <p:nvSpPr>
            <p:cNvPr id="7632" name="Google Shape;7632;p41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số liên tục: Boxplot.</a:t>
              </a:r>
              <a:endParaRPr sz="1300">
                <a:solidFill>
                  <a:srgbClr val="262626"/>
                </a:solidFill>
                <a:latin typeface="Arial"/>
                <a:ea typeface="Arial"/>
                <a:cs typeface="Arial"/>
                <a:sym typeface="Arial"/>
              </a:endParaRPr>
            </a:p>
          </p:txBody>
        </p:sp>
      </p:gr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7" name="Shape 7637"/>
        <p:cNvGrpSpPr/>
        <p:nvPr/>
      </p:nvGrpSpPr>
      <p:grpSpPr>
        <a:xfrm>
          <a:off x="0" y="0"/>
          <a:ext cx="0" cy="0"/>
          <a:chOff x="0" y="0"/>
          <a:chExt cx="0" cy="0"/>
        </a:xfrm>
      </p:grpSpPr>
      <p:sp>
        <p:nvSpPr>
          <p:cNvPr id="7638" name="Google Shape;7638;p417"/>
          <p:cNvSpPr/>
          <p:nvPr/>
        </p:nvSpPr>
        <p:spPr>
          <a:xfrm>
            <a:off x="711201" y="49173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Hiển thị tần số tuyệt đối hoặc tương đối của mỗi khoảng thời gian.</a:t>
            </a:r>
            <a:endParaRPr sz="1300">
              <a:solidFill>
                <a:srgbClr val="262626"/>
              </a:solidFill>
              <a:latin typeface="Arial"/>
              <a:ea typeface="Arial"/>
              <a:cs typeface="Arial"/>
              <a:sym typeface="Arial"/>
            </a:endParaRPr>
          </a:p>
        </p:txBody>
      </p:sp>
      <p:sp>
        <p:nvSpPr>
          <p:cNvPr id="7639" name="Google Shape;7639;p417"/>
          <p:cNvSpPr txBox="1"/>
          <p:nvPr/>
        </p:nvSpPr>
        <p:spPr>
          <a:xfrm>
            <a:off x="4755396" y="4625931"/>
            <a:ext cx="676342" cy="480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rgbClr val="262626"/>
                </a:solidFill>
                <a:latin typeface="Times New Roman"/>
                <a:ea typeface="Times New Roman"/>
                <a:cs typeface="Times New Roman"/>
                <a:sym typeface="Times New Roman"/>
              </a:rPr>
              <a:t>x</a:t>
            </a:r>
            <a:endParaRPr/>
          </a:p>
        </p:txBody>
      </p:sp>
      <p:grpSp>
        <p:nvGrpSpPr>
          <p:cNvPr id="7640" name="Google Shape;7640;p417"/>
          <p:cNvGrpSpPr/>
          <p:nvPr/>
        </p:nvGrpSpPr>
        <p:grpSpPr>
          <a:xfrm>
            <a:off x="3479573" y="2482736"/>
            <a:ext cx="3677387" cy="1912744"/>
            <a:chOff x="3645669" y="3529013"/>
            <a:chExt cx="2825617" cy="1469707"/>
          </a:xfrm>
        </p:grpSpPr>
        <p:sp>
          <p:nvSpPr>
            <p:cNvPr id="7641" name="Google Shape;7641;p417"/>
            <p:cNvSpPr/>
            <p:nvPr/>
          </p:nvSpPr>
          <p:spPr>
            <a:xfrm>
              <a:off x="4885824" y="3529013"/>
              <a:ext cx="168141" cy="146970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2" name="Google Shape;7642;p417"/>
            <p:cNvSpPr/>
            <p:nvPr/>
          </p:nvSpPr>
          <p:spPr>
            <a:xfrm>
              <a:off x="5062989" y="3557588"/>
              <a:ext cx="168141" cy="144113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3" name="Google Shape;7643;p417"/>
            <p:cNvSpPr/>
            <p:nvPr/>
          </p:nvSpPr>
          <p:spPr>
            <a:xfrm>
              <a:off x="4708659" y="3579018"/>
              <a:ext cx="168141" cy="141970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4" name="Google Shape;7644;p417"/>
            <p:cNvSpPr/>
            <p:nvPr/>
          </p:nvSpPr>
          <p:spPr>
            <a:xfrm>
              <a:off x="4531494" y="4205288"/>
              <a:ext cx="168141" cy="79343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5" name="Google Shape;7645;p417"/>
            <p:cNvSpPr/>
            <p:nvPr/>
          </p:nvSpPr>
          <p:spPr>
            <a:xfrm>
              <a:off x="4354329" y="4436269"/>
              <a:ext cx="168141" cy="56245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6" name="Google Shape;7646;p417"/>
            <p:cNvSpPr/>
            <p:nvPr/>
          </p:nvSpPr>
          <p:spPr>
            <a:xfrm>
              <a:off x="4177164" y="4464843"/>
              <a:ext cx="168141" cy="53387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7" name="Google Shape;7647;p417"/>
            <p:cNvSpPr/>
            <p:nvPr/>
          </p:nvSpPr>
          <p:spPr>
            <a:xfrm>
              <a:off x="3999999" y="4702969"/>
              <a:ext cx="168141" cy="29574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8" name="Google Shape;7648;p417"/>
            <p:cNvSpPr/>
            <p:nvPr/>
          </p:nvSpPr>
          <p:spPr>
            <a:xfrm>
              <a:off x="3822834" y="4788694"/>
              <a:ext cx="168141" cy="21002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49" name="Google Shape;7649;p417"/>
            <p:cNvSpPr/>
            <p:nvPr/>
          </p:nvSpPr>
          <p:spPr>
            <a:xfrm>
              <a:off x="3645669" y="4952998"/>
              <a:ext cx="168141" cy="4571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0" name="Google Shape;7650;p417"/>
            <p:cNvSpPr/>
            <p:nvPr/>
          </p:nvSpPr>
          <p:spPr>
            <a:xfrm>
              <a:off x="5240154" y="4317206"/>
              <a:ext cx="168141" cy="68151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1" name="Google Shape;7651;p417"/>
            <p:cNvSpPr/>
            <p:nvPr/>
          </p:nvSpPr>
          <p:spPr>
            <a:xfrm>
              <a:off x="5417319" y="4707731"/>
              <a:ext cx="168141" cy="2909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2" name="Google Shape;7652;p417"/>
            <p:cNvSpPr/>
            <p:nvPr/>
          </p:nvSpPr>
          <p:spPr>
            <a:xfrm>
              <a:off x="5594484" y="4962717"/>
              <a:ext cx="168141"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3" name="Google Shape;7653;p417"/>
            <p:cNvSpPr/>
            <p:nvPr/>
          </p:nvSpPr>
          <p:spPr>
            <a:xfrm>
              <a:off x="5771649" y="4962717"/>
              <a:ext cx="168141"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4" name="Google Shape;7654;p417"/>
            <p:cNvSpPr/>
            <p:nvPr/>
          </p:nvSpPr>
          <p:spPr>
            <a:xfrm>
              <a:off x="5948814" y="4941094"/>
              <a:ext cx="168141" cy="5762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5" name="Google Shape;7655;p417"/>
            <p:cNvSpPr/>
            <p:nvPr/>
          </p:nvSpPr>
          <p:spPr>
            <a:xfrm>
              <a:off x="6125979" y="4980717"/>
              <a:ext cx="168141"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56" name="Google Shape;7656;p417"/>
            <p:cNvSpPr/>
            <p:nvPr/>
          </p:nvSpPr>
          <p:spPr>
            <a:xfrm>
              <a:off x="6303145" y="4980717"/>
              <a:ext cx="168141"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7657" name="Google Shape;7657;p417"/>
          <p:cNvGrpSpPr/>
          <p:nvPr/>
        </p:nvGrpSpPr>
        <p:grpSpPr>
          <a:xfrm>
            <a:off x="3305380" y="2621160"/>
            <a:ext cx="70278" cy="1772666"/>
            <a:chOff x="2930798" y="3635375"/>
            <a:chExt cx="54000" cy="1362075"/>
          </a:xfrm>
        </p:grpSpPr>
        <p:cxnSp>
          <p:nvCxnSpPr>
            <p:cNvPr id="7658" name="Google Shape;7658;p417"/>
            <p:cNvCxnSpPr/>
            <p:nvPr/>
          </p:nvCxnSpPr>
          <p:spPr>
            <a:xfrm>
              <a:off x="2980804" y="3635375"/>
              <a:ext cx="0" cy="1362075"/>
            </a:xfrm>
            <a:prstGeom prst="straightConnector1">
              <a:avLst/>
            </a:prstGeom>
            <a:noFill/>
            <a:ln cap="flat" cmpd="sng" w="9525">
              <a:solidFill>
                <a:srgbClr val="A5A5A5"/>
              </a:solidFill>
              <a:prstDash val="solid"/>
              <a:miter lim="800000"/>
              <a:headEnd len="sm" w="sm" type="none"/>
              <a:tailEnd len="sm" w="sm" type="none"/>
            </a:ln>
          </p:spPr>
        </p:cxnSp>
        <p:cxnSp>
          <p:nvCxnSpPr>
            <p:cNvPr id="7659" name="Google Shape;7659;p417"/>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60" name="Google Shape;7660;p417"/>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61" name="Google Shape;7661;p417"/>
            <p:cNvCxnSpPr/>
            <p:nvPr/>
          </p:nvCxnSpPr>
          <p:spPr>
            <a:xfrm>
              <a:off x="2930798" y="472551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62" name="Google Shape;7662;p417"/>
            <p:cNvCxnSpPr/>
            <p:nvPr/>
          </p:nvCxnSpPr>
          <p:spPr>
            <a:xfrm>
              <a:off x="2930798" y="445357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63" name="Google Shape;7663;p417"/>
            <p:cNvCxnSpPr/>
            <p:nvPr/>
          </p:nvCxnSpPr>
          <p:spPr>
            <a:xfrm>
              <a:off x="2930798" y="418163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64" name="Google Shape;7664;p417"/>
            <p:cNvCxnSpPr/>
            <p:nvPr/>
          </p:nvCxnSpPr>
          <p:spPr>
            <a:xfrm>
              <a:off x="2930798" y="3909695"/>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665" name="Google Shape;7665;p417"/>
          <p:cNvSpPr txBox="1"/>
          <p:nvPr/>
        </p:nvSpPr>
        <p:spPr>
          <a:xfrm>
            <a:off x="2991616" y="2540104"/>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100</a:t>
            </a:r>
            <a:endParaRPr/>
          </a:p>
        </p:txBody>
      </p:sp>
      <p:sp>
        <p:nvSpPr>
          <p:cNvPr id="7666" name="Google Shape;7666;p417"/>
          <p:cNvSpPr txBox="1"/>
          <p:nvPr/>
        </p:nvSpPr>
        <p:spPr>
          <a:xfrm>
            <a:off x="2991616" y="2893397"/>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80</a:t>
            </a:r>
            <a:endParaRPr/>
          </a:p>
        </p:txBody>
      </p:sp>
      <p:sp>
        <p:nvSpPr>
          <p:cNvPr id="7667" name="Google Shape;7667;p417"/>
          <p:cNvSpPr txBox="1"/>
          <p:nvPr/>
        </p:nvSpPr>
        <p:spPr>
          <a:xfrm>
            <a:off x="2991616" y="3246690"/>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60</a:t>
            </a:r>
            <a:endParaRPr/>
          </a:p>
        </p:txBody>
      </p:sp>
      <p:sp>
        <p:nvSpPr>
          <p:cNvPr id="7668" name="Google Shape;7668;p417"/>
          <p:cNvSpPr txBox="1"/>
          <p:nvPr/>
        </p:nvSpPr>
        <p:spPr>
          <a:xfrm>
            <a:off x="2991616" y="3599983"/>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40</a:t>
            </a:r>
            <a:endParaRPr/>
          </a:p>
        </p:txBody>
      </p:sp>
      <p:sp>
        <p:nvSpPr>
          <p:cNvPr id="7669" name="Google Shape;7669;p417"/>
          <p:cNvSpPr txBox="1"/>
          <p:nvPr/>
        </p:nvSpPr>
        <p:spPr>
          <a:xfrm>
            <a:off x="2991616" y="3953276"/>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7670" name="Google Shape;7670;p417"/>
          <p:cNvSpPr txBox="1"/>
          <p:nvPr/>
        </p:nvSpPr>
        <p:spPr>
          <a:xfrm>
            <a:off x="2991616" y="4306570"/>
            <a:ext cx="248261" cy="1802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7671" name="Google Shape;7671;p417"/>
          <p:cNvSpPr txBox="1"/>
          <p:nvPr/>
        </p:nvSpPr>
        <p:spPr>
          <a:xfrm rot="-5400000">
            <a:off x="2491719" y="3434569"/>
            <a:ext cx="688539"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7672" name="Google Shape;7672;p417"/>
          <p:cNvGrpSpPr/>
          <p:nvPr/>
        </p:nvGrpSpPr>
        <p:grpSpPr>
          <a:xfrm rot="-5400000">
            <a:off x="5051010" y="3351258"/>
            <a:ext cx="70278" cy="2290867"/>
            <a:chOff x="2930798" y="3635375"/>
            <a:chExt cx="54000" cy="1760248"/>
          </a:xfrm>
        </p:grpSpPr>
        <p:cxnSp>
          <p:nvCxnSpPr>
            <p:cNvPr id="7673" name="Google Shape;7673;p417"/>
            <p:cNvCxnSpPr/>
            <p:nvPr/>
          </p:nvCxnSpPr>
          <p:spPr>
            <a:xfrm rot="5400000">
              <a:off x="2103061" y="4515499"/>
              <a:ext cx="1760248" cy="0"/>
            </a:xfrm>
            <a:prstGeom prst="straightConnector1">
              <a:avLst/>
            </a:prstGeom>
            <a:noFill/>
            <a:ln cap="flat" cmpd="sng" w="9525">
              <a:solidFill>
                <a:srgbClr val="A5A5A5"/>
              </a:solidFill>
              <a:prstDash val="solid"/>
              <a:miter lim="800000"/>
              <a:headEnd len="sm" w="sm" type="none"/>
              <a:tailEnd len="sm" w="sm" type="none"/>
            </a:ln>
          </p:spPr>
        </p:cxnSp>
        <p:cxnSp>
          <p:nvCxnSpPr>
            <p:cNvPr id="7674" name="Google Shape;7674;p417"/>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75" name="Google Shape;7675;p417"/>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76" name="Google Shape;7676;p417"/>
            <p:cNvCxnSpPr/>
            <p:nvPr/>
          </p:nvCxnSpPr>
          <p:spPr>
            <a:xfrm>
              <a:off x="2930798" y="451549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677" name="Google Shape;7677;p417"/>
          <p:cNvSpPr txBox="1"/>
          <p:nvPr/>
        </p:nvSpPr>
        <p:spPr>
          <a:xfrm>
            <a:off x="3822136"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7678" name="Google Shape;7678;p417"/>
          <p:cNvSpPr txBox="1"/>
          <p:nvPr/>
        </p:nvSpPr>
        <p:spPr>
          <a:xfrm>
            <a:off x="4972409"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7679" name="Google Shape;7679;p417"/>
          <p:cNvSpPr txBox="1"/>
          <p:nvPr/>
        </p:nvSpPr>
        <p:spPr>
          <a:xfrm>
            <a:off x="6111781" y="4572043"/>
            <a:ext cx="248261" cy="1802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grpSp>
        <p:nvGrpSpPr>
          <p:cNvPr id="7680" name="Google Shape;7680;p417"/>
          <p:cNvGrpSpPr/>
          <p:nvPr/>
        </p:nvGrpSpPr>
        <p:grpSpPr>
          <a:xfrm>
            <a:off x="450000" y="450000"/>
            <a:ext cx="9018000" cy="276999"/>
            <a:chOff x="450000" y="450000"/>
            <a:chExt cx="9018000" cy="276999"/>
          </a:xfrm>
        </p:grpSpPr>
        <p:sp>
          <p:nvSpPr>
            <p:cNvPr id="7681" name="Google Shape;7681;p4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682" name="Google Shape;7682;p4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683" name="Google Shape;7683;p417"/>
          <p:cNvGrpSpPr/>
          <p:nvPr/>
        </p:nvGrpSpPr>
        <p:grpSpPr>
          <a:xfrm>
            <a:off x="580388" y="1413381"/>
            <a:ext cx="8887612" cy="599957"/>
            <a:chOff x="580388" y="1413381"/>
            <a:chExt cx="8887612" cy="599957"/>
          </a:xfrm>
        </p:grpSpPr>
        <p:sp>
          <p:nvSpPr>
            <p:cNvPr id="7684" name="Google Shape;7684;p41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đơn biến:</a:t>
              </a:r>
              <a:endParaRPr sz="1400">
                <a:solidFill>
                  <a:schemeClr val="dk1"/>
                </a:solidFill>
                <a:latin typeface="Arial"/>
                <a:ea typeface="Arial"/>
                <a:cs typeface="Arial"/>
                <a:sym typeface="Arial"/>
              </a:endParaRPr>
            </a:p>
          </p:txBody>
        </p:sp>
        <p:sp>
          <p:nvSpPr>
            <p:cNvPr id="7685" name="Google Shape;7685;p41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số liên tục: Biểu đồ.</a:t>
              </a:r>
              <a:endParaRPr sz="1300">
                <a:solidFill>
                  <a:srgbClr val="262626"/>
                </a:solidFill>
                <a:latin typeface="Arial"/>
                <a:ea typeface="Arial"/>
                <a:cs typeface="Arial"/>
                <a:sym typeface="Arial"/>
              </a:endParaRPr>
            </a:p>
          </p:txBody>
        </p:sp>
      </p:gr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0" name="Shape 7690"/>
        <p:cNvGrpSpPr/>
        <p:nvPr/>
      </p:nvGrpSpPr>
      <p:grpSpPr>
        <a:xfrm>
          <a:off x="0" y="0"/>
          <a:ext cx="0" cy="0"/>
          <a:chOff x="0" y="0"/>
          <a:chExt cx="0" cy="0"/>
        </a:xfrm>
      </p:grpSpPr>
      <p:sp>
        <p:nvSpPr>
          <p:cNvPr id="7691" name="Google Shape;7691;p418"/>
          <p:cNvSpPr/>
          <p:nvPr/>
        </p:nvSpPr>
        <p:spPr>
          <a:xfrm>
            <a:off x="711201" y="484902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rộng khoảng có thể được điều chỉnh.</a:t>
            </a:r>
            <a:endParaRPr sz="1300">
              <a:solidFill>
                <a:srgbClr val="262626"/>
              </a:solidFill>
              <a:latin typeface="Arial"/>
              <a:ea typeface="Arial"/>
              <a:cs typeface="Arial"/>
              <a:sym typeface="Arial"/>
            </a:endParaRPr>
          </a:p>
        </p:txBody>
      </p:sp>
      <p:grpSp>
        <p:nvGrpSpPr>
          <p:cNvPr id="7692" name="Google Shape;7692;p418"/>
          <p:cNvGrpSpPr/>
          <p:nvPr/>
        </p:nvGrpSpPr>
        <p:grpSpPr>
          <a:xfrm>
            <a:off x="2766866" y="2410728"/>
            <a:ext cx="4337659" cy="2627555"/>
            <a:chOff x="2766866" y="3137274"/>
            <a:chExt cx="4337659" cy="2627555"/>
          </a:xfrm>
        </p:grpSpPr>
        <p:sp>
          <p:nvSpPr>
            <p:cNvPr id="7693" name="Google Shape;7693;p418"/>
            <p:cNvSpPr txBox="1"/>
            <p:nvPr/>
          </p:nvSpPr>
          <p:spPr>
            <a:xfrm>
              <a:off x="4755743" y="5283487"/>
              <a:ext cx="677294" cy="4813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rgbClr val="262626"/>
                  </a:solidFill>
                  <a:latin typeface="Times New Roman"/>
                  <a:ea typeface="Times New Roman"/>
                  <a:cs typeface="Times New Roman"/>
                  <a:sym typeface="Times New Roman"/>
                </a:rPr>
                <a:t>x</a:t>
              </a:r>
              <a:endParaRPr/>
            </a:p>
          </p:txBody>
        </p:sp>
        <p:grpSp>
          <p:nvGrpSpPr>
            <p:cNvPr id="7694" name="Google Shape;7694;p418"/>
            <p:cNvGrpSpPr/>
            <p:nvPr/>
          </p:nvGrpSpPr>
          <p:grpSpPr>
            <a:xfrm>
              <a:off x="3306168" y="3503478"/>
              <a:ext cx="70377" cy="1547577"/>
              <a:chOff x="2930798" y="3810000"/>
              <a:chExt cx="54000" cy="1187450"/>
            </a:xfrm>
          </p:grpSpPr>
          <p:cxnSp>
            <p:nvCxnSpPr>
              <p:cNvPr id="7695" name="Google Shape;7695;p418"/>
              <p:cNvCxnSpPr/>
              <p:nvPr/>
            </p:nvCxnSpPr>
            <p:spPr>
              <a:xfrm>
                <a:off x="2980804" y="3810000"/>
                <a:ext cx="0" cy="1187450"/>
              </a:xfrm>
              <a:prstGeom prst="straightConnector1">
                <a:avLst/>
              </a:prstGeom>
              <a:noFill/>
              <a:ln cap="flat" cmpd="sng" w="9525">
                <a:solidFill>
                  <a:srgbClr val="A5A5A5"/>
                </a:solidFill>
                <a:prstDash val="solid"/>
                <a:miter lim="800000"/>
                <a:headEnd len="sm" w="sm" type="none"/>
                <a:tailEnd len="sm" w="sm" type="none"/>
              </a:ln>
            </p:spPr>
          </p:cxnSp>
          <p:cxnSp>
            <p:nvCxnSpPr>
              <p:cNvPr id="7696" name="Google Shape;7696;p418"/>
              <p:cNvCxnSpPr/>
              <p:nvPr/>
            </p:nvCxnSpPr>
            <p:spPr>
              <a:xfrm>
                <a:off x="2930798" y="381396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97" name="Google Shape;7697;p418"/>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98" name="Google Shape;7698;p418"/>
              <p:cNvCxnSpPr/>
              <p:nvPr/>
            </p:nvCxnSpPr>
            <p:spPr>
              <a:xfrm>
                <a:off x="2930798" y="460295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699" name="Google Shape;7699;p418"/>
              <p:cNvCxnSpPr/>
              <p:nvPr/>
            </p:nvCxnSpPr>
            <p:spPr>
              <a:xfrm>
                <a:off x="2930798" y="420846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700" name="Google Shape;7700;p418"/>
            <p:cNvSpPr txBox="1"/>
            <p:nvPr/>
          </p:nvSpPr>
          <p:spPr>
            <a:xfrm>
              <a:off x="2991962" y="3414929"/>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30</a:t>
              </a:r>
              <a:endParaRPr/>
            </a:p>
          </p:txBody>
        </p:sp>
        <p:sp>
          <p:nvSpPr>
            <p:cNvPr id="7701" name="Google Shape;7701;p418"/>
            <p:cNvSpPr txBox="1"/>
            <p:nvPr/>
          </p:nvSpPr>
          <p:spPr>
            <a:xfrm>
              <a:off x="2991962" y="3933110"/>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7702" name="Google Shape;7702;p418"/>
            <p:cNvSpPr txBox="1"/>
            <p:nvPr/>
          </p:nvSpPr>
          <p:spPr>
            <a:xfrm>
              <a:off x="2991962" y="4452049"/>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10</a:t>
              </a:r>
              <a:endParaRPr/>
            </a:p>
          </p:txBody>
        </p:sp>
        <p:sp>
          <p:nvSpPr>
            <p:cNvPr id="7703" name="Google Shape;7703;p418"/>
            <p:cNvSpPr txBox="1"/>
            <p:nvPr/>
          </p:nvSpPr>
          <p:spPr>
            <a:xfrm>
              <a:off x="2991962"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7704" name="Google Shape;7704;p418"/>
            <p:cNvSpPr txBox="1"/>
            <p:nvPr/>
          </p:nvSpPr>
          <p:spPr>
            <a:xfrm rot="-5400000">
              <a:off x="2491361" y="4216479"/>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7705" name="Google Shape;7705;p418"/>
            <p:cNvGrpSpPr/>
            <p:nvPr/>
          </p:nvGrpSpPr>
          <p:grpSpPr>
            <a:xfrm rot="-5400000">
              <a:off x="5052377" y="4008898"/>
              <a:ext cx="70377" cy="2290334"/>
              <a:chOff x="2930798" y="3635375"/>
              <a:chExt cx="54000" cy="1757365"/>
            </a:xfrm>
          </p:grpSpPr>
          <p:cxnSp>
            <p:nvCxnSpPr>
              <p:cNvPr id="7706" name="Google Shape;7706;p418"/>
              <p:cNvCxnSpPr/>
              <p:nvPr/>
            </p:nvCxnSpPr>
            <p:spPr>
              <a:xfrm rot="5400000">
                <a:off x="2104887" y="4513673"/>
                <a:ext cx="1756596" cy="0"/>
              </a:xfrm>
              <a:prstGeom prst="straightConnector1">
                <a:avLst/>
              </a:prstGeom>
              <a:noFill/>
              <a:ln cap="flat" cmpd="sng" w="9525">
                <a:solidFill>
                  <a:srgbClr val="A5A5A5"/>
                </a:solidFill>
                <a:prstDash val="solid"/>
                <a:miter lim="800000"/>
                <a:headEnd len="sm" w="sm" type="none"/>
                <a:tailEnd len="sm" w="sm" type="none"/>
              </a:ln>
            </p:spPr>
          </p:cxnSp>
          <p:cxnSp>
            <p:nvCxnSpPr>
              <p:cNvPr id="7707" name="Google Shape;7707;p418"/>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708" name="Google Shape;7708;p418"/>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709" name="Google Shape;7709;p418"/>
              <p:cNvCxnSpPr/>
              <p:nvPr/>
            </p:nvCxnSpPr>
            <p:spPr>
              <a:xfrm>
                <a:off x="2930798" y="4515499"/>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710" name="Google Shape;7710;p418"/>
            <p:cNvSpPr txBox="1"/>
            <p:nvPr/>
          </p:nvSpPr>
          <p:spPr>
            <a:xfrm>
              <a:off x="3823651"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7711" name="Google Shape;7711;p418"/>
            <p:cNvSpPr txBox="1"/>
            <p:nvPr/>
          </p:nvSpPr>
          <p:spPr>
            <a:xfrm>
              <a:off x="4975544"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7712" name="Google Shape;7712;p418"/>
            <p:cNvSpPr txBox="1"/>
            <p:nvPr/>
          </p:nvSpPr>
          <p:spPr>
            <a:xfrm>
              <a:off x="611651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grpSp>
          <p:nvGrpSpPr>
            <p:cNvPr id="7713" name="Google Shape;7713;p418"/>
            <p:cNvGrpSpPr/>
            <p:nvPr/>
          </p:nvGrpSpPr>
          <p:grpSpPr>
            <a:xfrm>
              <a:off x="3516280" y="3137274"/>
              <a:ext cx="3588244" cy="1915438"/>
              <a:chOff x="3516280" y="3137274"/>
              <a:chExt cx="3588244" cy="1915438"/>
            </a:xfrm>
          </p:grpSpPr>
          <p:sp>
            <p:nvSpPr>
              <p:cNvPr id="7714" name="Google Shape;7714;p418"/>
              <p:cNvSpPr/>
              <p:nvPr/>
            </p:nvSpPr>
            <p:spPr>
              <a:xfrm>
                <a:off x="5028556" y="3137274"/>
                <a:ext cx="36000" cy="191543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15" name="Google Shape;7715;p418"/>
              <p:cNvSpPr/>
              <p:nvPr/>
            </p:nvSpPr>
            <p:spPr>
              <a:xfrm>
                <a:off x="5075845" y="4027958"/>
                <a:ext cx="36000" cy="102475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16" name="Google Shape;7716;p418"/>
              <p:cNvSpPr/>
              <p:nvPr/>
            </p:nvSpPr>
            <p:spPr>
              <a:xfrm>
                <a:off x="5123134" y="3875891"/>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17" name="Google Shape;7717;p418"/>
              <p:cNvSpPr/>
              <p:nvPr/>
            </p:nvSpPr>
            <p:spPr>
              <a:xfrm>
                <a:off x="5170423" y="3875891"/>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18" name="Google Shape;7718;p418"/>
              <p:cNvSpPr/>
              <p:nvPr/>
            </p:nvSpPr>
            <p:spPr>
              <a:xfrm>
                <a:off x="5217712" y="4074508"/>
                <a:ext cx="36000" cy="97820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19" name="Google Shape;7719;p418"/>
              <p:cNvSpPr/>
              <p:nvPr/>
            </p:nvSpPr>
            <p:spPr>
              <a:xfrm>
                <a:off x="5265001" y="3925546"/>
                <a:ext cx="36000" cy="112716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0" name="Google Shape;7720;p418"/>
              <p:cNvSpPr/>
              <p:nvPr/>
            </p:nvSpPr>
            <p:spPr>
              <a:xfrm>
                <a:off x="5312290" y="3975198"/>
                <a:ext cx="36000" cy="10775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1" name="Google Shape;7721;p418"/>
              <p:cNvSpPr/>
              <p:nvPr/>
            </p:nvSpPr>
            <p:spPr>
              <a:xfrm>
                <a:off x="5359579" y="3773477"/>
                <a:ext cx="36000" cy="1279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2" name="Google Shape;7722;p418"/>
              <p:cNvSpPr/>
              <p:nvPr/>
            </p:nvSpPr>
            <p:spPr>
              <a:xfrm>
                <a:off x="5406868" y="3773477"/>
                <a:ext cx="36000" cy="1279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3" name="Google Shape;7723;p418"/>
              <p:cNvSpPr/>
              <p:nvPr/>
            </p:nvSpPr>
            <p:spPr>
              <a:xfrm>
                <a:off x="5454157" y="3875890"/>
                <a:ext cx="36000" cy="11768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4" name="Google Shape;7724;p418"/>
              <p:cNvSpPr/>
              <p:nvPr/>
            </p:nvSpPr>
            <p:spPr>
              <a:xfrm>
                <a:off x="5501446" y="4288646"/>
                <a:ext cx="36000" cy="76406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5" name="Google Shape;7725;p418"/>
              <p:cNvSpPr/>
              <p:nvPr/>
            </p:nvSpPr>
            <p:spPr>
              <a:xfrm>
                <a:off x="5548735" y="4133475"/>
                <a:ext cx="36000" cy="91923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6" name="Google Shape;7726;p418"/>
              <p:cNvSpPr/>
              <p:nvPr/>
            </p:nvSpPr>
            <p:spPr>
              <a:xfrm>
                <a:off x="5596024" y="4332094"/>
                <a:ext cx="36000" cy="72061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7" name="Google Shape;7727;p418"/>
              <p:cNvSpPr/>
              <p:nvPr/>
            </p:nvSpPr>
            <p:spPr>
              <a:xfrm>
                <a:off x="5643313" y="4487265"/>
                <a:ext cx="36000" cy="5654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8" name="Google Shape;7728;p418"/>
              <p:cNvSpPr/>
              <p:nvPr/>
            </p:nvSpPr>
            <p:spPr>
              <a:xfrm>
                <a:off x="5690602" y="4487265"/>
                <a:ext cx="36000" cy="5654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29" name="Google Shape;7729;p418"/>
              <p:cNvSpPr/>
              <p:nvPr/>
            </p:nvSpPr>
            <p:spPr>
              <a:xfrm>
                <a:off x="5737891"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0" name="Google Shape;7730;p418"/>
              <p:cNvSpPr/>
              <p:nvPr/>
            </p:nvSpPr>
            <p:spPr>
              <a:xfrm>
                <a:off x="5785180"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1" name="Google Shape;7731;p418"/>
              <p:cNvSpPr/>
              <p:nvPr/>
            </p:nvSpPr>
            <p:spPr>
              <a:xfrm>
                <a:off x="5832469" y="4592784"/>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2" name="Google Shape;7732;p418"/>
              <p:cNvSpPr/>
              <p:nvPr/>
            </p:nvSpPr>
            <p:spPr>
              <a:xfrm>
                <a:off x="5879758" y="4747953"/>
                <a:ext cx="36000" cy="30475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3" name="Google Shape;7733;p418"/>
              <p:cNvSpPr/>
              <p:nvPr/>
            </p:nvSpPr>
            <p:spPr>
              <a:xfrm>
                <a:off x="5927047"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4" name="Google Shape;7734;p418"/>
              <p:cNvSpPr/>
              <p:nvPr/>
            </p:nvSpPr>
            <p:spPr>
              <a:xfrm>
                <a:off x="5974336"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5" name="Google Shape;7735;p418"/>
              <p:cNvSpPr/>
              <p:nvPr/>
            </p:nvSpPr>
            <p:spPr>
              <a:xfrm>
                <a:off x="6021649" y="4952781"/>
                <a:ext cx="36000" cy="9992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6" name="Google Shape;7736;p418"/>
              <p:cNvSpPr/>
              <p:nvPr/>
            </p:nvSpPr>
            <p:spPr>
              <a:xfrm>
                <a:off x="4981267" y="4086923"/>
                <a:ext cx="36000" cy="96578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7" name="Google Shape;7737;p418"/>
              <p:cNvSpPr/>
              <p:nvPr/>
            </p:nvSpPr>
            <p:spPr>
              <a:xfrm>
                <a:off x="4933978" y="4180027"/>
                <a:ext cx="36000" cy="87268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8" name="Google Shape;7738;p418"/>
              <p:cNvSpPr/>
              <p:nvPr/>
            </p:nvSpPr>
            <p:spPr>
              <a:xfrm>
                <a:off x="4886689" y="4431404"/>
                <a:ext cx="36000" cy="62130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39" name="Google Shape;7739;p418"/>
              <p:cNvSpPr/>
              <p:nvPr/>
            </p:nvSpPr>
            <p:spPr>
              <a:xfrm>
                <a:off x="4839400" y="4031062"/>
                <a:ext cx="36000" cy="102164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0" name="Google Shape;7740;p418"/>
              <p:cNvSpPr/>
              <p:nvPr/>
            </p:nvSpPr>
            <p:spPr>
              <a:xfrm>
                <a:off x="4792111" y="4642436"/>
                <a:ext cx="36000" cy="41027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1" name="Google Shape;7741;p418"/>
              <p:cNvSpPr/>
              <p:nvPr/>
            </p:nvSpPr>
            <p:spPr>
              <a:xfrm>
                <a:off x="4744822" y="4394164"/>
                <a:ext cx="36000" cy="6585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2" name="Google Shape;7742;p418"/>
              <p:cNvSpPr/>
              <p:nvPr/>
            </p:nvSpPr>
            <p:spPr>
              <a:xfrm>
                <a:off x="4697533"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3" name="Google Shape;7743;p418"/>
              <p:cNvSpPr/>
              <p:nvPr/>
            </p:nvSpPr>
            <p:spPr>
              <a:xfrm>
                <a:off x="4650244"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4" name="Google Shape;7744;p418"/>
              <p:cNvSpPr/>
              <p:nvPr/>
            </p:nvSpPr>
            <p:spPr>
              <a:xfrm>
                <a:off x="4602955"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5" name="Google Shape;7745;p418"/>
              <p:cNvSpPr/>
              <p:nvPr/>
            </p:nvSpPr>
            <p:spPr>
              <a:xfrm>
                <a:off x="4555666" y="4645541"/>
                <a:ext cx="36000" cy="4071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6" name="Google Shape;7746;p418"/>
              <p:cNvSpPr/>
              <p:nvPr/>
            </p:nvSpPr>
            <p:spPr>
              <a:xfrm>
                <a:off x="4508377" y="4698297"/>
                <a:ext cx="36000" cy="3544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7" name="Google Shape;7747;p418"/>
              <p:cNvSpPr/>
              <p:nvPr/>
            </p:nvSpPr>
            <p:spPr>
              <a:xfrm>
                <a:off x="4461088"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8" name="Google Shape;7748;p418"/>
              <p:cNvSpPr/>
              <p:nvPr/>
            </p:nvSpPr>
            <p:spPr>
              <a:xfrm>
                <a:off x="4413799" y="4751058"/>
                <a:ext cx="36000" cy="30165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49" name="Google Shape;7749;p418"/>
              <p:cNvSpPr/>
              <p:nvPr/>
            </p:nvSpPr>
            <p:spPr>
              <a:xfrm>
                <a:off x="4366510"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0" name="Google Shape;7750;p418"/>
              <p:cNvSpPr/>
              <p:nvPr/>
            </p:nvSpPr>
            <p:spPr>
              <a:xfrm>
                <a:off x="4319221" y="4540025"/>
                <a:ext cx="36000" cy="51268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1" name="Google Shape;7751;p418"/>
              <p:cNvSpPr/>
              <p:nvPr/>
            </p:nvSpPr>
            <p:spPr>
              <a:xfrm>
                <a:off x="4271932" y="4850368"/>
                <a:ext cx="36000" cy="2023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2" name="Google Shape;7752;p418"/>
              <p:cNvSpPr/>
              <p:nvPr/>
            </p:nvSpPr>
            <p:spPr>
              <a:xfrm>
                <a:off x="4224643" y="4751058"/>
                <a:ext cx="36000" cy="30165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3" name="Google Shape;7753;p418"/>
              <p:cNvSpPr/>
              <p:nvPr/>
            </p:nvSpPr>
            <p:spPr>
              <a:xfrm>
                <a:off x="4177354" y="4592783"/>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4" name="Google Shape;7754;p418"/>
              <p:cNvSpPr/>
              <p:nvPr/>
            </p:nvSpPr>
            <p:spPr>
              <a:xfrm>
                <a:off x="4130065"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5" name="Google Shape;7755;p418"/>
              <p:cNvSpPr/>
              <p:nvPr/>
            </p:nvSpPr>
            <p:spPr>
              <a:xfrm>
                <a:off x="4082776" y="4592783"/>
                <a:ext cx="36000" cy="4599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6" name="Google Shape;7756;p418"/>
              <p:cNvSpPr/>
              <p:nvPr/>
            </p:nvSpPr>
            <p:spPr>
              <a:xfrm>
                <a:off x="4035487" y="4955884"/>
                <a:ext cx="36000" cy="9682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7" name="Google Shape;7757;p418"/>
              <p:cNvSpPr/>
              <p:nvPr/>
            </p:nvSpPr>
            <p:spPr>
              <a:xfrm>
                <a:off x="3988198"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8" name="Google Shape;7758;p418"/>
              <p:cNvSpPr/>
              <p:nvPr/>
            </p:nvSpPr>
            <p:spPr>
              <a:xfrm>
                <a:off x="3940909"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59" name="Google Shape;7759;p418"/>
              <p:cNvSpPr/>
              <p:nvPr/>
            </p:nvSpPr>
            <p:spPr>
              <a:xfrm>
                <a:off x="3893620"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0" name="Google Shape;7760;p418"/>
              <p:cNvSpPr/>
              <p:nvPr/>
            </p:nvSpPr>
            <p:spPr>
              <a:xfrm>
                <a:off x="3846331"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1" name="Google Shape;7761;p418"/>
              <p:cNvSpPr/>
              <p:nvPr/>
            </p:nvSpPr>
            <p:spPr>
              <a:xfrm>
                <a:off x="3799042" y="4900023"/>
                <a:ext cx="36000" cy="15268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2" name="Google Shape;7762;p418"/>
              <p:cNvSpPr/>
              <p:nvPr/>
            </p:nvSpPr>
            <p:spPr>
              <a:xfrm>
                <a:off x="3751753" y="4993125"/>
                <a:ext cx="36000" cy="5958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3" name="Google Shape;7763;p418"/>
              <p:cNvSpPr/>
              <p:nvPr/>
            </p:nvSpPr>
            <p:spPr>
              <a:xfrm>
                <a:off x="3704464" y="4847263"/>
                <a:ext cx="36000" cy="205446"/>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4" name="Google Shape;7764;p418"/>
              <p:cNvSpPr/>
              <p:nvPr/>
            </p:nvSpPr>
            <p:spPr>
              <a:xfrm>
                <a:off x="614437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5" name="Google Shape;7765;p418"/>
              <p:cNvSpPr/>
              <p:nvPr/>
            </p:nvSpPr>
            <p:spPr>
              <a:xfrm>
                <a:off x="6193568"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6" name="Google Shape;7766;p418"/>
              <p:cNvSpPr/>
              <p:nvPr/>
            </p:nvSpPr>
            <p:spPr>
              <a:xfrm>
                <a:off x="6286672"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7" name="Google Shape;7767;p418"/>
              <p:cNvSpPr/>
              <p:nvPr/>
            </p:nvSpPr>
            <p:spPr>
              <a:xfrm>
                <a:off x="646335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8" name="Google Shape;7768;p418"/>
              <p:cNvSpPr/>
              <p:nvPr/>
            </p:nvSpPr>
            <p:spPr>
              <a:xfrm>
                <a:off x="6513009" y="4958873"/>
                <a:ext cx="36000" cy="93836"/>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69" name="Google Shape;7769;p418"/>
              <p:cNvSpPr/>
              <p:nvPr/>
            </p:nvSpPr>
            <p:spPr>
              <a:xfrm>
                <a:off x="656266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70" name="Google Shape;7770;p418"/>
              <p:cNvSpPr/>
              <p:nvPr/>
            </p:nvSpPr>
            <p:spPr>
              <a:xfrm>
                <a:off x="6652663"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71" name="Google Shape;7771;p418"/>
              <p:cNvSpPr/>
              <p:nvPr/>
            </p:nvSpPr>
            <p:spPr>
              <a:xfrm>
                <a:off x="6838869"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72" name="Google Shape;7772;p418"/>
              <p:cNvSpPr/>
              <p:nvPr/>
            </p:nvSpPr>
            <p:spPr>
              <a:xfrm>
                <a:off x="7068524"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73" name="Google Shape;7773;p418"/>
              <p:cNvSpPr/>
              <p:nvPr/>
            </p:nvSpPr>
            <p:spPr>
              <a:xfrm>
                <a:off x="3516280"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774" name="Google Shape;7774;p418"/>
              <p:cNvSpPr/>
              <p:nvPr/>
            </p:nvSpPr>
            <p:spPr>
              <a:xfrm>
                <a:off x="3567855" y="5005791"/>
                <a:ext cx="36000" cy="46918"/>
              </a:xfrm>
              <a:prstGeom prst="rect">
                <a:avLst/>
              </a:prstGeom>
              <a:solidFill>
                <a:srgbClr val="193EB0"/>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grpSp>
        <p:nvGrpSpPr>
          <p:cNvPr id="7775" name="Google Shape;7775;p418"/>
          <p:cNvGrpSpPr/>
          <p:nvPr/>
        </p:nvGrpSpPr>
        <p:grpSpPr>
          <a:xfrm>
            <a:off x="450000" y="450000"/>
            <a:ext cx="9018000" cy="276999"/>
            <a:chOff x="450000" y="450000"/>
            <a:chExt cx="9018000" cy="276999"/>
          </a:xfrm>
        </p:grpSpPr>
        <p:sp>
          <p:nvSpPr>
            <p:cNvPr id="7776" name="Google Shape;7776;p4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777" name="Google Shape;7777;p4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778" name="Google Shape;7778;p418"/>
          <p:cNvGrpSpPr/>
          <p:nvPr/>
        </p:nvGrpSpPr>
        <p:grpSpPr>
          <a:xfrm>
            <a:off x="580388" y="1413381"/>
            <a:ext cx="8887612" cy="599957"/>
            <a:chOff x="580388" y="1413381"/>
            <a:chExt cx="8887612" cy="599957"/>
          </a:xfrm>
        </p:grpSpPr>
        <p:sp>
          <p:nvSpPr>
            <p:cNvPr id="7779" name="Google Shape;7779;p41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đơn biến:</a:t>
              </a:r>
              <a:endParaRPr sz="1400">
                <a:solidFill>
                  <a:schemeClr val="dk1"/>
                </a:solidFill>
                <a:latin typeface="Arial"/>
                <a:ea typeface="Arial"/>
                <a:cs typeface="Arial"/>
                <a:sym typeface="Arial"/>
              </a:endParaRPr>
            </a:p>
          </p:txBody>
        </p:sp>
        <p:sp>
          <p:nvSpPr>
            <p:cNvPr id="7780" name="Google Shape;7780;p41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số liên tục: Biểu đồ.</a:t>
              </a:r>
              <a:endParaRPr sz="1300">
                <a:solidFill>
                  <a:srgbClr val="262626"/>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42"/>
          <p:cNvGrpSpPr/>
          <p:nvPr/>
        </p:nvGrpSpPr>
        <p:grpSpPr>
          <a:xfrm>
            <a:off x="450000" y="450000"/>
            <a:ext cx="9018000" cy="276999"/>
            <a:chOff x="450000" y="450000"/>
            <a:chExt cx="9018000" cy="276999"/>
          </a:xfrm>
        </p:grpSpPr>
        <p:sp>
          <p:nvSpPr>
            <p:cNvPr id="1086" name="Google Shape;1086;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087" name="Google Shape;1087;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88" name="Google Shape;1088;p42"/>
          <p:cNvSpPr/>
          <p:nvPr/>
        </p:nvSpPr>
        <p:spPr>
          <a:xfrm>
            <a:off x="711201" y="1700808"/>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Bởi vì . trong kiểu số nguyên, mảng được chuyển đổi thành kiểu float khi các kiểu số nguyên, float và Boolean cùng nhau.</a:t>
            </a:r>
            <a:endParaRPr sz="1300">
              <a:solidFill>
                <a:srgbClr val="262626"/>
              </a:solidFill>
              <a:latin typeface="Arial"/>
              <a:ea typeface="Arial"/>
              <a:cs typeface="Arial"/>
              <a:sym typeface="Arial"/>
            </a:endParaRPr>
          </a:p>
        </p:txBody>
      </p:sp>
      <p:grpSp>
        <p:nvGrpSpPr>
          <p:cNvPr id="1089" name="Google Shape;1089;p42"/>
          <p:cNvGrpSpPr/>
          <p:nvPr/>
        </p:nvGrpSpPr>
        <p:grpSpPr>
          <a:xfrm>
            <a:off x="557644" y="4148621"/>
            <a:ext cx="8782050" cy="1309791"/>
            <a:chOff x="557644" y="3861050"/>
            <a:chExt cx="8782050" cy="1309791"/>
          </a:xfrm>
        </p:grpSpPr>
        <p:grpSp>
          <p:nvGrpSpPr>
            <p:cNvPr id="1090" name="Google Shape;1090;p42"/>
            <p:cNvGrpSpPr/>
            <p:nvPr/>
          </p:nvGrpSpPr>
          <p:grpSpPr>
            <a:xfrm>
              <a:off x="557644" y="3861050"/>
              <a:ext cx="8782050" cy="1309791"/>
              <a:chOff x="568325" y="5114924"/>
              <a:chExt cx="8782050" cy="1353440"/>
            </a:xfrm>
          </p:grpSpPr>
          <p:sp>
            <p:nvSpPr>
              <p:cNvPr id="1091" name="Google Shape;1091;p42"/>
              <p:cNvSpPr/>
              <p:nvPr/>
            </p:nvSpPr>
            <p:spPr>
              <a:xfrm>
                <a:off x="568325" y="5114924"/>
                <a:ext cx="8782050" cy="135344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2" name="Google Shape;1092;p42"/>
              <p:cNvGrpSpPr/>
              <p:nvPr/>
            </p:nvGrpSpPr>
            <p:grpSpPr>
              <a:xfrm>
                <a:off x="675835" y="5210921"/>
                <a:ext cx="2918106" cy="302131"/>
                <a:chOff x="732985" y="5582396"/>
                <a:chExt cx="2918106" cy="302131"/>
              </a:xfrm>
            </p:grpSpPr>
            <p:pic>
              <p:nvPicPr>
                <p:cNvPr descr="Byte - Free electronics icons" id="1093" name="Google Shape;1093;p4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94" name="Google Shape;1094;p4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30</a:t>
                  </a:r>
                  <a:endParaRPr b="1" sz="1300">
                    <a:solidFill>
                      <a:srgbClr val="262626"/>
                    </a:solidFill>
                    <a:latin typeface="Arial"/>
                    <a:ea typeface="Arial"/>
                    <a:cs typeface="Arial"/>
                    <a:sym typeface="Arial"/>
                  </a:endParaRPr>
                </a:p>
              </p:txBody>
            </p:sp>
          </p:grpSp>
          <p:sp>
            <p:nvSpPr>
              <p:cNvPr id="1095" name="Google Shape;1095;p42"/>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Kiểu dữ liệu của NumPy được trả về ở định dạng numpy.datatype.</a:t>
                </a:r>
                <a:endParaRPr sz="1300">
                  <a:solidFill>
                    <a:srgbClr val="262626"/>
                  </a:solidFill>
                  <a:latin typeface="Arial"/>
                  <a:ea typeface="Arial"/>
                  <a:cs typeface="Arial"/>
                  <a:sym typeface="Arial"/>
                </a:endParaRPr>
              </a:p>
            </p:txBody>
          </p:sp>
        </p:grpSp>
        <p:pic>
          <p:nvPicPr>
            <p:cNvPr descr="Byte - Free electronics icons" id="1096" name="Google Shape;1096;p42"/>
            <p:cNvPicPr preferRelativeResize="0"/>
            <p:nvPr/>
          </p:nvPicPr>
          <p:blipFill rotWithShape="1">
            <a:blip r:embed="rId3">
              <a:alphaModFix/>
            </a:blip>
            <a:srcRect b="-5938" l="13871" r="14480" t="-7084"/>
            <a:stretch/>
          </p:blipFill>
          <p:spPr>
            <a:xfrm>
              <a:off x="662397" y="4572967"/>
              <a:ext cx="295715" cy="236991"/>
            </a:xfrm>
            <a:prstGeom prst="rect">
              <a:avLst/>
            </a:prstGeom>
            <a:noFill/>
            <a:ln>
              <a:noFill/>
            </a:ln>
          </p:spPr>
        </p:pic>
        <p:sp>
          <p:nvSpPr>
            <p:cNvPr id="1097" name="Google Shape;1097;p42"/>
            <p:cNvSpPr txBox="1"/>
            <p:nvPr/>
          </p:nvSpPr>
          <p:spPr>
            <a:xfrm>
              <a:off x="921178" y="455023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31</a:t>
              </a:r>
              <a:endParaRPr b="1" sz="1300">
                <a:solidFill>
                  <a:srgbClr val="262626"/>
                </a:solidFill>
                <a:latin typeface="Arial"/>
                <a:ea typeface="Arial"/>
                <a:cs typeface="Arial"/>
                <a:sym typeface="Arial"/>
              </a:endParaRPr>
            </a:p>
          </p:txBody>
        </p:sp>
        <p:sp>
          <p:nvSpPr>
            <p:cNvPr id="1098" name="Google Shape;1098;p42"/>
            <p:cNvSpPr txBox="1"/>
            <p:nvPr/>
          </p:nvSpPr>
          <p:spPr>
            <a:xfrm>
              <a:off x="1021818" y="488512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Các loại mảng khác nhau được tạo, chẳng hạn như số nguyên, số float và chuỗi.</a:t>
              </a:r>
              <a:endParaRPr sz="1300">
                <a:solidFill>
                  <a:srgbClr val="262626"/>
                </a:solidFill>
                <a:latin typeface="Arial"/>
                <a:ea typeface="Arial"/>
                <a:cs typeface="Arial"/>
                <a:sym typeface="Arial"/>
              </a:endParaRPr>
            </a:p>
          </p:txBody>
        </p:sp>
      </p:grpSp>
      <p:grpSp>
        <p:nvGrpSpPr>
          <p:cNvPr id="1099" name="Google Shape;1099;p42"/>
          <p:cNvGrpSpPr/>
          <p:nvPr/>
        </p:nvGrpSpPr>
        <p:grpSpPr>
          <a:xfrm>
            <a:off x="558396" y="2330192"/>
            <a:ext cx="8782050" cy="1732074"/>
            <a:chOff x="558396" y="2789854"/>
            <a:chExt cx="8782050" cy="1732074"/>
          </a:xfrm>
        </p:grpSpPr>
        <p:sp>
          <p:nvSpPr>
            <p:cNvPr id="1100" name="Google Shape;1100;p42"/>
            <p:cNvSpPr/>
            <p:nvPr/>
          </p:nvSpPr>
          <p:spPr>
            <a:xfrm>
              <a:off x="558396" y="2789854"/>
              <a:ext cx="8782050" cy="17320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01" name="Google Shape;1101;p42"/>
            <p:cNvPicPr preferRelativeResize="0"/>
            <p:nvPr/>
          </p:nvPicPr>
          <p:blipFill rotWithShape="1">
            <a:blip r:embed="rId4">
              <a:alphaModFix/>
            </a:blip>
            <a:srcRect b="0" l="1768" r="16582" t="0"/>
            <a:stretch/>
          </p:blipFill>
          <p:spPr>
            <a:xfrm>
              <a:off x="709127" y="2887556"/>
              <a:ext cx="8630567" cy="1569753"/>
            </a:xfrm>
            <a:prstGeom prst="rect">
              <a:avLst/>
            </a:prstGeom>
            <a:noFill/>
            <a:ln>
              <a:noFill/>
            </a:ln>
          </p:spPr>
        </p:pic>
      </p:grpSp>
      <p:sp>
        <p:nvSpPr>
          <p:cNvPr id="1102" name="Google Shape;1102;p4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NumPy xử lý từng phần tử bằng cách chuyển đổi nó thành cùng một kiểu dữ liệu. (1/2)</a:t>
            </a:r>
            <a:endParaRPr sz="1400">
              <a:solidFill>
                <a:schemeClr val="dk1"/>
              </a:solidFill>
              <a:latin typeface="Arial"/>
              <a:ea typeface="Arial"/>
              <a:cs typeface="Arial"/>
              <a:sym typeface="Arial"/>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5" name="Shape 7785"/>
        <p:cNvGrpSpPr/>
        <p:nvPr/>
      </p:nvGrpSpPr>
      <p:grpSpPr>
        <a:xfrm>
          <a:off x="0" y="0"/>
          <a:ext cx="0" cy="0"/>
          <a:chOff x="0" y="0"/>
          <a:chExt cx="0" cy="0"/>
        </a:xfrm>
      </p:grpSpPr>
      <p:sp>
        <p:nvSpPr>
          <p:cNvPr id="7786" name="Google Shape;7786;p419"/>
          <p:cNvSpPr/>
          <p:nvPr/>
        </p:nvSpPr>
        <p:spPr>
          <a:xfrm>
            <a:off x="711201" y="468915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xem có tồn tại quan hệ tuyến tính giữa hai biến hay không.</a:t>
            </a:r>
            <a:endParaRPr/>
          </a:p>
        </p:txBody>
      </p:sp>
      <p:grpSp>
        <p:nvGrpSpPr>
          <p:cNvPr id="7787" name="Google Shape;7787;p419"/>
          <p:cNvGrpSpPr/>
          <p:nvPr/>
        </p:nvGrpSpPr>
        <p:grpSpPr>
          <a:xfrm>
            <a:off x="3007196" y="1988840"/>
            <a:ext cx="3874316" cy="2573496"/>
            <a:chOff x="4217704" y="2430861"/>
            <a:chExt cx="3874316" cy="2573496"/>
          </a:xfrm>
        </p:grpSpPr>
        <p:pic>
          <p:nvPicPr>
            <p:cNvPr id="7788" name="Google Shape;7788;p419"/>
            <p:cNvPicPr preferRelativeResize="0"/>
            <p:nvPr/>
          </p:nvPicPr>
          <p:blipFill rotWithShape="1">
            <a:blip r:embed="rId3">
              <a:alphaModFix/>
            </a:blip>
            <a:srcRect b="0" l="0" r="0" t="0"/>
            <a:stretch/>
          </p:blipFill>
          <p:spPr>
            <a:xfrm>
              <a:off x="4460020" y="2430861"/>
              <a:ext cx="3632000" cy="2520000"/>
            </a:xfrm>
            <a:prstGeom prst="rect">
              <a:avLst/>
            </a:prstGeom>
            <a:noFill/>
            <a:ln>
              <a:noFill/>
            </a:ln>
          </p:spPr>
        </p:pic>
        <p:sp>
          <p:nvSpPr>
            <p:cNvPr id="7789" name="Google Shape;7789;p419"/>
            <p:cNvSpPr txBox="1"/>
            <p:nvPr/>
          </p:nvSpPr>
          <p:spPr>
            <a:xfrm>
              <a:off x="6033704" y="463502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7790" name="Google Shape;7790;p419"/>
            <p:cNvSpPr txBox="1"/>
            <p:nvPr/>
          </p:nvSpPr>
          <p:spPr>
            <a:xfrm>
              <a:off x="4217704" y="350619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grpSp>
        <p:nvGrpSpPr>
          <p:cNvPr id="7791" name="Google Shape;7791;p419"/>
          <p:cNvGrpSpPr/>
          <p:nvPr/>
        </p:nvGrpSpPr>
        <p:grpSpPr>
          <a:xfrm>
            <a:off x="450000" y="450000"/>
            <a:ext cx="9018000" cy="276999"/>
            <a:chOff x="450000" y="450000"/>
            <a:chExt cx="9018000" cy="276999"/>
          </a:xfrm>
        </p:grpSpPr>
        <p:sp>
          <p:nvSpPr>
            <p:cNvPr id="7792" name="Google Shape;7792;p4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793" name="Google Shape;7793;p4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794" name="Google Shape;7794;p419"/>
          <p:cNvGrpSpPr/>
          <p:nvPr/>
        </p:nvGrpSpPr>
        <p:grpSpPr>
          <a:xfrm>
            <a:off x="580388" y="1413381"/>
            <a:ext cx="8887612" cy="599957"/>
            <a:chOff x="580388" y="1413381"/>
            <a:chExt cx="8887612" cy="599957"/>
          </a:xfrm>
        </p:grpSpPr>
        <p:sp>
          <p:nvSpPr>
            <p:cNvPr id="7795" name="Google Shape;7795;p41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đa biến:</a:t>
              </a:r>
              <a:endParaRPr/>
            </a:p>
          </p:txBody>
        </p:sp>
        <p:sp>
          <p:nvSpPr>
            <p:cNvPr id="7796" name="Google Shape;7796;p41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biến số liên tục: Biểu đồ phân tán.</a:t>
              </a:r>
              <a:endParaRPr sz="1300">
                <a:solidFill>
                  <a:srgbClr val="262626"/>
                </a:solidFill>
                <a:latin typeface="Arial"/>
                <a:ea typeface="Arial"/>
                <a:cs typeface="Arial"/>
                <a:sym typeface="Arial"/>
              </a:endParaRPr>
            </a:p>
          </p:txBody>
        </p:sp>
      </p:gr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1" name="Shape 7801"/>
        <p:cNvGrpSpPr/>
        <p:nvPr/>
      </p:nvGrpSpPr>
      <p:grpSpPr>
        <a:xfrm>
          <a:off x="0" y="0"/>
          <a:ext cx="0" cy="0"/>
          <a:chOff x="0" y="0"/>
          <a:chExt cx="0" cy="0"/>
        </a:xfrm>
      </p:grpSpPr>
      <p:pic>
        <p:nvPicPr>
          <p:cNvPr id="7802" name="Google Shape;7802;p420"/>
          <p:cNvPicPr preferRelativeResize="0"/>
          <p:nvPr/>
        </p:nvPicPr>
        <p:blipFill rotWithShape="1">
          <a:blip r:embed="rId3">
            <a:alphaModFix/>
          </a:blip>
          <a:srcRect b="0" l="0" r="0" t="0"/>
          <a:stretch/>
        </p:blipFill>
        <p:spPr>
          <a:xfrm>
            <a:off x="3246120" y="1988840"/>
            <a:ext cx="3632199" cy="2520000"/>
          </a:xfrm>
          <a:prstGeom prst="rect">
            <a:avLst/>
          </a:prstGeom>
          <a:noFill/>
          <a:ln>
            <a:noFill/>
          </a:ln>
        </p:spPr>
      </p:pic>
      <p:sp>
        <p:nvSpPr>
          <p:cNvPr id="7803" name="Google Shape;7803;p420"/>
          <p:cNvSpPr/>
          <p:nvPr/>
        </p:nvSpPr>
        <p:spPr>
          <a:xfrm>
            <a:off x="711201" y="4683616"/>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danh mục khác nhau có thể được biểu thị bằng màu sắc hoặc điểm đánh dấu (ký hiệu) khác nhau.</a:t>
            </a:r>
            <a:endParaRPr sz="1300">
              <a:solidFill>
                <a:srgbClr val="262626"/>
              </a:solidFill>
              <a:latin typeface="Arial"/>
              <a:ea typeface="Arial"/>
              <a:cs typeface="Arial"/>
              <a:sym typeface="Arial"/>
            </a:endParaRPr>
          </a:p>
        </p:txBody>
      </p:sp>
      <p:sp>
        <p:nvSpPr>
          <p:cNvPr id="7804" name="Google Shape;7804;p420"/>
          <p:cNvSpPr txBox="1"/>
          <p:nvPr/>
        </p:nvSpPr>
        <p:spPr>
          <a:xfrm>
            <a:off x="4820094" y="4193004"/>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7805" name="Google Shape;7805;p420"/>
          <p:cNvSpPr txBox="1"/>
          <p:nvPr/>
        </p:nvSpPr>
        <p:spPr>
          <a:xfrm>
            <a:off x="3004094" y="3064174"/>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nvGrpSpPr>
          <p:cNvPr id="7806" name="Google Shape;7806;p420"/>
          <p:cNvGrpSpPr/>
          <p:nvPr/>
        </p:nvGrpSpPr>
        <p:grpSpPr>
          <a:xfrm>
            <a:off x="450000" y="450000"/>
            <a:ext cx="9018000" cy="276999"/>
            <a:chOff x="450000" y="450000"/>
            <a:chExt cx="9018000" cy="276999"/>
          </a:xfrm>
        </p:grpSpPr>
        <p:sp>
          <p:nvSpPr>
            <p:cNvPr id="7807" name="Google Shape;7807;p4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808" name="Google Shape;7808;p4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809" name="Google Shape;7809;p420"/>
          <p:cNvGrpSpPr/>
          <p:nvPr/>
        </p:nvGrpSpPr>
        <p:grpSpPr>
          <a:xfrm>
            <a:off x="580388" y="1413381"/>
            <a:ext cx="8887612" cy="599957"/>
            <a:chOff x="580388" y="1413381"/>
            <a:chExt cx="8887612" cy="599957"/>
          </a:xfrm>
        </p:grpSpPr>
        <p:sp>
          <p:nvSpPr>
            <p:cNvPr id="7810" name="Google Shape;7810;p42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đa biến:</a:t>
              </a:r>
              <a:endParaRPr/>
            </a:p>
          </p:txBody>
        </p:sp>
        <p:sp>
          <p:nvSpPr>
            <p:cNvPr id="7811" name="Google Shape;7811;p42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biến số liên tục: Biểu đồ phân tán.</a:t>
              </a:r>
              <a:endParaRPr sz="1300">
                <a:solidFill>
                  <a:srgbClr val="262626"/>
                </a:solidFill>
                <a:latin typeface="Arial"/>
                <a:ea typeface="Arial"/>
                <a:cs typeface="Arial"/>
                <a:sym typeface="Arial"/>
              </a:endParaRPr>
            </a:p>
          </p:txBody>
        </p:sp>
      </p:gr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6" name="Shape 7816"/>
        <p:cNvGrpSpPr/>
        <p:nvPr/>
      </p:nvGrpSpPr>
      <p:grpSpPr>
        <a:xfrm>
          <a:off x="0" y="0"/>
          <a:ext cx="0" cy="0"/>
          <a:chOff x="0" y="0"/>
          <a:chExt cx="0" cy="0"/>
        </a:xfrm>
      </p:grpSpPr>
      <p:sp>
        <p:nvSpPr>
          <p:cNvPr id="7817" name="Google Shape;7817;p421"/>
          <p:cNvSpPr/>
          <p:nvPr/>
        </p:nvSpPr>
        <p:spPr>
          <a:xfrm>
            <a:off x="711201" y="4586534"/>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danh mục khác nhau có thể được vẽ riêng.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nên đảm bảo rằng phạm vi trục phù hợp để so sánh chính xác.</a:t>
            </a:r>
            <a:endParaRPr sz="1300">
              <a:solidFill>
                <a:srgbClr val="262626"/>
              </a:solidFill>
              <a:latin typeface="Arial"/>
              <a:ea typeface="Arial"/>
              <a:cs typeface="Arial"/>
              <a:sym typeface="Arial"/>
            </a:endParaRPr>
          </a:p>
        </p:txBody>
      </p:sp>
      <p:grpSp>
        <p:nvGrpSpPr>
          <p:cNvPr id="7818" name="Google Shape;7818;p421"/>
          <p:cNvGrpSpPr/>
          <p:nvPr/>
        </p:nvGrpSpPr>
        <p:grpSpPr>
          <a:xfrm>
            <a:off x="3166551" y="2266712"/>
            <a:ext cx="3569722" cy="2245057"/>
            <a:chOff x="14098384" y="2421717"/>
            <a:chExt cx="4057220" cy="2551652"/>
          </a:xfrm>
        </p:grpSpPr>
        <p:pic>
          <p:nvPicPr>
            <p:cNvPr id="7819" name="Google Shape;7819;p421"/>
            <p:cNvPicPr preferRelativeResize="0"/>
            <p:nvPr/>
          </p:nvPicPr>
          <p:blipFill rotWithShape="1">
            <a:blip r:embed="rId3">
              <a:alphaModFix/>
            </a:blip>
            <a:srcRect b="0" l="0" r="0" t="0"/>
            <a:stretch/>
          </p:blipFill>
          <p:spPr>
            <a:xfrm>
              <a:off x="14250893" y="2421717"/>
              <a:ext cx="3904711" cy="2520000"/>
            </a:xfrm>
            <a:prstGeom prst="rect">
              <a:avLst/>
            </a:prstGeom>
            <a:noFill/>
            <a:ln>
              <a:noFill/>
            </a:ln>
          </p:spPr>
        </p:pic>
        <p:sp>
          <p:nvSpPr>
            <p:cNvPr id="7820" name="Google Shape;7820;p421"/>
            <p:cNvSpPr txBox="1"/>
            <p:nvPr/>
          </p:nvSpPr>
          <p:spPr>
            <a:xfrm>
              <a:off x="15088456" y="4604037"/>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7821" name="Google Shape;7821;p421"/>
            <p:cNvSpPr txBox="1"/>
            <p:nvPr/>
          </p:nvSpPr>
          <p:spPr>
            <a:xfrm>
              <a:off x="17096343" y="4600733"/>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a:p>
          </p:txBody>
        </p:sp>
        <p:sp>
          <p:nvSpPr>
            <p:cNvPr id="7822" name="Google Shape;7822;p421"/>
            <p:cNvSpPr txBox="1"/>
            <p:nvPr/>
          </p:nvSpPr>
          <p:spPr>
            <a:xfrm>
              <a:off x="14098384" y="331238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sp>
          <p:nvSpPr>
            <p:cNvPr id="7823" name="Google Shape;7823;p421"/>
            <p:cNvSpPr txBox="1"/>
            <p:nvPr/>
          </p:nvSpPr>
          <p:spPr>
            <a:xfrm>
              <a:off x="16065959" y="3312385"/>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y</a:t>
              </a:r>
              <a:endParaRPr/>
            </a:p>
          </p:txBody>
        </p:sp>
      </p:grpSp>
      <p:grpSp>
        <p:nvGrpSpPr>
          <p:cNvPr id="7824" name="Google Shape;7824;p421"/>
          <p:cNvGrpSpPr/>
          <p:nvPr/>
        </p:nvGrpSpPr>
        <p:grpSpPr>
          <a:xfrm>
            <a:off x="450000" y="450000"/>
            <a:ext cx="9018000" cy="276999"/>
            <a:chOff x="450000" y="450000"/>
            <a:chExt cx="9018000" cy="276999"/>
          </a:xfrm>
        </p:grpSpPr>
        <p:sp>
          <p:nvSpPr>
            <p:cNvPr id="7825" name="Google Shape;7825;p4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4.2. Đồ thị để tóm tắt dữ liệu liên tục</a:t>
              </a:r>
              <a:endParaRPr b="1" sz="1800">
                <a:solidFill>
                  <a:srgbClr val="FFFFFF"/>
                </a:solidFill>
                <a:latin typeface="Arial"/>
                <a:ea typeface="Arial"/>
                <a:cs typeface="Arial"/>
                <a:sym typeface="Arial"/>
              </a:endParaRPr>
            </a:p>
          </p:txBody>
        </p:sp>
        <p:sp>
          <p:nvSpPr>
            <p:cNvPr id="7826" name="Google Shape;7826;p4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827" name="Google Shape;7827;p421"/>
          <p:cNvGrpSpPr/>
          <p:nvPr/>
        </p:nvGrpSpPr>
        <p:grpSpPr>
          <a:xfrm>
            <a:off x="580388" y="1413381"/>
            <a:ext cx="8887612" cy="599957"/>
            <a:chOff x="580388" y="1413381"/>
            <a:chExt cx="8887612" cy="599957"/>
          </a:xfrm>
        </p:grpSpPr>
        <p:sp>
          <p:nvSpPr>
            <p:cNvPr id="7828" name="Google Shape;7828;p42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đa biến:</a:t>
              </a:r>
              <a:endParaRPr/>
            </a:p>
          </p:txBody>
        </p:sp>
        <p:sp>
          <p:nvSpPr>
            <p:cNvPr id="7829" name="Google Shape;7829;p42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biến số liên tục và một biến phân loại: Nhiều biểu đồ phân tán.</a:t>
              </a:r>
              <a:endParaRPr sz="1300">
                <a:solidFill>
                  <a:srgbClr val="262626"/>
                </a:solidFill>
                <a:latin typeface="Arial"/>
                <a:ea typeface="Arial"/>
                <a:cs typeface="Arial"/>
                <a:sym typeface="Arial"/>
              </a:endParaRPr>
            </a:p>
          </p:txBody>
        </p:sp>
      </p:gr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4" name="Shape 7834"/>
        <p:cNvGrpSpPr/>
        <p:nvPr/>
      </p:nvGrpSpPr>
      <p:grpSpPr>
        <a:xfrm>
          <a:off x="0" y="0"/>
          <a:ext cx="0" cy="0"/>
          <a:chOff x="0" y="0"/>
          <a:chExt cx="0" cy="0"/>
        </a:xfrm>
      </p:grpSpPr>
      <p:sp>
        <p:nvSpPr>
          <p:cNvPr id="7835" name="Google Shape;7835;p422"/>
          <p:cNvSpPr/>
          <p:nvPr/>
        </p:nvSpPr>
        <p:spPr>
          <a:xfrm>
            <a:off x="912070" y="3133792"/>
            <a:ext cx="8143798"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Trực quan hóa dữ liệu cho các quy mô dữ liệu khác nhau</a:t>
            </a:r>
            <a:endParaRPr b="1" sz="3200">
              <a:solidFill>
                <a:srgbClr val="000000"/>
              </a:solidFill>
              <a:latin typeface="Arial"/>
              <a:ea typeface="Arial"/>
              <a:cs typeface="Arial"/>
              <a:sym typeface="Arial"/>
            </a:endParaRPr>
          </a:p>
        </p:txBody>
      </p:sp>
      <p:sp>
        <p:nvSpPr>
          <p:cNvPr id="7836" name="Google Shape;7836;p42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7837" name="Google Shape;7837;p422"/>
          <p:cNvGrpSpPr/>
          <p:nvPr/>
        </p:nvGrpSpPr>
        <p:grpSpPr>
          <a:xfrm>
            <a:off x="930678" y="4580347"/>
            <a:ext cx="8341214" cy="1137457"/>
            <a:chOff x="930678" y="4580347"/>
            <a:chExt cx="8341214" cy="1137457"/>
          </a:xfrm>
        </p:grpSpPr>
        <p:sp>
          <p:nvSpPr>
            <p:cNvPr id="7838" name="Google Shape;7838;p422"/>
            <p:cNvSpPr/>
            <p:nvPr/>
          </p:nvSpPr>
          <p:spPr>
            <a:xfrm>
              <a:off x="1113499" y="4581541"/>
              <a:ext cx="420110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B1B1B1"/>
                  </a:solidFill>
                  <a:latin typeface="Arial"/>
                  <a:ea typeface="Arial"/>
                  <a:cs typeface="Arial"/>
                  <a:sym typeface="Arial"/>
                </a:rPr>
                <a:t>4.1. Giới thiệu về trực quan hóa dữ liệu</a:t>
              </a:r>
              <a:endParaRPr sz="1799">
                <a:solidFill>
                  <a:srgbClr val="B1B1B1"/>
                </a:solidFill>
                <a:latin typeface="Arial"/>
                <a:ea typeface="Arial"/>
                <a:cs typeface="Arial"/>
                <a:sym typeface="Arial"/>
              </a:endParaRPr>
            </a:p>
          </p:txBody>
        </p:sp>
        <p:sp>
          <p:nvSpPr>
            <p:cNvPr id="7839" name="Google Shape;7839;p422"/>
            <p:cNvSpPr/>
            <p:nvPr/>
          </p:nvSpPr>
          <p:spPr>
            <a:xfrm>
              <a:off x="930678" y="458034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7840" name="Google Shape;7840;p422"/>
            <p:cNvSpPr/>
            <p:nvPr/>
          </p:nvSpPr>
          <p:spPr>
            <a:xfrm>
              <a:off x="1113499" y="5011238"/>
              <a:ext cx="443517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6A6A6"/>
                  </a:solidFill>
                  <a:latin typeface="Arial"/>
                  <a:ea typeface="Arial"/>
                  <a:cs typeface="Arial"/>
                  <a:sym typeface="Arial"/>
                </a:rPr>
                <a:t>4.2. Đồ thị để tóm tắt dữ liệu liên tục</a:t>
              </a:r>
              <a:endParaRPr sz="1799">
                <a:solidFill>
                  <a:srgbClr val="A6A6A6"/>
                </a:solidFill>
                <a:latin typeface="Arial"/>
                <a:ea typeface="Arial"/>
                <a:cs typeface="Arial"/>
                <a:sym typeface="Arial"/>
              </a:endParaRPr>
            </a:p>
          </p:txBody>
        </p:sp>
        <p:sp>
          <p:nvSpPr>
            <p:cNvPr id="7841" name="Google Shape;7841;p422"/>
            <p:cNvSpPr/>
            <p:nvPr/>
          </p:nvSpPr>
          <p:spPr>
            <a:xfrm>
              <a:off x="930678" y="501004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842" name="Google Shape;7842;p422"/>
            <p:cNvSpPr/>
            <p:nvPr/>
          </p:nvSpPr>
          <p:spPr>
            <a:xfrm>
              <a:off x="1113499" y="5440933"/>
              <a:ext cx="430379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484848"/>
                  </a:solidFill>
                  <a:latin typeface="Arial"/>
                  <a:ea typeface="Arial"/>
                  <a:cs typeface="Arial"/>
                  <a:sym typeface="Arial"/>
                </a:rPr>
                <a:t>4.3. Đồ thị để tóm tắt dữ liệu phân loại</a:t>
              </a:r>
              <a:endParaRPr sz="1799">
                <a:solidFill>
                  <a:srgbClr val="484848"/>
                </a:solidFill>
                <a:latin typeface="Arial"/>
                <a:ea typeface="Arial"/>
                <a:cs typeface="Arial"/>
                <a:sym typeface="Arial"/>
              </a:endParaRPr>
            </a:p>
          </p:txBody>
        </p:sp>
        <p:sp>
          <p:nvSpPr>
            <p:cNvPr id="7843" name="Google Shape;7843;p422"/>
            <p:cNvSpPr/>
            <p:nvPr/>
          </p:nvSpPr>
          <p:spPr>
            <a:xfrm>
              <a:off x="930678" y="5439740"/>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844" name="Google Shape;7844;p422"/>
            <p:cNvSpPr/>
            <p:nvPr/>
          </p:nvSpPr>
          <p:spPr>
            <a:xfrm>
              <a:off x="5716046" y="4583042"/>
              <a:ext cx="3555846" cy="55374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Trực quan hóa cho Matplotlib và pandas</a:t>
              </a:r>
              <a:endParaRPr sz="1799">
                <a:solidFill>
                  <a:srgbClr val="A5A5A5"/>
                </a:solidFill>
                <a:latin typeface="Arial"/>
                <a:ea typeface="Arial"/>
                <a:cs typeface="Arial"/>
                <a:sym typeface="Arial"/>
              </a:endParaRPr>
            </a:p>
          </p:txBody>
        </p:sp>
        <p:sp>
          <p:nvSpPr>
            <p:cNvPr id="7845" name="Google Shape;7845;p422"/>
            <p:cNvSpPr/>
            <p:nvPr/>
          </p:nvSpPr>
          <p:spPr>
            <a:xfrm>
              <a:off x="5551895" y="4580347"/>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846" name="Google Shape;7846;p422"/>
            <p:cNvSpPr/>
            <p:nvPr/>
          </p:nvSpPr>
          <p:spPr>
            <a:xfrm>
              <a:off x="5716046" y="5425510"/>
              <a:ext cx="355584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Vẽ đồ thị nâng cao với Seaborn</a:t>
              </a:r>
              <a:endParaRPr/>
            </a:p>
          </p:txBody>
        </p:sp>
        <p:sp>
          <p:nvSpPr>
            <p:cNvPr id="7847" name="Google Shape;7847;p422"/>
            <p:cNvSpPr/>
            <p:nvPr/>
          </p:nvSpPr>
          <p:spPr>
            <a:xfrm>
              <a:off x="5548675" y="5294785"/>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2" name="Shape 7852"/>
        <p:cNvGrpSpPr/>
        <p:nvPr/>
      </p:nvGrpSpPr>
      <p:grpSpPr>
        <a:xfrm>
          <a:off x="0" y="0"/>
          <a:ext cx="0" cy="0"/>
          <a:chOff x="0" y="0"/>
          <a:chExt cx="0" cy="0"/>
        </a:xfrm>
      </p:grpSpPr>
      <p:sp>
        <p:nvSpPr>
          <p:cNvPr id="7853" name="Google Shape;7853;p423"/>
          <p:cNvSpPr/>
          <p:nvPr/>
        </p:nvSpPr>
        <p:spPr>
          <a:xfrm>
            <a:off x="711201" y="530120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Hiển thị tần suất tuyệt đối hoặc tương đối của từng danh mục (loại).</a:t>
            </a:r>
            <a:endParaRPr sz="1300">
              <a:solidFill>
                <a:srgbClr val="262626"/>
              </a:solidFill>
              <a:latin typeface="Arial"/>
              <a:ea typeface="Arial"/>
              <a:cs typeface="Arial"/>
              <a:sym typeface="Arial"/>
            </a:endParaRPr>
          </a:p>
        </p:txBody>
      </p:sp>
      <p:grpSp>
        <p:nvGrpSpPr>
          <p:cNvPr id="7854" name="Google Shape;7854;p423"/>
          <p:cNvGrpSpPr/>
          <p:nvPr/>
        </p:nvGrpSpPr>
        <p:grpSpPr>
          <a:xfrm>
            <a:off x="3024350" y="2924944"/>
            <a:ext cx="3335690" cy="2089382"/>
            <a:chOff x="3295887" y="3635375"/>
            <a:chExt cx="2563066" cy="1605431"/>
          </a:xfrm>
        </p:grpSpPr>
        <p:grpSp>
          <p:nvGrpSpPr>
            <p:cNvPr id="7855" name="Google Shape;7855;p423"/>
            <p:cNvGrpSpPr/>
            <p:nvPr/>
          </p:nvGrpSpPr>
          <p:grpSpPr>
            <a:xfrm>
              <a:off x="3921635" y="3699097"/>
              <a:ext cx="1920431" cy="1299623"/>
              <a:chOff x="3921635" y="3699097"/>
              <a:chExt cx="1920431" cy="1299623"/>
            </a:xfrm>
          </p:grpSpPr>
          <p:sp>
            <p:nvSpPr>
              <p:cNvPr id="7856" name="Google Shape;7856;p423"/>
              <p:cNvSpPr/>
              <p:nvPr/>
            </p:nvSpPr>
            <p:spPr>
              <a:xfrm>
                <a:off x="5084972" y="4006485"/>
                <a:ext cx="168141" cy="992234"/>
              </a:xfrm>
              <a:prstGeom prst="rect">
                <a:avLst/>
              </a:prstGeom>
              <a:solidFill>
                <a:srgbClr val="BFBFB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857" name="Google Shape;7857;p423"/>
              <p:cNvSpPr/>
              <p:nvPr/>
            </p:nvSpPr>
            <p:spPr>
              <a:xfrm>
                <a:off x="5673925" y="3699097"/>
                <a:ext cx="168141" cy="1299623"/>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858" name="Google Shape;7858;p423"/>
              <p:cNvSpPr/>
              <p:nvPr/>
            </p:nvSpPr>
            <p:spPr>
              <a:xfrm>
                <a:off x="4503304" y="4372425"/>
                <a:ext cx="168141" cy="626294"/>
              </a:xfrm>
              <a:prstGeom prst="rect">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859" name="Google Shape;7859;p423"/>
              <p:cNvSpPr/>
              <p:nvPr/>
            </p:nvSpPr>
            <p:spPr>
              <a:xfrm>
                <a:off x="3921635" y="4635596"/>
                <a:ext cx="168141" cy="36312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7860" name="Google Shape;7860;p423"/>
            <p:cNvGrpSpPr/>
            <p:nvPr/>
          </p:nvGrpSpPr>
          <p:grpSpPr>
            <a:xfrm>
              <a:off x="3511823" y="3635375"/>
              <a:ext cx="54000" cy="1362075"/>
              <a:chOff x="2930798" y="3635375"/>
              <a:chExt cx="54000" cy="1362075"/>
            </a:xfrm>
          </p:grpSpPr>
          <p:cxnSp>
            <p:nvCxnSpPr>
              <p:cNvPr id="7861" name="Google Shape;7861;p423"/>
              <p:cNvCxnSpPr/>
              <p:nvPr/>
            </p:nvCxnSpPr>
            <p:spPr>
              <a:xfrm>
                <a:off x="2980804" y="3635375"/>
                <a:ext cx="0" cy="1362075"/>
              </a:xfrm>
              <a:prstGeom prst="straightConnector1">
                <a:avLst/>
              </a:prstGeom>
              <a:noFill/>
              <a:ln cap="flat" cmpd="sng" w="9525">
                <a:solidFill>
                  <a:srgbClr val="A5A5A5"/>
                </a:solidFill>
                <a:prstDash val="solid"/>
                <a:miter lim="800000"/>
                <a:headEnd len="sm" w="sm" type="none"/>
                <a:tailEnd len="sm" w="sm" type="none"/>
              </a:ln>
            </p:spPr>
          </p:cxnSp>
          <p:cxnSp>
            <p:nvCxnSpPr>
              <p:cNvPr id="7862" name="Google Shape;7862;p423"/>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3" name="Google Shape;7863;p423"/>
              <p:cNvCxnSpPr/>
              <p:nvPr/>
            </p:nvCxnSpPr>
            <p:spPr>
              <a:xfrm>
                <a:off x="2930798"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4" name="Google Shape;7864;p423"/>
              <p:cNvCxnSpPr/>
              <p:nvPr/>
            </p:nvCxnSpPr>
            <p:spPr>
              <a:xfrm>
                <a:off x="2930798" y="477083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5" name="Google Shape;7865;p423"/>
              <p:cNvCxnSpPr/>
              <p:nvPr/>
            </p:nvCxnSpPr>
            <p:spPr>
              <a:xfrm>
                <a:off x="2930798" y="454421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6" name="Google Shape;7866;p423"/>
              <p:cNvCxnSpPr/>
              <p:nvPr/>
            </p:nvCxnSpPr>
            <p:spPr>
              <a:xfrm>
                <a:off x="2930798" y="409098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7" name="Google Shape;7867;p423"/>
              <p:cNvCxnSpPr/>
              <p:nvPr/>
            </p:nvCxnSpPr>
            <p:spPr>
              <a:xfrm>
                <a:off x="2930798" y="386437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68" name="Google Shape;7868;p423"/>
              <p:cNvCxnSpPr/>
              <p:nvPr/>
            </p:nvCxnSpPr>
            <p:spPr>
              <a:xfrm>
                <a:off x="2930798" y="431760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869" name="Google Shape;7869;p423"/>
            <p:cNvSpPr txBox="1"/>
            <p:nvPr/>
          </p:nvSpPr>
          <p:spPr>
            <a:xfrm rot="-5400000">
              <a:off x="3084568" y="4260379"/>
              <a:ext cx="529057"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7870" name="Google Shape;7870;p423"/>
            <p:cNvGrpSpPr/>
            <p:nvPr/>
          </p:nvGrpSpPr>
          <p:grpSpPr>
            <a:xfrm rot="-5400000">
              <a:off x="4853124" y="4196365"/>
              <a:ext cx="54000" cy="1760248"/>
              <a:chOff x="2930798" y="3635375"/>
              <a:chExt cx="54000" cy="1760248"/>
            </a:xfrm>
          </p:grpSpPr>
          <p:cxnSp>
            <p:nvCxnSpPr>
              <p:cNvPr id="7871" name="Google Shape;7871;p423"/>
              <p:cNvCxnSpPr/>
              <p:nvPr/>
            </p:nvCxnSpPr>
            <p:spPr>
              <a:xfrm rot="5400000">
                <a:off x="2103061" y="4515499"/>
                <a:ext cx="1760248" cy="0"/>
              </a:xfrm>
              <a:prstGeom prst="straightConnector1">
                <a:avLst/>
              </a:prstGeom>
              <a:noFill/>
              <a:ln cap="flat" cmpd="sng" w="9525">
                <a:solidFill>
                  <a:srgbClr val="A5A5A5"/>
                </a:solidFill>
                <a:prstDash val="solid"/>
                <a:miter lim="800000"/>
                <a:headEnd len="sm" w="sm" type="none"/>
                <a:tailEnd len="sm" w="sm" type="none"/>
              </a:ln>
            </p:spPr>
          </p:cxnSp>
          <p:cxnSp>
            <p:nvCxnSpPr>
              <p:cNvPr id="7872" name="Google Shape;7872;p423"/>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73" name="Google Shape;7873;p423"/>
              <p:cNvCxnSpPr/>
              <p:nvPr/>
            </p:nvCxnSpPr>
            <p:spPr>
              <a:xfrm>
                <a:off x="2930798" y="539274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74" name="Google Shape;7874;p423"/>
              <p:cNvCxnSpPr/>
              <p:nvPr/>
            </p:nvCxnSpPr>
            <p:spPr>
              <a:xfrm>
                <a:off x="2930798" y="4222751"/>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875" name="Google Shape;7875;p423"/>
              <p:cNvCxnSpPr/>
              <p:nvPr/>
            </p:nvCxnSpPr>
            <p:spPr>
              <a:xfrm>
                <a:off x="2930798" y="4807746"/>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876" name="Google Shape;7876;p423"/>
            <p:cNvSpPr txBox="1"/>
            <p:nvPr/>
          </p:nvSpPr>
          <p:spPr>
            <a:xfrm>
              <a:off x="390888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A</a:t>
              </a:r>
              <a:endParaRPr/>
            </a:p>
          </p:txBody>
        </p:sp>
        <p:sp>
          <p:nvSpPr>
            <p:cNvPr id="7877" name="Google Shape;7877;p423"/>
            <p:cNvSpPr txBox="1"/>
            <p:nvPr/>
          </p:nvSpPr>
          <p:spPr>
            <a:xfrm>
              <a:off x="449199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a:t>
              </a:r>
              <a:endParaRPr/>
            </a:p>
          </p:txBody>
        </p:sp>
        <p:sp>
          <p:nvSpPr>
            <p:cNvPr id="7878" name="Google Shape;7878;p423"/>
            <p:cNvSpPr txBox="1"/>
            <p:nvPr/>
          </p:nvSpPr>
          <p:spPr>
            <a:xfrm>
              <a:off x="5668195"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D</a:t>
              </a:r>
              <a:endParaRPr/>
            </a:p>
          </p:txBody>
        </p:sp>
        <p:sp>
          <p:nvSpPr>
            <p:cNvPr id="7879" name="Google Shape;7879;p423"/>
            <p:cNvSpPr txBox="1"/>
            <p:nvPr/>
          </p:nvSpPr>
          <p:spPr>
            <a:xfrm>
              <a:off x="5075106" y="5134387"/>
              <a:ext cx="190758" cy="1064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a:t>
              </a:r>
              <a:endParaRPr/>
            </a:p>
          </p:txBody>
        </p:sp>
      </p:grpSp>
      <p:grpSp>
        <p:nvGrpSpPr>
          <p:cNvPr id="7880" name="Google Shape;7880;p423"/>
          <p:cNvGrpSpPr/>
          <p:nvPr/>
        </p:nvGrpSpPr>
        <p:grpSpPr>
          <a:xfrm>
            <a:off x="450000" y="450000"/>
            <a:ext cx="9018000" cy="276999"/>
            <a:chOff x="450000" y="450000"/>
            <a:chExt cx="9018000" cy="276999"/>
          </a:xfrm>
        </p:grpSpPr>
        <p:sp>
          <p:nvSpPr>
            <p:cNvPr id="7881" name="Google Shape;7881;p4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7882" name="Google Shape;7882;p4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7883" name="Google Shape;7883;p42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loại hình ảnh cơ bản</a:t>
            </a:r>
            <a:endParaRPr b="1" sz="2400">
              <a:solidFill>
                <a:srgbClr val="0C0C0C"/>
              </a:solidFill>
              <a:latin typeface="Arial"/>
              <a:ea typeface="Arial"/>
              <a:cs typeface="Arial"/>
              <a:sym typeface="Arial"/>
            </a:endParaRPr>
          </a:p>
        </p:txBody>
      </p:sp>
      <p:grpSp>
        <p:nvGrpSpPr>
          <p:cNvPr id="7884" name="Google Shape;7884;p423"/>
          <p:cNvGrpSpPr/>
          <p:nvPr/>
        </p:nvGrpSpPr>
        <p:grpSpPr>
          <a:xfrm>
            <a:off x="580388" y="1987965"/>
            <a:ext cx="8887612" cy="599957"/>
            <a:chOff x="580388" y="1413381"/>
            <a:chExt cx="8887612" cy="599957"/>
          </a:xfrm>
        </p:grpSpPr>
        <p:sp>
          <p:nvSpPr>
            <p:cNvPr id="7885" name="Google Shape;7885;p42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đơn biến:</a:t>
              </a:r>
              <a:endParaRPr sz="1400">
                <a:solidFill>
                  <a:schemeClr val="dk1"/>
                </a:solidFill>
                <a:latin typeface="Arial"/>
                <a:ea typeface="Arial"/>
                <a:cs typeface="Arial"/>
                <a:sym typeface="Arial"/>
              </a:endParaRPr>
            </a:p>
          </p:txBody>
        </p:sp>
        <p:sp>
          <p:nvSpPr>
            <p:cNvPr id="7886" name="Google Shape;7886;p423"/>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phân loại: Biểu đồ cột.</a:t>
              </a:r>
              <a:endParaRPr sz="1300">
                <a:solidFill>
                  <a:srgbClr val="262626"/>
                </a:solidFill>
                <a:latin typeface="Arial"/>
                <a:ea typeface="Arial"/>
                <a:cs typeface="Arial"/>
                <a:sym typeface="Arial"/>
              </a:endParaRPr>
            </a:p>
          </p:txBody>
        </p:sp>
      </p:gr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1" name="Shape 7891"/>
        <p:cNvGrpSpPr/>
        <p:nvPr/>
      </p:nvGrpSpPr>
      <p:grpSpPr>
        <a:xfrm>
          <a:off x="0" y="0"/>
          <a:ext cx="0" cy="0"/>
          <a:chOff x="0" y="0"/>
          <a:chExt cx="0" cy="0"/>
        </a:xfrm>
      </p:grpSpPr>
      <p:sp>
        <p:nvSpPr>
          <p:cNvPr id="7892" name="Google Shape;7892;p424"/>
          <p:cNvSpPr/>
          <p:nvPr/>
        </p:nvSpPr>
        <p:spPr>
          <a:xfrm>
            <a:off x="711201" y="469746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Hiển thị tỷ lệ của từng danh mục (loại).</a:t>
            </a:r>
            <a:endParaRPr/>
          </a:p>
        </p:txBody>
      </p:sp>
      <p:grpSp>
        <p:nvGrpSpPr>
          <p:cNvPr id="7893" name="Google Shape;7893;p424"/>
          <p:cNvGrpSpPr/>
          <p:nvPr/>
        </p:nvGrpSpPr>
        <p:grpSpPr>
          <a:xfrm>
            <a:off x="3857605" y="2239337"/>
            <a:ext cx="2187615" cy="2187615"/>
            <a:chOff x="3470958" y="3067697"/>
            <a:chExt cx="2187615" cy="2187615"/>
          </a:xfrm>
        </p:grpSpPr>
        <p:sp>
          <p:nvSpPr>
            <p:cNvPr id="7894" name="Google Shape;7894;p424"/>
            <p:cNvSpPr/>
            <p:nvPr/>
          </p:nvSpPr>
          <p:spPr>
            <a:xfrm>
              <a:off x="3470958" y="3067697"/>
              <a:ext cx="2187615" cy="2187615"/>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5" name="Google Shape;7895;p424"/>
            <p:cNvSpPr/>
            <p:nvPr/>
          </p:nvSpPr>
          <p:spPr>
            <a:xfrm>
              <a:off x="3470958" y="3067697"/>
              <a:ext cx="2187615" cy="2187615"/>
            </a:xfrm>
            <a:prstGeom prst="pie">
              <a:avLst>
                <a:gd fmla="val 0" name="adj1"/>
                <a:gd fmla="val 4629865"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6" name="Google Shape;7896;p424"/>
            <p:cNvSpPr txBox="1"/>
            <p:nvPr/>
          </p:nvSpPr>
          <p:spPr>
            <a:xfrm>
              <a:off x="4962365" y="4451106"/>
              <a:ext cx="257957"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a:t>
              </a:r>
              <a:endParaRPr/>
            </a:p>
          </p:txBody>
        </p:sp>
        <p:sp>
          <p:nvSpPr>
            <p:cNvPr id="7897" name="Google Shape;7897;p424"/>
            <p:cNvSpPr txBox="1"/>
            <p:nvPr/>
          </p:nvSpPr>
          <p:spPr>
            <a:xfrm>
              <a:off x="4011314" y="4023004"/>
              <a:ext cx="257957"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a:t>
              </a:r>
              <a:endParaRPr/>
            </a:p>
          </p:txBody>
        </p:sp>
      </p:grpSp>
      <p:grpSp>
        <p:nvGrpSpPr>
          <p:cNvPr id="7898" name="Google Shape;7898;p424"/>
          <p:cNvGrpSpPr/>
          <p:nvPr/>
        </p:nvGrpSpPr>
        <p:grpSpPr>
          <a:xfrm>
            <a:off x="450000" y="450000"/>
            <a:ext cx="9018000" cy="276999"/>
            <a:chOff x="450000" y="450000"/>
            <a:chExt cx="9018000" cy="276999"/>
          </a:xfrm>
        </p:grpSpPr>
        <p:sp>
          <p:nvSpPr>
            <p:cNvPr id="7899" name="Google Shape;7899;p4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7900" name="Google Shape;7900;p4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901" name="Google Shape;7901;p424"/>
          <p:cNvGrpSpPr/>
          <p:nvPr/>
        </p:nvGrpSpPr>
        <p:grpSpPr>
          <a:xfrm>
            <a:off x="580388" y="1413381"/>
            <a:ext cx="8887612" cy="599957"/>
            <a:chOff x="580388" y="1413381"/>
            <a:chExt cx="8887612" cy="599957"/>
          </a:xfrm>
        </p:grpSpPr>
        <p:sp>
          <p:nvSpPr>
            <p:cNvPr id="7902" name="Google Shape;7902;p42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đa biến:</a:t>
              </a:r>
              <a:endParaRPr/>
            </a:p>
          </p:txBody>
        </p:sp>
        <p:sp>
          <p:nvSpPr>
            <p:cNvPr id="7903" name="Google Shape;7903;p424"/>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phân loại: Biểu đồ hình tròn.</a:t>
              </a:r>
              <a:endParaRPr sz="1300">
                <a:solidFill>
                  <a:srgbClr val="262626"/>
                </a:solidFill>
                <a:latin typeface="Arial"/>
                <a:ea typeface="Arial"/>
                <a:cs typeface="Arial"/>
                <a:sym typeface="Arial"/>
              </a:endParaRPr>
            </a:p>
          </p:txBody>
        </p:sp>
      </p:gr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8" name="Shape 7908"/>
        <p:cNvGrpSpPr/>
        <p:nvPr/>
      </p:nvGrpSpPr>
      <p:grpSpPr>
        <a:xfrm>
          <a:off x="0" y="0"/>
          <a:ext cx="0" cy="0"/>
          <a:chOff x="0" y="0"/>
          <a:chExt cx="0" cy="0"/>
        </a:xfrm>
      </p:grpSpPr>
      <p:sp>
        <p:nvSpPr>
          <p:cNvPr id="7909" name="Google Shape;7909;p425"/>
          <p:cNvSpPr/>
          <p:nvPr/>
        </p:nvSpPr>
        <p:spPr>
          <a:xfrm>
            <a:off x="711201" y="449286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lượng danh mục (loại) = số lượng ô vuông.</a:t>
            </a:r>
            <a:endParaRPr sz="1300">
              <a:solidFill>
                <a:srgbClr val="262626"/>
              </a:solidFill>
              <a:latin typeface="Arial"/>
              <a:ea typeface="Arial"/>
              <a:cs typeface="Arial"/>
              <a:sym typeface="Arial"/>
            </a:endParaRPr>
          </a:p>
        </p:txBody>
      </p:sp>
      <p:pic>
        <p:nvPicPr>
          <p:cNvPr id="7910" name="Google Shape;7910;p425"/>
          <p:cNvPicPr preferRelativeResize="0"/>
          <p:nvPr/>
        </p:nvPicPr>
        <p:blipFill rotWithShape="1">
          <a:blip r:embed="rId3">
            <a:alphaModFix/>
          </a:blip>
          <a:srcRect b="0" l="0" r="0" t="0"/>
          <a:stretch/>
        </p:blipFill>
        <p:spPr>
          <a:xfrm>
            <a:off x="3166290" y="1978680"/>
            <a:ext cx="3632000" cy="2520000"/>
          </a:xfrm>
          <a:prstGeom prst="rect">
            <a:avLst/>
          </a:prstGeom>
          <a:noFill/>
          <a:ln>
            <a:noFill/>
          </a:ln>
        </p:spPr>
      </p:pic>
      <p:sp>
        <p:nvSpPr>
          <p:cNvPr id="7911" name="Google Shape;7911;p425"/>
          <p:cNvSpPr txBox="1"/>
          <p:nvPr/>
        </p:nvSpPr>
        <p:spPr>
          <a:xfrm>
            <a:off x="4156094" y="4028321"/>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7912" name="Google Shape;7912;p425"/>
          <p:cNvSpPr txBox="1"/>
          <p:nvPr/>
        </p:nvSpPr>
        <p:spPr>
          <a:xfrm>
            <a:off x="5559488" y="4028321"/>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7913" name="Google Shape;7913;p425"/>
          <p:cNvSpPr txBox="1"/>
          <p:nvPr/>
        </p:nvSpPr>
        <p:spPr>
          <a:xfrm>
            <a:off x="3104534" y="2622681"/>
            <a:ext cx="557784"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30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20</a:t>
            </a:r>
            <a:endParaRPr/>
          </a:p>
          <a:p>
            <a:pPr indent="0" lvl="0" marL="0" marR="0" rtl="0" algn="ctr">
              <a:spcBef>
                <a:spcPts val="0"/>
              </a:spcBef>
              <a:spcAft>
                <a:spcPts val="0"/>
              </a:spcAft>
              <a:buNone/>
            </a:pPr>
            <a:r>
              <a:t/>
            </a:r>
            <a:endParaRPr sz="1600">
              <a:solidFill>
                <a:srgbClr val="262626"/>
              </a:solidFill>
              <a:latin typeface="Arial"/>
              <a:ea typeface="Arial"/>
              <a:cs typeface="Arial"/>
              <a:sym typeface="Arial"/>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10</a:t>
            </a:r>
            <a:endParaRPr/>
          </a:p>
        </p:txBody>
      </p:sp>
      <p:grpSp>
        <p:nvGrpSpPr>
          <p:cNvPr id="7914" name="Google Shape;7914;p425"/>
          <p:cNvGrpSpPr/>
          <p:nvPr/>
        </p:nvGrpSpPr>
        <p:grpSpPr>
          <a:xfrm>
            <a:off x="450000" y="450000"/>
            <a:ext cx="9018000" cy="276999"/>
            <a:chOff x="450000" y="450000"/>
            <a:chExt cx="9018000" cy="276999"/>
          </a:xfrm>
        </p:grpSpPr>
        <p:sp>
          <p:nvSpPr>
            <p:cNvPr id="7915" name="Google Shape;7915;p4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7916" name="Google Shape;7916;p4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7917" name="Google Shape;7917;p425"/>
          <p:cNvGrpSpPr/>
          <p:nvPr/>
        </p:nvGrpSpPr>
        <p:grpSpPr>
          <a:xfrm>
            <a:off x="580388" y="1413381"/>
            <a:ext cx="8887612" cy="599957"/>
            <a:chOff x="580388" y="1413381"/>
            <a:chExt cx="8887612" cy="599957"/>
          </a:xfrm>
        </p:grpSpPr>
        <p:sp>
          <p:nvSpPr>
            <p:cNvPr id="7918" name="Google Shape;7918;p42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hai biến:</a:t>
              </a:r>
              <a:endParaRPr/>
            </a:p>
          </p:txBody>
        </p:sp>
        <p:sp>
          <p:nvSpPr>
            <p:cNvPr id="7919" name="Google Shape;7919;p425"/>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số liên tục và một biến phân loại: Nhiều Boxplots.</a:t>
              </a:r>
              <a:endParaRPr sz="1300">
                <a:solidFill>
                  <a:srgbClr val="262626"/>
                </a:solidFill>
                <a:latin typeface="Arial"/>
                <a:ea typeface="Arial"/>
                <a:cs typeface="Arial"/>
                <a:sym typeface="Arial"/>
              </a:endParaRPr>
            </a:p>
          </p:txBody>
        </p:sp>
      </p:gr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4" name="Shape 7924"/>
        <p:cNvGrpSpPr/>
        <p:nvPr/>
      </p:nvGrpSpPr>
      <p:grpSpPr>
        <a:xfrm>
          <a:off x="0" y="0"/>
          <a:ext cx="0" cy="0"/>
          <a:chOff x="0" y="0"/>
          <a:chExt cx="0" cy="0"/>
        </a:xfrm>
      </p:grpSpPr>
      <p:sp>
        <p:nvSpPr>
          <p:cNvPr id="7925" name="Google Shape;7925;p426"/>
          <p:cNvSpPr/>
          <p:nvPr/>
        </p:nvSpPr>
        <p:spPr>
          <a:xfrm>
            <a:off x="711201" y="3986560"/>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lượng danh mục (loại) = số lượng biểu đồ.</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Bạn nên đảm bảo rằng phạm vi trục phù hợp để so sánh chính xác.</a:t>
            </a:r>
            <a:endParaRPr sz="1300">
              <a:solidFill>
                <a:srgbClr val="262626"/>
              </a:solidFill>
              <a:latin typeface="Arial"/>
              <a:ea typeface="Arial"/>
              <a:cs typeface="Arial"/>
              <a:sym typeface="Arial"/>
            </a:endParaRPr>
          </a:p>
        </p:txBody>
      </p:sp>
      <p:grpSp>
        <p:nvGrpSpPr>
          <p:cNvPr id="7926" name="Google Shape;7926;p426"/>
          <p:cNvGrpSpPr/>
          <p:nvPr/>
        </p:nvGrpSpPr>
        <p:grpSpPr>
          <a:xfrm>
            <a:off x="1010227" y="2266712"/>
            <a:ext cx="3829757" cy="1419684"/>
            <a:chOff x="1010227" y="3368040"/>
            <a:chExt cx="3829757" cy="1419684"/>
          </a:xfrm>
        </p:grpSpPr>
        <p:sp>
          <p:nvSpPr>
            <p:cNvPr id="7927" name="Google Shape;7927;p426"/>
            <p:cNvSpPr txBox="1"/>
            <p:nvPr/>
          </p:nvSpPr>
          <p:spPr>
            <a:xfrm>
              <a:off x="2757429" y="3368040"/>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grpSp>
          <p:nvGrpSpPr>
            <p:cNvPr id="7928" name="Google Shape;7928;p426"/>
            <p:cNvGrpSpPr/>
            <p:nvPr/>
          </p:nvGrpSpPr>
          <p:grpSpPr>
            <a:xfrm>
              <a:off x="1010227" y="3819665"/>
              <a:ext cx="3829757" cy="968060"/>
              <a:chOff x="3358139" y="4441966"/>
              <a:chExt cx="3829757" cy="968060"/>
            </a:xfrm>
          </p:grpSpPr>
          <p:grpSp>
            <p:nvGrpSpPr>
              <p:cNvPr id="7929" name="Google Shape;7929;p426"/>
              <p:cNvGrpSpPr/>
              <p:nvPr/>
            </p:nvGrpSpPr>
            <p:grpSpPr>
              <a:xfrm>
                <a:off x="3753843" y="4534696"/>
                <a:ext cx="70377" cy="516360"/>
                <a:chOff x="3274297" y="4601249"/>
                <a:chExt cx="54000" cy="396201"/>
              </a:xfrm>
            </p:grpSpPr>
            <p:cxnSp>
              <p:nvCxnSpPr>
                <p:cNvPr id="7930" name="Google Shape;7930;p426"/>
                <p:cNvCxnSpPr/>
                <p:nvPr/>
              </p:nvCxnSpPr>
              <p:spPr>
                <a:xfrm>
                  <a:off x="3324303" y="4601249"/>
                  <a:ext cx="0" cy="396201"/>
                </a:xfrm>
                <a:prstGeom prst="straightConnector1">
                  <a:avLst/>
                </a:prstGeom>
                <a:noFill/>
                <a:ln cap="flat" cmpd="sng" w="9525">
                  <a:solidFill>
                    <a:srgbClr val="A5A5A5"/>
                  </a:solidFill>
                  <a:prstDash val="solid"/>
                  <a:miter lim="800000"/>
                  <a:headEnd len="sm" w="sm" type="none"/>
                  <a:tailEnd len="sm" w="sm" type="none"/>
                </a:ln>
              </p:spPr>
            </p:cxnSp>
            <p:cxnSp>
              <p:nvCxnSpPr>
                <p:cNvPr id="7931" name="Google Shape;7931;p426"/>
                <p:cNvCxnSpPr/>
                <p:nvPr/>
              </p:nvCxnSpPr>
              <p:spPr>
                <a:xfrm>
                  <a:off x="3274297" y="46818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32" name="Google Shape;7932;p426"/>
                <p:cNvCxnSpPr/>
                <p:nvPr/>
              </p:nvCxnSpPr>
              <p:spPr>
                <a:xfrm>
                  <a:off x="3274297"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33" name="Google Shape;7933;p426"/>
                <p:cNvCxnSpPr/>
                <p:nvPr/>
              </p:nvCxnSpPr>
              <p:spPr>
                <a:xfrm>
                  <a:off x="3274297" y="4602957"/>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34" name="Google Shape;7934;p426"/>
                <p:cNvCxnSpPr/>
                <p:nvPr/>
              </p:nvCxnSpPr>
              <p:spPr>
                <a:xfrm>
                  <a:off x="3274297" y="4760755"/>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35" name="Google Shape;7935;p426"/>
                <p:cNvCxnSpPr/>
                <p:nvPr/>
              </p:nvCxnSpPr>
              <p:spPr>
                <a:xfrm>
                  <a:off x="3274297" y="4839653"/>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36" name="Google Shape;7936;p426"/>
                <p:cNvCxnSpPr/>
                <p:nvPr/>
              </p:nvCxnSpPr>
              <p:spPr>
                <a:xfrm>
                  <a:off x="3274297" y="4918552"/>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937" name="Google Shape;7937;p426"/>
              <p:cNvSpPr txBox="1"/>
              <p:nvPr/>
            </p:nvSpPr>
            <p:spPr>
              <a:xfrm>
                <a:off x="3439637" y="4574210"/>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40</a:t>
                </a:r>
                <a:endParaRPr/>
              </a:p>
            </p:txBody>
          </p:sp>
          <p:sp>
            <p:nvSpPr>
              <p:cNvPr id="7938" name="Google Shape;7938;p426"/>
              <p:cNvSpPr txBox="1"/>
              <p:nvPr/>
            </p:nvSpPr>
            <p:spPr>
              <a:xfrm>
                <a:off x="3439637" y="4779415"/>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20</a:t>
                </a:r>
                <a:endParaRPr/>
              </a:p>
            </p:txBody>
          </p:sp>
          <p:sp>
            <p:nvSpPr>
              <p:cNvPr id="7939" name="Google Shape;7939;p426"/>
              <p:cNvSpPr txBox="1"/>
              <p:nvPr/>
            </p:nvSpPr>
            <p:spPr>
              <a:xfrm>
                <a:off x="3439637"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7940" name="Google Shape;7940;p426"/>
              <p:cNvSpPr txBox="1"/>
              <p:nvPr/>
            </p:nvSpPr>
            <p:spPr>
              <a:xfrm rot="-5400000">
                <a:off x="3082635" y="4717470"/>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7941" name="Google Shape;7941;p426"/>
              <p:cNvGrpSpPr/>
              <p:nvPr/>
            </p:nvGrpSpPr>
            <p:grpSpPr>
              <a:xfrm rot="-5400000">
                <a:off x="5470976" y="3590298"/>
                <a:ext cx="70377" cy="3127534"/>
                <a:chOff x="2930798" y="3635375"/>
                <a:chExt cx="54000" cy="2399746"/>
              </a:xfrm>
            </p:grpSpPr>
            <p:cxnSp>
              <p:nvCxnSpPr>
                <p:cNvPr id="7942" name="Google Shape;7942;p426"/>
                <p:cNvCxnSpPr/>
                <p:nvPr/>
              </p:nvCxnSpPr>
              <p:spPr>
                <a:xfrm rot="5400000">
                  <a:off x="1783312" y="4835248"/>
                  <a:ext cx="2399746" cy="0"/>
                </a:xfrm>
                <a:prstGeom prst="straightConnector1">
                  <a:avLst/>
                </a:prstGeom>
                <a:noFill/>
                <a:ln cap="flat" cmpd="sng" w="9525">
                  <a:solidFill>
                    <a:srgbClr val="A5A5A5"/>
                  </a:solidFill>
                  <a:prstDash val="solid"/>
                  <a:miter lim="800000"/>
                  <a:headEnd len="sm" w="sm" type="none"/>
                  <a:tailEnd len="sm" w="sm" type="none"/>
                </a:ln>
              </p:spPr>
            </p:cxnSp>
            <p:cxnSp>
              <p:nvCxnSpPr>
                <p:cNvPr id="7943" name="Google Shape;7943;p426"/>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44" name="Google Shape;7944;p426"/>
                <p:cNvCxnSpPr/>
                <p:nvPr/>
              </p:nvCxnSpPr>
              <p:spPr>
                <a:xfrm>
                  <a:off x="2930798" y="603406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45" name="Google Shape;7945;p426"/>
                <p:cNvCxnSpPr/>
                <p:nvPr/>
              </p:nvCxnSpPr>
              <p:spPr>
                <a:xfrm>
                  <a:off x="2930798" y="483590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46" name="Google Shape;7946;p426"/>
                <p:cNvCxnSpPr/>
                <p:nvPr/>
              </p:nvCxnSpPr>
              <p:spPr>
                <a:xfrm>
                  <a:off x="2930798" y="543498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47" name="Google Shape;7947;p426"/>
                <p:cNvCxnSpPr/>
                <p:nvPr/>
              </p:nvCxnSpPr>
              <p:spPr>
                <a:xfrm>
                  <a:off x="2930798" y="423683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948" name="Google Shape;7948;p426"/>
              <p:cNvSpPr txBox="1"/>
              <p:nvPr/>
            </p:nvSpPr>
            <p:spPr>
              <a:xfrm>
                <a:off x="3823651"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0</a:t>
                </a:r>
                <a:endParaRPr/>
              </a:p>
            </p:txBody>
          </p:sp>
          <p:sp>
            <p:nvSpPr>
              <p:cNvPr id="7949" name="Google Shape;7949;p426"/>
              <p:cNvSpPr txBox="1"/>
              <p:nvPr/>
            </p:nvSpPr>
            <p:spPr>
              <a:xfrm>
                <a:off x="538146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7950" name="Google Shape;7950;p426"/>
              <p:cNvSpPr txBox="1"/>
              <p:nvPr/>
            </p:nvSpPr>
            <p:spPr>
              <a:xfrm>
                <a:off x="6160378"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sp>
            <p:nvSpPr>
              <p:cNvPr id="7951" name="Google Shape;7951;p426"/>
              <p:cNvSpPr/>
              <p:nvPr/>
            </p:nvSpPr>
            <p:spPr>
              <a:xfrm>
                <a:off x="5589266" y="4563270"/>
                <a:ext cx="69056" cy="48944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2" name="Google Shape;7952;p426"/>
              <p:cNvSpPr txBox="1"/>
              <p:nvPr/>
            </p:nvSpPr>
            <p:spPr>
              <a:xfrm>
                <a:off x="6939285"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20</a:t>
                </a:r>
                <a:endParaRPr/>
              </a:p>
            </p:txBody>
          </p:sp>
          <p:sp>
            <p:nvSpPr>
              <p:cNvPr id="7953" name="Google Shape;7953;p426"/>
              <p:cNvSpPr txBox="1"/>
              <p:nvPr/>
            </p:nvSpPr>
            <p:spPr>
              <a:xfrm>
                <a:off x="4602560"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sp>
            <p:nvSpPr>
              <p:cNvPr id="7954" name="Google Shape;7954;p426"/>
              <p:cNvSpPr/>
              <p:nvPr/>
            </p:nvSpPr>
            <p:spPr>
              <a:xfrm>
                <a:off x="5668085" y="4472782"/>
                <a:ext cx="69056" cy="57992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5" name="Google Shape;7955;p426"/>
              <p:cNvSpPr/>
              <p:nvPr/>
            </p:nvSpPr>
            <p:spPr>
              <a:xfrm>
                <a:off x="5746904" y="4594226"/>
                <a:ext cx="69056" cy="45848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6" name="Google Shape;7956;p426"/>
              <p:cNvSpPr/>
              <p:nvPr/>
            </p:nvSpPr>
            <p:spPr>
              <a:xfrm>
                <a:off x="5825723" y="4710906"/>
                <a:ext cx="69056" cy="34180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7" name="Google Shape;7957;p426"/>
              <p:cNvSpPr/>
              <p:nvPr/>
            </p:nvSpPr>
            <p:spPr>
              <a:xfrm>
                <a:off x="5904542" y="4884739"/>
                <a:ext cx="69056" cy="1679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8" name="Google Shape;7958;p426"/>
              <p:cNvSpPr/>
              <p:nvPr/>
            </p:nvSpPr>
            <p:spPr>
              <a:xfrm>
                <a:off x="5983361" y="4884739"/>
                <a:ext cx="69056" cy="16797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59" name="Google Shape;7959;p426"/>
              <p:cNvSpPr/>
              <p:nvPr/>
            </p:nvSpPr>
            <p:spPr>
              <a:xfrm>
                <a:off x="6062180" y="5006181"/>
                <a:ext cx="69056" cy="4652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0" name="Google Shape;7960;p426"/>
              <p:cNvSpPr/>
              <p:nvPr/>
            </p:nvSpPr>
            <p:spPr>
              <a:xfrm>
                <a:off x="6140999" y="5045508"/>
                <a:ext cx="69056"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1" name="Google Shape;7961;p426"/>
              <p:cNvSpPr/>
              <p:nvPr/>
            </p:nvSpPr>
            <p:spPr>
              <a:xfrm>
                <a:off x="6219825" y="5034708"/>
                <a:ext cx="69056"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2" name="Google Shape;7962;p426"/>
              <p:cNvSpPr/>
              <p:nvPr/>
            </p:nvSpPr>
            <p:spPr>
              <a:xfrm>
                <a:off x="5510447" y="4491832"/>
                <a:ext cx="69056" cy="56087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3" name="Google Shape;7963;p426"/>
              <p:cNvSpPr/>
              <p:nvPr/>
            </p:nvSpPr>
            <p:spPr>
              <a:xfrm>
                <a:off x="5431628" y="4506120"/>
                <a:ext cx="69056" cy="5465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4" name="Google Shape;7964;p426"/>
              <p:cNvSpPr/>
              <p:nvPr/>
            </p:nvSpPr>
            <p:spPr>
              <a:xfrm>
                <a:off x="5352809" y="4675188"/>
                <a:ext cx="69056" cy="37752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5" name="Google Shape;7965;p426"/>
              <p:cNvSpPr/>
              <p:nvPr/>
            </p:nvSpPr>
            <p:spPr>
              <a:xfrm>
                <a:off x="5273990" y="4749007"/>
                <a:ext cx="69056" cy="30370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6" name="Google Shape;7966;p426"/>
              <p:cNvSpPr/>
              <p:nvPr/>
            </p:nvSpPr>
            <p:spPr>
              <a:xfrm>
                <a:off x="5195171" y="4908551"/>
                <a:ext cx="69056" cy="14415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7" name="Google Shape;7967;p426"/>
              <p:cNvSpPr/>
              <p:nvPr/>
            </p:nvSpPr>
            <p:spPr>
              <a:xfrm>
                <a:off x="5116352" y="4934745"/>
                <a:ext cx="69056" cy="11796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8" name="Google Shape;7968;p426"/>
              <p:cNvSpPr/>
              <p:nvPr/>
            </p:nvSpPr>
            <p:spPr>
              <a:xfrm>
                <a:off x="5037533" y="4979989"/>
                <a:ext cx="69056" cy="7272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69" name="Google Shape;7969;p426"/>
              <p:cNvSpPr/>
              <p:nvPr/>
            </p:nvSpPr>
            <p:spPr>
              <a:xfrm>
                <a:off x="4958714" y="4970464"/>
                <a:ext cx="69056" cy="8224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70" name="Google Shape;7970;p426"/>
              <p:cNvSpPr/>
              <p:nvPr/>
            </p:nvSpPr>
            <p:spPr>
              <a:xfrm>
                <a:off x="4879895" y="4979989"/>
                <a:ext cx="69056" cy="7272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71" name="Google Shape;7971;p426"/>
              <p:cNvSpPr/>
              <p:nvPr/>
            </p:nvSpPr>
            <p:spPr>
              <a:xfrm>
                <a:off x="4801076" y="5034708"/>
                <a:ext cx="69056" cy="18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72" name="Google Shape;7972;p426"/>
              <p:cNvSpPr/>
              <p:nvPr/>
            </p:nvSpPr>
            <p:spPr>
              <a:xfrm>
                <a:off x="4722257" y="5045508"/>
                <a:ext cx="69056" cy="72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973" name="Google Shape;7973;p426"/>
              <p:cNvSpPr/>
              <p:nvPr/>
            </p:nvSpPr>
            <p:spPr>
              <a:xfrm>
                <a:off x="4643438" y="5016708"/>
                <a:ext cx="69056" cy="36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grpSp>
        <p:nvGrpSpPr>
          <p:cNvPr id="7974" name="Google Shape;7974;p426"/>
          <p:cNvGrpSpPr/>
          <p:nvPr/>
        </p:nvGrpSpPr>
        <p:grpSpPr>
          <a:xfrm>
            <a:off x="5064067" y="2266712"/>
            <a:ext cx="3829757" cy="1419684"/>
            <a:chOff x="1010227" y="3368040"/>
            <a:chExt cx="3829757" cy="1419684"/>
          </a:xfrm>
        </p:grpSpPr>
        <p:sp>
          <p:nvSpPr>
            <p:cNvPr id="7975" name="Google Shape;7975;p426"/>
            <p:cNvSpPr txBox="1"/>
            <p:nvPr/>
          </p:nvSpPr>
          <p:spPr>
            <a:xfrm>
              <a:off x="2757429" y="3368040"/>
              <a:ext cx="4846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grpSp>
          <p:nvGrpSpPr>
            <p:cNvPr id="7976" name="Google Shape;7976;p426"/>
            <p:cNvGrpSpPr/>
            <p:nvPr/>
          </p:nvGrpSpPr>
          <p:grpSpPr>
            <a:xfrm>
              <a:off x="1010227" y="3819665"/>
              <a:ext cx="3829757" cy="968060"/>
              <a:chOff x="3358139" y="4441966"/>
              <a:chExt cx="3829757" cy="968060"/>
            </a:xfrm>
          </p:grpSpPr>
          <p:grpSp>
            <p:nvGrpSpPr>
              <p:cNvPr id="7977" name="Google Shape;7977;p426"/>
              <p:cNvGrpSpPr/>
              <p:nvPr/>
            </p:nvGrpSpPr>
            <p:grpSpPr>
              <a:xfrm>
                <a:off x="3753843" y="4565657"/>
                <a:ext cx="70377" cy="485405"/>
                <a:chOff x="3274297" y="4625001"/>
                <a:chExt cx="54000" cy="372449"/>
              </a:xfrm>
            </p:grpSpPr>
            <p:cxnSp>
              <p:nvCxnSpPr>
                <p:cNvPr id="7978" name="Google Shape;7978;p426"/>
                <p:cNvCxnSpPr/>
                <p:nvPr/>
              </p:nvCxnSpPr>
              <p:spPr>
                <a:xfrm>
                  <a:off x="3324303" y="4625001"/>
                  <a:ext cx="0" cy="372449"/>
                </a:xfrm>
                <a:prstGeom prst="straightConnector1">
                  <a:avLst/>
                </a:prstGeom>
                <a:noFill/>
                <a:ln cap="flat" cmpd="sng" w="9525">
                  <a:solidFill>
                    <a:srgbClr val="A5A5A5"/>
                  </a:solidFill>
                  <a:prstDash val="solid"/>
                  <a:miter lim="800000"/>
                  <a:headEnd len="sm" w="sm" type="none"/>
                  <a:tailEnd len="sm" w="sm" type="none"/>
                </a:ln>
              </p:spPr>
            </p:cxnSp>
            <p:cxnSp>
              <p:nvCxnSpPr>
                <p:cNvPr id="7979" name="Google Shape;7979;p426"/>
                <p:cNvCxnSpPr/>
                <p:nvPr/>
              </p:nvCxnSpPr>
              <p:spPr>
                <a:xfrm>
                  <a:off x="3274297" y="4997450"/>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80" name="Google Shape;7980;p426"/>
                <p:cNvCxnSpPr/>
                <p:nvPr/>
              </p:nvCxnSpPr>
              <p:spPr>
                <a:xfrm>
                  <a:off x="3274297" y="462731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81" name="Google Shape;7981;p426"/>
                <p:cNvCxnSpPr/>
                <p:nvPr/>
              </p:nvCxnSpPr>
              <p:spPr>
                <a:xfrm>
                  <a:off x="3274297" y="471985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82" name="Google Shape;7982;p426"/>
                <p:cNvCxnSpPr/>
                <p:nvPr/>
              </p:nvCxnSpPr>
              <p:spPr>
                <a:xfrm>
                  <a:off x="3274297" y="4812384"/>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83" name="Google Shape;7983;p426"/>
                <p:cNvCxnSpPr/>
                <p:nvPr/>
              </p:nvCxnSpPr>
              <p:spPr>
                <a:xfrm>
                  <a:off x="3274297" y="4904917"/>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984" name="Google Shape;7984;p426"/>
              <p:cNvSpPr txBox="1"/>
              <p:nvPr/>
            </p:nvSpPr>
            <p:spPr>
              <a:xfrm>
                <a:off x="3439637" y="4625213"/>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15</a:t>
                </a:r>
                <a:endParaRPr/>
              </a:p>
            </p:txBody>
          </p:sp>
          <p:sp>
            <p:nvSpPr>
              <p:cNvPr id="7985" name="Google Shape;7985;p426"/>
              <p:cNvSpPr txBox="1"/>
              <p:nvPr/>
            </p:nvSpPr>
            <p:spPr>
              <a:xfrm>
                <a:off x="3439637" y="4854679"/>
                <a:ext cx="248611"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5</a:t>
                </a:r>
                <a:endParaRPr/>
              </a:p>
            </p:txBody>
          </p:sp>
          <p:sp>
            <p:nvSpPr>
              <p:cNvPr id="7986" name="Google Shape;7986;p426"/>
              <p:cNvSpPr txBox="1"/>
              <p:nvPr/>
            </p:nvSpPr>
            <p:spPr>
              <a:xfrm>
                <a:off x="3439637" y="4963676"/>
                <a:ext cx="248611" cy="18050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900">
                    <a:solidFill>
                      <a:srgbClr val="262626"/>
                    </a:solidFill>
                    <a:latin typeface="Arial"/>
                    <a:ea typeface="Arial"/>
                    <a:cs typeface="Arial"/>
                    <a:sym typeface="Arial"/>
                  </a:rPr>
                  <a:t>0</a:t>
                </a:r>
                <a:endParaRPr/>
              </a:p>
            </p:txBody>
          </p:sp>
          <p:sp>
            <p:nvSpPr>
              <p:cNvPr id="7987" name="Google Shape;7987;p426"/>
              <p:cNvSpPr txBox="1"/>
              <p:nvPr/>
            </p:nvSpPr>
            <p:spPr>
              <a:xfrm rot="-5400000">
                <a:off x="3082635" y="4717470"/>
                <a:ext cx="689508"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Frequency</a:t>
                </a:r>
                <a:endParaRPr/>
              </a:p>
            </p:txBody>
          </p:sp>
          <p:grpSp>
            <p:nvGrpSpPr>
              <p:cNvPr id="7988" name="Google Shape;7988;p426"/>
              <p:cNvGrpSpPr/>
              <p:nvPr/>
            </p:nvGrpSpPr>
            <p:grpSpPr>
              <a:xfrm rot="-5400000">
                <a:off x="5470976" y="3590298"/>
                <a:ext cx="70377" cy="3127534"/>
                <a:chOff x="2930798" y="3635375"/>
                <a:chExt cx="54000" cy="2399746"/>
              </a:xfrm>
            </p:grpSpPr>
            <p:cxnSp>
              <p:nvCxnSpPr>
                <p:cNvPr id="7989" name="Google Shape;7989;p426"/>
                <p:cNvCxnSpPr/>
                <p:nvPr/>
              </p:nvCxnSpPr>
              <p:spPr>
                <a:xfrm rot="5400000">
                  <a:off x="1783312" y="4835248"/>
                  <a:ext cx="2399746" cy="0"/>
                </a:xfrm>
                <a:prstGeom prst="straightConnector1">
                  <a:avLst/>
                </a:prstGeom>
                <a:noFill/>
                <a:ln cap="flat" cmpd="sng" w="9525">
                  <a:solidFill>
                    <a:srgbClr val="A5A5A5"/>
                  </a:solidFill>
                  <a:prstDash val="solid"/>
                  <a:miter lim="800000"/>
                  <a:headEnd len="sm" w="sm" type="none"/>
                  <a:tailEnd len="sm" w="sm" type="none"/>
                </a:ln>
              </p:spPr>
            </p:cxnSp>
            <p:cxnSp>
              <p:nvCxnSpPr>
                <p:cNvPr id="7990" name="Google Shape;7990;p426"/>
                <p:cNvCxnSpPr/>
                <p:nvPr/>
              </p:nvCxnSpPr>
              <p:spPr>
                <a:xfrm>
                  <a:off x="2930798" y="363775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91" name="Google Shape;7991;p426"/>
                <p:cNvCxnSpPr/>
                <p:nvPr/>
              </p:nvCxnSpPr>
              <p:spPr>
                <a:xfrm>
                  <a:off x="2930798" y="6034062"/>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92" name="Google Shape;7992;p426"/>
                <p:cNvCxnSpPr/>
                <p:nvPr/>
              </p:nvCxnSpPr>
              <p:spPr>
                <a:xfrm>
                  <a:off x="2930798" y="4835909"/>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93" name="Google Shape;7993;p426"/>
                <p:cNvCxnSpPr/>
                <p:nvPr/>
              </p:nvCxnSpPr>
              <p:spPr>
                <a:xfrm>
                  <a:off x="2930798" y="5434986"/>
                  <a:ext cx="54000" cy="0"/>
                </a:xfrm>
                <a:prstGeom prst="straightConnector1">
                  <a:avLst/>
                </a:prstGeom>
                <a:noFill/>
                <a:ln cap="flat" cmpd="sng" w="9525">
                  <a:solidFill>
                    <a:srgbClr val="A5A5A5"/>
                  </a:solidFill>
                  <a:prstDash val="solid"/>
                  <a:miter lim="800000"/>
                  <a:headEnd len="sm" w="sm" type="none"/>
                  <a:tailEnd len="sm" w="sm" type="none"/>
                </a:ln>
              </p:spPr>
            </p:cxnSp>
            <p:cxnSp>
              <p:nvCxnSpPr>
                <p:cNvPr id="7994" name="Google Shape;7994;p426"/>
                <p:cNvCxnSpPr/>
                <p:nvPr/>
              </p:nvCxnSpPr>
              <p:spPr>
                <a:xfrm>
                  <a:off x="2930798" y="4236833"/>
                  <a:ext cx="54000" cy="0"/>
                </a:xfrm>
                <a:prstGeom prst="straightConnector1">
                  <a:avLst/>
                </a:prstGeom>
                <a:noFill/>
                <a:ln cap="flat" cmpd="sng" w="9525">
                  <a:solidFill>
                    <a:srgbClr val="A5A5A5"/>
                  </a:solidFill>
                  <a:prstDash val="solid"/>
                  <a:miter lim="800000"/>
                  <a:headEnd len="sm" w="sm" type="none"/>
                  <a:tailEnd len="sm" w="sm" type="none"/>
                </a:ln>
              </p:spPr>
            </p:cxnSp>
          </p:grpSp>
          <p:sp>
            <p:nvSpPr>
              <p:cNvPr id="7995" name="Google Shape;7995;p426"/>
              <p:cNvSpPr txBox="1"/>
              <p:nvPr/>
            </p:nvSpPr>
            <p:spPr>
              <a:xfrm>
                <a:off x="3823651"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0</a:t>
                </a:r>
                <a:endParaRPr/>
              </a:p>
            </p:txBody>
          </p:sp>
          <p:sp>
            <p:nvSpPr>
              <p:cNvPr id="7996" name="Google Shape;7996;p426"/>
              <p:cNvSpPr txBox="1"/>
              <p:nvPr/>
            </p:nvSpPr>
            <p:spPr>
              <a:xfrm>
                <a:off x="5381469"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10</a:t>
                </a:r>
                <a:endParaRPr/>
              </a:p>
            </p:txBody>
          </p:sp>
          <p:sp>
            <p:nvSpPr>
              <p:cNvPr id="7997" name="Google Shape;7997;p426"/>
              <p:cNvSpPr txBox="1"/>
              <p:nvPr/>
            </p:nvSpPr>
            <p:spPr>
              <a:xfrm>
                <a:off x="6160378"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15</a:t>
                </a:r>
                <a:endParaRPr/>
              </a:p>
            </p:txBody>
          </p:sp>
          <p:sp>
            <p:nvSpPr>
              <p:cNvPr id="7998" name="Google Shape;7998;p426"/>
              <p:cNvSpPr txBox="1"/>
              <p:nvPr/>
            </p:nvSpPr>
            <p:spPr>
              <a:xfrm>
                <a:off x="6939285" y="5229522"/>
                <a:ext cx="248611"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20</a:t>
                </a:r>
                <a:endParaRPr/>
              </a:p>
            </p:txBody>
          </p:sp>
          <p:sp>
            <p:nvSpPr>
              <p:cNvPr id="7999" name="Google Shape;7999;p426"/>
              <p:cNvSpPr txBox="1"/>
              <p:nvPr/>
            </p:nvSpPr>
            <p:spPr>
              <a:xfrm>
                <a:off x="4602560" y="5229522"/>
                <a:ext cx="248611" cy="18050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5</a:t>
                </a:r>
                <a:endParaRPr/>
              </a:p>
            </p:txBody>
          </p:sp>
        </p:grpSp>
      </p:grpSp>
      <p:grpSp>
        <p:nvGrpSpPr>
          <p:cNvPr id="8000" name="Google Shape;8000;p426"/>
          <p:cNvGrpSpPr/>
          <p:nvPr/>
        </p:nvGrpSpPr>
        <p:grpSpPr>
          <a:xfrm>
            <a:off x="6117431" y="2749153"/>
            <a:ext cx="2497932" cy="579929"/>
            <a:chOff x="6135897" y="3850481"/>
            <a:chExt cx="2417555" cy="579929"/>
          </a:xfrm>
        </p:grpSpPr>
        <p:sp>
          <p:nvSpPr>
            <p:cNvPr id="8001" name="Google Shape;8001;p426"/>
            <p:cNvSpPr/>
            <p:nvPr/>
          </p:nvSpPr>
          <p:spPr>
            <a:xfrm>
              <a:off x="6591669" y="3850481"/>
              <a:ext cx="138698" cy="57992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2" name="Google Shape;8002;p426"/>
            <p:cNvSpPr/>
            <p:nvPr/>
          </p:nvSpPr>
          <p:spPr>
            <a:xfrm>
              <a:off x="6743593" y="3876675"/>
              <a:ext cx="138698" cy="5537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3" name="Google Shape;8003;p426"/>
            <p:cNvSpPr/>
            <p:nvPr/>
          </p:nvSpPr>
          <p:spPr>
            <a:xfrm>
              <a:off x="6895517" y="4067175"/>
              <a:ext cx="138698" cy="3632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4" name="Google Shape;8004;p426"/>
            <p:cNvSpPr/>
            <p:nvPr/>
          </p:nvSpPr>
          <p:spPr>
            <a:xfrm>
              <a:off x="7047441" y="4045744"/>
              <a:ext cx="138698" cy="38466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5" name="Google Shape;8005;p426"/>
            <p:cNvSpPr/>
            <p:nvPr/>
          </p:nvSpPr>
          <p:spPr>
            <a:xfrm>
              <a:off x="7199365" y="4264819"/>
              <a:ext cx="138698" cy="1655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6" name="Google Shape;8006;p426"/>
            <p:cNvSpPr/>
            <p:nvPr/>
          </p:nvSpPr>
          <p:spPr>
            <a:xfrm>
              <a:off x="7351289" y="4288631"/>
              <a:ext cx="138698" cy="141778"/>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7" name="Google Shape;8007;p426"/>
            <p:cNvSpPr/>
            <p:nvPr/>
          </p:nvSpPr>
          <p:spPr>
            <a:xfrm>
              <a:off x="6439745" y="4002912"/>
              <a:ext cx="138698" cy="42749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8" name="Google Shape;8008;p426"/>
            <p:cNvSpPr/>
            <p:nvPr/>
          </p:nvSpPr>
          <p:spPr>
            <a:xfrm>
              <a:off x="6287821" y="4140994"/>
              <a:ext cx="138698" cy="289415"/>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09" name="Google Shape;8009;p426"/>
            <p:cNvSpPr/>
            <p:nvPr/>
          </p:nvSpPr>
          <p:spPr>
            <a:xfrm>
              <a:off x="6135897" y="4379119"/>
              <a:ext cx="138698" cy="5129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0" name="Google Shape;8010;p426"/>
            <p:cNvSpPr/>
            <p:nvPr/>
          </p:nvSpPr>
          <p:spPr>
            <a:xfrm>
              <a:off x="7503213"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1" name="Google Shape;8011;p426"/>
            <p:cNvSpPr/>
            <p:nvPr/>
          </p:nvSpPr>
          <p:spPr>
            <a:xfrm>
              <a:off x="7655137"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2" name="Google Shape;8012;p426"/>
            <p:cNvSpPr/>
            <p:nvPr/>
          </p:nvSpPr>
          <p:spPr>
            <a:xfrm>
              <a:off x="7807061"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3" name="Google Shape;8013;p426"/>
            <p:cNvSpPr/>
            <p:nvPr/>
          </p:nvSpPr>
          <p:spPr>
            <a:xfrm>
              <a:off x="8262833"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4" name="Google Shape;8014;p426"/>
            <p:cNvSpPr/>
            <p:nvPr/>
          </p:nvSpPr>
          <p:spPr>
            <a:xfrm>
              <a:off x="8414754" y="4408809"/>
              <a:ext cx="138698" cy="216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5" name="Google Shape;8015;p426"/>
            <p:cNvSpPr/>
            <p:nvPr/>
          </p:nvSpPr>
          <p:spPr>
            <a:xfrm>
              <a:off x="7958985" y="4384690"/>
              <a:ext cx="138698" cy="4571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16" name="Google Shape;8016;p426"/>
            <p:cNvSpPr/>
            <p:nvPr/>
          </p:nvSpPr>
          <p:spPr>
            <a:xfrm>
              <a:off x="8110909" y="4333876"/>
              <a:ext cx="138698" cy="965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grpSp>
        <p:nvGrpSpPr>
          <p:cNvPr id="8017" name="Google Shape;8017;p426"/>
          <p:cNvGrpSpPr/>
          <p:nvPr/>
        </p:nvGrpSpPr>
        <p:grpSpPr>
          <a:xfrm>
            <a:off x="450000" y="450000"/>
            <a:ext cx="9018000" cy="276999"/>
            <a:chOff x="450000" y="450000"/>
            <a:chExt cx="9018000" cy="276999"/>
          </a:xfrm>
        </p:grpSpPr>
        <p:sp>
          <p:nvSpPr>
            <p:cNvPr id="8018" name="Google Shape;8018;p4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019" name="Google Shape;8019;p4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020" name="Google Shape;8020;p426"/>
          <p:cNvGrpSpPr/>
          <p:nvPr/>
        </p:nvGrpSpPr>
        <p:grpSpPr>
          <a:xfrm>
            <a:off x="580388" y="1413381"/>
            <a:ext cx="8887612" cy="599957"/>
            <a:chOff x="580388" y="1413381"/>
            <a:chExt cx="8887612" cy="599957"/>
          </a:xfrm>
        </p:grpSpPr>
        <p:sp>
          <p:nvSpPr>
            <p:cNvPr id="8021" name="Google Shape;8021;p42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hai biến:</a:t>
              </a:r>
              <a:endParaRPr/>
            </a:p>
          </p:txBody>
        </p:sp>
        <p:sp>
          <p:nvSpPr>
            <p:cNvPr id="8022" name="Google Shape;8022;p426"/>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biến số liên tục và một biến phân loại: Nhiều biểu đồ.</a:t>
              </a:r>
              <a:endParaRPr sz="1300">
                <a:solidFill>
                  <a:srgbClr val="262626"/>
                </a:solidFill>
                <a:latin typeface="Arial"/>
                <a:ea typeface="Arial"/>
                <a:cs typeface="Arial"/>
                <a:sym typeface="Arial"/>
              </a:endParaRPr>
            </a:p>
          </p:txBody>
        </p:sp>
      </p:gr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7" name="Shape 8027"/>
        <p:cNvGrpSpPr/>
        <p:nvPr/>
      </p:nvGrpSpPr>
      <p:grpSpPr>
        <a:xfrm>
          <a:off x="0" y="0"/>
          <a:ext cx="0" cy="0"/>
          <a:chOff x="0" y="0"/>
          <a:chExt cx="0" cy="0"/>
        </a:xfrm>
      </p:grpSpPr>
      <p:sp>
        <p:nvSpPr>
          <p:cNvPr id="8028" name="Google Shape;8028;p427"/>
          <p:cNvSpPr/>
          <p:nvPr/>
        </p:nvSpPr>
        <p:spPr>
          <a:xfrm>
            <a:off x="711200" y="487357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Dùng màu để phân biệt các loại của biến thứ cấp.</a:t>
            </a:r>
            <a:endParaRPr/>
          </a:p>
        </p:txBody>
      </p:sp>
      <p:graphicFrame>
        <p:nvGraphicFramePr>
          <p:cNvPr id="8029" name="Google Shape;8029;p427"/>
          <p:cNvGraphicFramePr/>
          <p:nvPr/>
        </p:nvGraphicFramePr>
        <p:xfrm>
          <a:off x="3802398" y="2266712"/>
          <a:ext cx="3000000" cy="3000000"/>
        </p:xfrm>
        <a:graphic>
          <a:graphicData uri="http://schemas.openxmlformats.org/drawingml/2006/table">
            <a:tbl>
              <a:tblPr bandRow="1" firstRow="1">
                <a:noFill/>
                <a:tableStyleId>{7A59C379-BF19-4C5B-81C3-5E4D584AEE0C}</a:tableStyleId>
              </a:tblPr>
              <a:tblGrid>
                <a:gridCol w="306400"/>
                <a:gridCol w="503250"/>
                <a:gridCol w="503250"/>
                <a:gridCol w="503250"/>
                <a:gridCol w="289550"/>
              </a:tblGrid>
              <a:tr h="8797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013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720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grpSp>
        <p:nvGrpSpPr>
          <p:cNvPr id="8030" name="Google Shape;8030;p427"/>
          <p:cNvGrpSpPr/>
          <p:nvPr/>
        </p:nvGrpSpPr>
        <p:grpSpPr>
          <a:xfrm>
            <a:off x="3734004" y="2268434"/>
            <a:ext cx="2584246" cy="2473829"/>
            <a:chOff x="3734004" y="3077536"/>
            <a:chExt cx="2584246" cy="2473829"/>
          </a:xfrm>
        </p:grpSpPr>
        <p:sp>
          <p:nvSpPr>
            <p:cNvPr id="8031" name="Google Shape;8031;p427"/>
            <p:cNvSpPr/>
            <p:nvPr/>
          </p:nvSpPr>
          <p:spPr>
            <a:xfrm>
              <a:off x="3975025" y="4362450"/>
              <a:ext cx="266850" cy="812225"/>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032" name="Google Shape;8032;p427"/>
            <p:cNvCxnSpPr/>
            <p:nvPr/>
          </p:nvCxnSpPr>
          <p:spPr>
            <a:xfrm>
              <a:off x="3734004" y="397179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3" name="Google Shape;8033;p427"/>
            <p:cNvCxnSpPr/>
            <p:nvPr/>
          </p:nvCxnSpPr>
          <p:spPr>
            <a:xfrm>
              <a:off x="3734004" y="5180225"/>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4" name="Google Shape;8034;p427"/>
            <p:cNvCxnSpPr/>
            <p:nvPr/>
          </p:nvCxnSpPr>
          <p:spPr>
            <a:xfrm>
              <a:off x="3734004" y="497881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5" name="Google Shape;8035;p427"/>
            <p:cNvCxnSpPr/>
            <p:nvPr/>
          </p:nvCxnSpPr>
          <p:spPr>
            <a:xfrm>
              <a:off x="3734004" y="4777414"/>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6" name="Google Shape;8036;p427"/>
            <p:cNvCxnSpPr/>
            <p:nvPr/>
          </p:nvCxnSpPr>
          <p:spPr>
            <a:xfrm>
              <a:off x="3734004" y="4374606"/>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7" name="Google Shape;8037;p427"/>
            <p:cNvCxnSpPr/>
            <p:nvPr/>
          </p:nvCxnSpPr>
          <p:spPr>
            <a:xfrm>
              <a:off x="3734004" y="417320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8" name="Google Shape;8038;p427"/>
            <p:cNvCxnSpPr/>
            <p:nvPr/>
          </p:nvCxnSpPr>
          <p:spPr>
            <a:xfrm>
              <a:off x="3734004" y="4576010"/>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39" name="Google Shape;8039;p427"/>
            <p:cNvCxnSpPr/>
            <p:nvPr/>
          </p:nvCxnSpPr>
          <p:spPr>
            <a:xfrm rot="-5400000">
              <a:off x="4072982"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40" name="Google Shape;8040;p427"/>
            <p:cNvCxnSpPr/>
            <p:nvPr/>
          </p:nvCxnSpPr>
          <p:spPr>
            <a:xfrm rot="-5400000">
              <a:off x="5583090"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41" name="Google Shape;8041;p427"/>
            <p:cNvCxnSpPr/>
            <p:nvPr/>
          </p:nvCxnSpPr>
          <p:spPr>
            <a:xfrm rot="-5400000">
              <a:off x="4574764"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42" name="Google Shape;8042;p427"/>
            <p:cNvCxnSpPr/>
            <p:nvPr/>
          </p:nvCxnSpPr>
          <p:spPr>
            <a:xfrm rot="-5400000">
              <a:off x="5078927" y="5291348"/>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043" name="Google Shape;8043;p427"/>
            <p:cNvSpPr txBox="1"/>
            <p:nvPr/>
          </p:nvSpPr>
          <p:spPr>
            <a:xfrm>
              <a:off x="3986442"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a:t>
              </a:r>
              <a:endParaRPr/>
            </a:p>
          </p:txBody>
        </p:sp>
        <p:sp>
          <p:nvSpPr>
            <p:cNvPr id="8044" name="Google Shape;8044;p427"/>
            <p:cNvSpPr txBox="1"/>
            <p:nvPr/>
          </p:nvSpPr>
          <p:spPr>
            <a:xfrm>
              <a:off x="4485770"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a:t>
              </a:r>
              <a:endParaRPr/>
            </a:p>
          </p:txBody>
        </p:sp>
        <p:sp>
          <p:nvSpPr>
            <p:cNvPr id="8045" name="Google Shape;8045;p427"/>
            <p:cNvSpPr txBox="1"/>
            <p:nvPr/>
          </p:nvSpPr>
          <p:spPr>
            <a:xfrm>
              <a:off x="5502179"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a:t>
              </a:r>
              <a:endParaRPr/>
            </a:p>
          </p:txBody>
        </p:sp>
        <p:sp>
          <p:nvSpPr>
            <p:cNvPr id="8046" name="Google Shape;8046;p427"/>
            <p:cNvSpPr txBox="1"/>
            <p:nvPr/>
          </p:nvSpPr>
          <p:spPr>
            <a:xfrm>
              <a:off x="4987481"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a:t>
              </a:r>
              <a:endParaRPr/>
            </a:p>
          </p:txBody>
        </p:sp>
        <p:cxnSp>
          <p:nvCxnSpPr>
            <p:cNvPr id="8047" name="Google Shape;8047;p427"/>
            <p:cNvCxnSpPr/>
            <p:nvPr/>
          </p:nvCxnSpPr>
          <p:spPr>
            <a:xfrm>
              <a:off x="3734004" y="3568990"/>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48" name="Google Shape;8048;p427"/>
            <p:cNvCxnSpPr/>
            <p:nvPr/>
          </p:nvCxnSpPr>
          <p:spPr>
            <a:xfrm>
              <a:off x="3734004" y="3166182"/>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049" name="Google Shape;8049;p427"/>
            <p:cNvSpPr/>
            <p:nvPr/>
          </p:nvSpPr>
          <p:spPr>
            <a:xfrm>
              <a:off x="6073150" y="3375986"/>
              <a:ext cx="245100" cy="24510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f</a:t>
              </a:r>
              <a:endParaRPr sz="1600">
                <a:solidFill>
                  <a:srgbClr val="262626"/>
                </a:solidFill>
                <a:latin typeface="Arial"/>
                <a:ea typeface="Arial"/>
                <a:cs typeface="Arial"/>
                <a:sym typeface="Arial"/>
              </a:endParaRPr>
            </a:p>
          </p:txBody>
        </p:sp>
        <p:sp>
          <p:nvSpPr>
            <p:cNvPr id="8050" name="Google Shape;8050;p427"/>
            <p:cNvSpPr/>
            <p:nvPr/>
          </p:nvSpPr>
          <p:spPr>
            <a:xfrm>
              <a:off x="6073150" y="3077536"/>
              <a:ext cx="245100" cy="2451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t>
              </a:r>
              <a:endParaRPr sz="1600">
                <a:solidFill>
                  <a:schemeClr val="lt1"/>
                </a:solidFill>
                <a:latin typeface="Arial"/>
                <a:ea typeface="Arial"/>
                <a:cs typeface="Arial"/>
                <a:sym typeface="Arial"/>
              </a:endParaRPr>
            </a:p>
          </p:txBody>
        </p:sp>
        <p:sp>
          <p:nvSpPr>
            <p:cNvPr id="8051" name="Google Shape;8051;p427"/>
            <p:cNvSpPr/>
            <p:nvPr/>
          </p:nvSpPr>
          <p:spPr>
            <a:xfrm>
              <a:off x="3975025" y="3562350"/>
              <a:ext cx="266850" cy="80104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2" name="Google Shape;8052;p427"/>
            <p:cNvSpPr/>
            <p:nvPr/>
          </p:nvSpPr>
          <p:spPr>
            <a:xfrm>
              <a:off x="4479777" y="4772025"/>
              <a:ext cx="266850" cy="4026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3" name="Google Shape;8053;p427"/>
            <p:cNvSpPr/>
            <p:nvPr/>
          </p:nvSpPr>
          <p:spPr>
            <a:xfrm>
              <a:off x="4479777" y="3971925"/>
              <a:ext cx="266850" cy="800099"/>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4" name="Google Shape;8054;p427"/>
            <p:cNvSpPr/>
            <p:nvPr/>
          </p:nvSpPr>
          <p:spPr>
            <a:xfrm>
              <a:off x="4982718" y="4772025"/>
              <a:ext cx="266850" cy="4026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5" name="Google Shape;8055;p427"/>
            <p:cNvSpPr/>
            <p:nvPr/>
          </p:nvSpPr>
          <p:spPr>
            <a:xfrm>
              <a:off x="4982718" y="3166183"/>
              <a:ext cx="266850" cy="16058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6" name="Google Shape;8056;p427"/>
            <p:cNvSpPr/>
            <p:nvPr/>
          </p:nvSpPr>
          <p:spPr>
            <a:xfrm>
              <a:off x="5484804" y="3971925"/>
              <a:ext cx="266850" cy="12027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57" name="Google Shape;8057;p427"/>
            <p:cNvSpPr/>
            <p:nvPr/>
          </p:nvSpPr>
          <p:spPr>
            <a:xfrm>
              <a:off x="5484804" y="3166183"/>
              <a:ext cx="266850" cy="80574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058" name="Google Shape;8058;p427"/>
            <p:cNvCxnSpPr/>
            <p:nvPr/>
          </p:nvCxnSpPr>
          <p:spPr>
            <a:xfrm>
              <a:off x="3734004" y="3367586"/>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59" name="Google Shape;8059;p427"/>
            <p:cNvCxnSpPr/>
            <p:nvPr/>
          </p:nvCxnSpPr>
          <p:spPr>
            <a:xfrm>
              <a:off x="3734004" y="3770394"/>
              <a:ext cx="70278" cy="0"/>
            </a:xfrm>
            <a:prstGeom prst="straightConnector1">
              <a:avLst/>
            </a:prstGeom>
            <a:noFill/>
            <a:ln cap="flat" cmpd="sng" w="9525">
              <a:solidFill>
                <a:srgbClr val="A5A5A5"/>
              </a:solidFill>
              <a:prstDash val="solid"/>
              <a:miter lim="800000"/>
              <a:headEnd len="sm" w="sm" type="none"/>
              <a:tailEnd len="sm" w="sm" type="none"/>
            </a:ln>
          </p:spPr>
        </p:cxnSp>
      </p:grpSp>
      <p:grpSp>
        <p:nvGrpSpPr>
          <p:cNvPr id="8060" name="Google Shape;8060;p427"/>
          <p:cNvGrpSpPr/>
          <p:nvPr/>
        </p:nvGrpSpPr>
        <p:grpSpPr>
          <a:xfrm>
            <a:off x="450000" y="450000"/>
            <a:ext cx="9018000" cy="276999"/>
            <a:chOff x="450000" y="450000"/>
            <a:chExt cx="9018000" cy="276999"/>
          </a:xfrm>
        </p:grpSpPr>
        <p:sp>
          <p:nvSpPr>
            <p:cNvPr id="8061" name="Google Shape;8061;p4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062" name="Google Shape;8062;p4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063" name="Google Shape;8063;p427"/>
          <p:cNvGrpSpPr/>
          <p:nvPr/>
        </p:nvGrpSpPr>
        <p:grpSpPr>
          <a:xfrm>
            <a:off x="580388" y="1413381"/>
            <a:ext cx="8887612" cy="599957"/>
            <a:chOff x="580388" y="1413381"/>
            <a:chExt cx="8887612" cy="599957"/>
          </a:xfrm>
        </p:grpSpPr>
        <p:sp>
          <p:nvSpPr>
            <p:cNvPr id="8064" name="Google Shape;8064;p42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hai biến:</a:t>
              </a:r>
              <a:endParaRPr/>
            </a:p>
          </p:txBody>
        </p:sp>
        <p:sp>
          <p:nvSpPr>
            <p:cNvPr id="8065" name="Google Shape;8065;p427"/>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biến phân loại: Biểu đồ chồng.</a:t>
              </a:r>
              <a:endParaRPr sz="1300">
                <a:solidFill>
                  <a:srgbClr val="262626"/>
                </a:solidFill>
                <a:latin typeface="Arial"/>
                <a:ea typeface="Arial"/>
                <a:cs typeface="Arial"/>
                <a:sym typeface="Arial"/>
              </a:endParaRPr>
            </a:p>
          </p:txBody>
        </p:sp>
      </p:gr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0" name="Shape 8070"/>
        <p:cNvGrpSpPr/>
        <p:nvPr/>
      </p:nvGrpSpPr>
      <p:grpSpPr>
        <a:xfrm>
          <a:off x="0" y="0"/>
          <a:ext cx="0" cy="0"/>
          <a:chOff x="0" y="0"/>
          <a:chExt cx="0" cy="0"/>
        </a:xfrm>
      </p:grpSpPr>
      <p:sp>
        <p:nvSpPr>
          <p:cNvPr id="8071" name="Google Shape;8071;p428"/>
          <p:cNvSpPr/>
          <p:nvPr/>
        </p:nvSpPr>
        <p:spPr>
          <a:xfrm>
            <a:off x="711201" y="487357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các thanh màu và gạch chéo để phân biệt các loại của biến thứ cấp.</a:t>
            </a:r>
            <a:endParaRPr/>
          </a:p>
        </p:txBody>
      </p:sp>
      <p:graphicFrame>
        <p:nvGraphicFramePr>
          <p:cNvPr id="8072" name="Google Shape;8072;p428"/>
          <p:cNvGraphicFramePr/>
          <p:nvPr/>
        </p:nvGraphicFramePr>
        <p:xfrm>
          <a:off x="3802398" y="2266712"/>
          <a:ext cx="3000000" cy="3000000"/>
        </p:xfrm>
        <a:graphic>
          <a:graphicData uri="http://schemas.openxmlformats.org/drawingml/2006/table">
            <a:tbl>
              <a:tblPr bandRow="1" firstRow="1">
                <a:noFill/>
                <a:tableStyleId>{7A59C379-BF19-4C5B-81C3-5E4D584AEE0C}</a:tableStyleId>
              </a:tblPr>
              <a:tblGrid>
                <a:gridCol w="306400"/>
                <a:gridCol w="503250"/>
                <a:gridCol w="503250"/>
                <a:gridCol w="503250"/>
                <a:gridCol w="289550"/>
              </a:tblGrid>
              <a:tr h="8797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252025">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8D8D8"/>
                    </a:solidFill>
                  </a:tcPr>
                </a:tc>
              </a:tr>
              <a:tr h="72000">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500" u="none" cap="none" strike="noStrike">
                        <a:latin typeface="Arial"/>
                        <a:ea typeface="Arial"/>
                        <a:cs typeface="Arial"/>
                        <a:sym typeface="Arial"/>
                      </a:endParaRPr>
                    </a:p>
                  </a:txBody>
                  <a:tcPr marT="0" marB="0" marR="0" marL="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grpSp>
        <p:nvGrpSpPr>
          <p:cNvPr id="8073" name="Google Shape;8073;p428"/>
          <p:cNvGrpSpPr/>
          <p:nvPr/>
        </p:nvGrpSpPr>
        <p:grpSpPr>
          <a:xfrm>
            <a:off x="3734004" y="2268434"/>
            <a:ext cx="2584246" cy="2473829"/>
            <a:chOff x="3734004" y="3077536"/>
            <a:chExt cx="2584246" cy="2473829"/>
          </a:xfrm>
        </p:grpSpPr>
        <p:sp>
          <p:nvSpPr>
            <p:cNvPr id="8074" name="Google Shape;8074;p428"/>
            <p:cNvSpPr/>
            <p:nvPr/>
          </p:nvSpPr>
          <p:spPr>
            <a:xfrm>
              <a:off x="3975025" y="4166762"/>
              <a:ext cx="133425" cy="100791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075" name="Google Shape;8075;p428"/>
            <p:cNvCxnSpPr/>
            <p:nvPr/>
          </p:nvCxnSpPr>
          <p:spPr>
            <a:xfrm>
              <a:off x="3734004" y="366969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76" name="Google Shape;8076;p428"/>
            <p:cNvCxnSpPr/>
            <p:nvPr/>
          </p:nvCxnSpPr>
          <p:spPr>
            <a:xfrm>
              <a:off x="3734004" y="5180225"/>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77" name="Google Shape;8077;p428"/>
            <p:cNvCxnSpPr/>
            <p:nvPr/>
          </p:nvCxnSpPr>
          <p:spPr>
            <a:xfrm>
              <a:off x="3734004" y="492846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78" name="Google Shape;8078;p428"/>
            <p:cNvCxnSpPr/>
            <p:nvPr/>
          </p:nvCxnSpPr>
          <p:spPr>
            <a:xfrm>
              <a:off x="3734004" y="467671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79" name="Google Shape;8079;p428"/>
            <p:cNvCxnSpPr/>
            <p:nvPr/>
          </p:nvCxnSpPr>
          <p:spPr>
            <a:xfrm>
              <a:off x="3734004" y="4173202"/>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0" name="Google Shape;8080;p428"/>
            <p:cNvCxnSpPr/>
            <p:nvPr/>
          </p:nvCxnSpPr>
          <p:spPr>
            <a:xfrm>
              <a:off x="3734004" y="392144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1" name="Google Shape;8081;p428"/>
            <p:cNvCxnSpPr/>
            <p:nvPr/>
          </p:nvCxnSpPr>
          <p:spPr>
            <a:xfrm>
              <a:off x="3734004" y="442495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2" name="Google Shape;8082;p428"/>
            <p:cNvCxnSpPr/>
            <p:nvPr/>
          </p:nvCxnSpPr>
          <p:spPr>
            <a:xfrm rot="-5400000">
              <a:off x="4072982"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3" name="Google Shape;8083;p428"/>
            <p:cNvCxnSpPr/>
            <p:nvPr/>
          </p:nvCxnSpPr>
          <p:spPr>
            <a:xfrm rot="-5400000">
              <a:off x="5583090"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4" name="Google Shape;8084;p428"/>
            <p:cNvCxnSpPr/>
            <p:nvPr/>
          </p:nvCxnSpPr>
          <p:spPr>
            <a:xfrm rot="-5400000">
              <a:off x="4574764" y="5291348"/>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85" name="Google Shape;8085;p428"/>
            <p:cNvCxnSpPr/>
            <p:nvPr/>
          </p:nvCxnSpPr>
          <p:spPr>
            <a:xfrm rot="-5400000">
              <a:off x="5078927" y="5291348"/>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086" name="Google Shape;8086;p428"/>
            <p:cNvSpPr txBox="1"/>
            <p:nvPr/>
          </p:nvSpPr>
          <p:spPr>
            <a:xfrm>
              <a:off x="3986442"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a:t>
              </a:r>
              <a:endParaRPr/>
            </a:p>
          </p:txBody>
        </p:sp>
        <p:sp>
          <p:nvSpPr>
            <p:cNvPr id="8087" name="Google Shape;8087;p428"/>
            <p:cNvSpPr txBox="1"/>
            <p:nvPr/>
          </p:nvSpPr>
          <p:spPr>
            <a:xfrm>
              <a:off x="4485770"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a:t>
              </a:r>
              <a:endParaRPr/>
            </a:p>
          </p:txBody>
        </p:sp>
        <p:sp>
          <p:nvSpPr>
            <p:cNvPr id="8088" name="Google Shape;8088;p428"/>
            <p:cNvSpPr txBox="1"/>
            <p:nvPr/>
          </p:nvSpPr>
          <p:spPr>
            <a:xfrm>
              <a:off x="5502179"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a:t>
              </a:r>
              <a:endParaRPr/>
            </a:p>
          </p:txBody>
        </p:sp>
        <p:sp>
          <p:nvSpPr>
            <p:cNvPr id="8089" name="Google Shape;8089;p428"/>
            <p:cNvSpPr txBox="1"/>
            <p:nvPr/>
          </p:nvSpPr>
          <p:spPr>
            <a:xfrm>
              <a:off x="4987481" y="5366699"/>
              <a:ext cx="248261"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a:t>
              </a:r>
              <a:endParaRPr/>
            </a:p>
          </p:txBody>
        </p:sp>
        <p:sp>
          <p:nvSpPr>
            <p:cNvPr id="8090" name="Google Shape;8090;p428"/>
            <p:cNvSpPr/>
            <p:nvPr/>
          </p:nvSpPr>
          <p:spPr>
            <a:xfrm>
              <a:off x="4108450" y="4166762"/>
              <a:ext cx="133425" cy="1007913"/>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1" name="Google Shape;8091;p428"/>
            <p:cNvSpPr/>
            <p:nvPr/>
          </p:nvSpPr>
          <p:spPr>
            <a:xfrm>
              <a:off x="4479850" y="4166762"/>
              <a:ext cx="133425" cy="100791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2" name="Google Shape;8092;p428"/>
            <p:cNvSpPr/>
            <p:nvPr/>
          </p:nvSpPr>
          <p:spPr>
            <a:xfrm>
              <a:off x="4613275" y="4666825"/>
              <a:ext cx="133425" cy="5078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3" name="Google Shape;8093;p428"/>
            <p:cNvSpPr/>
            <p:nvPr/>
          </p:nvSpPr>
          <p:spPr>
            <a:xfrm>
              <a:off x="4984675" y="3166638"/>
              <a:ext cx="133425" cy="2008037"/>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4" name="Google Shape;8094;p428"/>
            <p:cNvSpPr/>
            <p:nvPr/>
          </p:nvSpPr>
          <p:spPr>
            <a:xfrm>
              <a:off x="5118100" y="4666825"/>
              <a:ext cx="133425" cy="50785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5" name="Google Shape;8095;p428"/>
            <p:cNvSpPr/>
            <p:nvPr/>
          </p:nvSpPr>
          <p:spPr>
            <a:xfrm>
              <a:off x="5481563" y="4166763"/>
              <a:ext cx="133425" cy="100791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096" name="Google Shape;8096;p428"/>
            <p:cNvSpPr/>
            <p:nvPr/>
          </p:nvSpPr>
          <p:spPr>
            <a:xfrm>
              <a:off x="5614988" y="3661938"/>
              <a:ext cx="133425" cy="1512737"/>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cxnSp>
          <p:nvCxnSpPr>
            <p:cNvPr id="8097" name="Google Shape;8097;p428"/>
            <p:cNvCxnSpPr/>
            <p:nvPr/>
          </p:nvCxnSpPr>
          <p:spPr>
            <a:xfrm>
              <a:off x="3734004" y="3417937"/>
              <a:ext cx="70278" cy="0"/>
            </a:xfrm>
            <a:prstGeom prst="straightConnector1">
              <a:avLst/>
            </a:prstGeom>
            <a:noFill/>
            <a:ln cap="flat" cmpd="sng" w="9525">
              <a:solidFill>
                <a:srgbClr val="A5A5A5"/>
              </a:solidFill>
              <a:prstDash val="solid"/>
              <a:miter lim="800000"/>
              <a:headEnd len="sm" w="sm" type="none"/>
              <a:tailEnd len="sm" w="sm" type="none"/>
            </a:ln>
          </p:spPr>
        </p:cxnSp>
        <p:cxnSp>
          <p:nvCxnSpPr>
            <p:cNvPr id="8098" name="Google Shape;8098;p428"/>
            <p:cNvCxnSpPr/>
            <p:nvPr/>
          </p:nvCxnSpPr>
          <p:spPr>
            <a:xfrm>
              <a:off x="3734004" y="3166182"/>
              <a:ext cx="70278" cy="0"/>
            </a:xfrm>
            <a:prstGeom prst="straightConnector1">
              <a:avLst/>
            </a:prstGeom>
            <a:noFill/>
            <a:ln cap="flat" cmpd="sng" w="9525">
              <a:solidFill>
                <a:srgbClr val="A5A5A5"/>
              </a:solidFill>
              <a:prstDash val="solid"/>
              <a:miter lim="800000"/>
              <a:headEnd len="sm" w="sm" type="none"/>
              <a:tailEnd len="sm" w="sm" type="none"/>
            </a:ln>
          </p:spPr>
        </p:cxnSp>
        <p:sp>
          <p:nvSpPr>
            <p:cNvPr id="8099" name="Google Shape;8099;p428"/>
            <p:cNvSpPr/>
            <p:nvPr/>
          </p:nvSpPr>
          <p:spPr>
            <a:xfrm>
              <a:off x="6073150" y="3375986"/>
              <a:ext cx="245100" cy="245100"/>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f</a:t>
              </a:r>
              <a:endParaRPr sz="1600">
                <a:solidFill>
                  <a:srgbClr val="262626"/>
                </a:solidFill>
                <a:latin typeface="Arial"/>
                <a:ea typeface="Arial"/>
                <a:cs typeface="Arial"/>
                <a:sym typeface="Arial"/>
              </a:endParaRPr>
            </a:p>
          </p:txBody>
        </p:sp>
        <p:sp>
          <p:nvSpPr>
            <p:cNvPr id="8100" name="Google Shape;8100;p428"/>
            <p:cNvSpPr/>
            <p:nvPr/>
          </p:nvSpPr>
          <p:spPr>
            <a:xfrm>
              <a:off x="6073150" y="3077536"/>
              <a:ext cx="245100" cy="2451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m</a:t>
              </a:r>
              <a:endParaRPr sz="1600">
                <a:solidFill>
                  <a:schemeClr val="lt1"/>
                </a:solidFill>
                <a:latin typeface="Arial"/>
                <a:ea typeface="Arial"/>
                <a:cs typeface="Arial"/>
                <a:sym typeface="Arial"/>
              </a:endParaRPr>
            </a:p>
          </p:txBody>
        </p:sp>
      </p:grpSp>
      <p:grpSp>
        <p:nvGrpSpPr>
          <p:cNvPr id="8101" name="Google Shape;8101;p428"/>
          <p:cNvGrpSpPr/>
          <p:nvPr/>
        </p:nvGrpSpPr>
        <p:grpSpPr>
          <a:xfrm>
            <a:off x="450000" y="450000"/>
            <a:ext cx="9018000" cy="276999"/>
            <a:chOff x="450000" y="450000"/>
            <a:chExt cx="9018000" cy="276999"/>
          </a:xfrm>
        </p:grpSpPr>
        <p:sp>
          <p:nvSpPr>
            <p:cNvPr id="8102" name="Google Shape;8102;p4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103" name="Google Shape;8103;p4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104" name="Google Shape;8104;p428"/>
          <p:cNvGrpSpPr/>
          <p:nvPr/>
        </p:nvGrpSpPr>
        <p:grpSpPr>
          <a:xfrm>
            <a:off x="580388" y="1413381"/>
            <a:ext cx="8887612" cy="599957"/>
            <a:chOff x="580388" y="1413381"/>
            <a:chExt cx="8887612" cy="599957"/>
          </a:xfrm>
        </p:grpSpPr>
        <p:sp>
          <p:nvSpPr>
            <p:cNvPr id="8105" name="Google Shape;8105;p42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hai biến:</a:t>
              </a:r>
              <a:endParaRPr/>
            </a:p>
          </p:txBody>
        </p:sp>
        <p:sp>
          <p:nvSpPr>
            <p:cNvPr id="8106" name="Google Shape;8106;p428"/>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biến phân loại: Biểu đồ cột.</a:t>
              </a:r>
              <a:endParaRPr sz="1300">
                <a:solidFill>
                  <a:srgbClr val="262626"/>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grpSp>
        <p:nvGrpSpPr>
          <p:cNvPr id="1108" name="Google Shape;1108;p43"/>
          <p:cNvGrpSpPr/>
          <p:nvPr/>
        </p:nvGrpSpPr>
        <p:grpSpPr>
          <a:xfrm>
            <a:off x="450000" y="450000"/>
            <a:ext cx="9018000" cy="276999"/>
            <a:chOff x="450000" y="450000"/>
            <a:chExt cx="9018000" cy="276999"/>
          </a:xfrm>
        </p:grpSpPr>
        <p:sp>
          <p:nvSpPr>
            <p:cNvPr id="1109" name="Google Shape;1109;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10" name="Google Shape;111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111" name="Google Shape;1111;p43"/>
          <p:cNvGrpSpPr/>
          <p:nvPr/>
        </p:nvGrpSpPr>
        <p:grpSpPr>
          <a:xfrm>
            <a:off x="557644" y="3417701"/>
            <a:ext cx="8782050" cy="914421"/>
            <a:chOff x="557644" y="5085184"/>
            <a:chExt cx="8782050" cy="914421"/>
          </a:xfrm>
        </p:grpSpPr>
        <p:sp>
          <p:nvSpPr>
            <p:cNvPr id="1112" name="Google Shape;1112;p43"/>
            <p:cNvSpPr/>
            <p:nvPr/>
          </p:nvSpPr>
          <p:spPr>
            <a:xfrm>
              <a:off x="557644" y="5085184"/>
              <a:ext cx="8782050" cy="9144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113" name="Google Shape;1113;p4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114" name="Google Shape;1114;p4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33</a:t>
              </a:r>
              <a:endParaRPr b="1" sz="1300">
                <a:solidFill>
                  <a:srgbClr val="262626"/>
                </a:solidFill>
                <a:latin typeface="Arial"/>
                <a:ea typeface="Arial"/>
                <a:cs typeface="Arial"/>
                <a:sym typeface="Arial"/>
              </a:endParaRPr>
            </a:p>
          </p:txBody>
        </p:sp>
        <p:sp>
          <p:nvSpPr>
            <p:cNvPr id="1115" name="Google Shape;1115;p4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Do '111' trong kiểu số nguyên, mảng được chuyển thành chuỗi khi các kiểu số nguyên, float và chuỗi cùng nhau.</a:t>
              </a:r>
              <a:endParaRPr sz="1300">
                <a:solidFill>
                  <a:srgbClr val="262626"/>
                </a:solidFill>
                <a:latin typeface="Arial"/>
                <a:ea typeface="Arial"/>
                <a:cs typeface="Arial"/>
                <a:sym typeface="Arial"/>
              </a:endParaRPr>
            </a:p>
          </p:txBody>
        </p:sp>
      </p:grpSp>
      <p:grpSp>
        <p:nvGrpSpPr>
          <p:cNvPr id="1116" name="Google Shape;1116;p43"/>
          <p:cNvGrpSpPr/>
          <p:nvPr/>
        </p:nvGrpSpPr>
        <p:grpSpPr>
          <a:xfrm>
            <a:off x="567971" y="1792491"/>
            <a:ext cx="8782050" cy="1560848"/>
            <a:chOff x="558396" y="1844825"/>
            <a:chExt cx="8782050" cy="1560848"/>
          </a:xfrm>
        </p:grpSpPr>
        <p:sp>
          <p:nvSpPr>
            <p:cNvPr id="1117" name="Google Shape;1117;p43"/>
            <p:cNvSpPr/>
            <p:nvPr/>
          </p:nvSpPr>
          <p:spPr>
            <a:xfrm>
              <a:off x="558396" y="1844825"/>
              <a:ext cx="8782050" cy="15608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8" name="Google Shape;1118;p43"/>
            <p:cNvPicPr preferRelativeResize="0"/>
            <p:nvPr/>
          </p:nvPicPr>
          <p:blipFill rotWithShape="1">
            <a:blip r:embed="rId4">
              <a:alphaModFix/>
            </a:blip>
            <a:srcRect b="0" l="1288" r="17046" t="0"/>
            <a:stretch/>
          </p:blipFill>
          <p:spPr>
            <a:xfrm>
              <a:off x="643812" y="1919531"/>
              <a:ext cx="8695882" cy="1382699"/>
            </a:xfrm>
            <a:prstGeom prst="rect">
              <a:avLst/>
            </a:prstGeom>
            <a:noFill/>
            <a:ln>
              <a:noFill/>
            </a:ln>
          </p:spPr>
        </p:pic>
      </p:grpSp>
      <p:sp>
        <p:nvSpPr>
          <p:cNvPr id="1119" name="Google Shape;1119;p4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NumPy xử lý từng phần tử bằng cách chuyển đổi nó thành cùng một kiểu dữ liệu. (2/2)</a:t>
            </a:r>
            <a:endParaRPr sz="1400">
              <a:solidFill>
                <a:schemeClr val="dk1"/>
              </a:solidFill>
              <a:latin typeface="Arial"/>
              <a:ea typeface="Arial"/>
              <a:cs typeface="Arial"/>
              <a:sym typeface="Arial"/>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1" name="Shape 8111"/>
        <p:cNvGrpSpPr/>
        <p:nvPr/>
      </p:nvGrpSpPr>
      <p:grpSpPr>
        <a:xfrm>
          <a:off x="0" y="0"/>
          <a:ext cx="0" cy="0"/>
          <a:chOff x="0" y="0"/>
          <a:chExt cx="0" cy="0"/>
        </a:xfrm>
      </p:grpSpPr>
      <p:grpSp>
        <p:nvGrpSpPr>
          <p:cNvPr id="8112" name="Google Shape;8112;p429"/>
          <p:cNvGrpSpPr/>
          <p:nvPr/>
        </p:nvGrpSpPr>
        <p:grpSpPr>
          <a:xfrm>
            <a:off x="2557070" y="3007726"/>
            <a:ext cx="4837576" cy="2725530"/>
            <a:chOff x="2409891" y="3310467"/>
            <a:chExt cx="4837576" cy="2725530"/>
          </a:xfrm>
        </p:grpSpPr>
        <p:sp>
          <p:nvSpPr>
            <p:cNvPr id="8113" name="Google Shape;8113;p429"/>
            <p:cNvSpPr txBox="1"/>
            <p:nvPr/>
          </p:nvSpPr>
          <p:spPr>
            <a:xfrm>
              <a:off x="3414201"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8114" name="Google Shape;8114;p429"/>
            <p:cNvSpPr txBox="1"/>
            <p:nvPr/>
          </p:nvSpPr>
          <p:spPr>
            <a:xfrm>
              <a:off x="4463585"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8115" name="Google Shape;8115;p429"/>
            <p:cNvSpPr txBox="1"/>
            <p:nvPr/>
          </p:nvSpPr>
          <p:spPr>
            <a:xfrm>
              <a:off x="5518096" y="5666665"/>
              <a:ext cx="3193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C</a:t>
              </a:r>
              <a:endParaRPr/>
            </a:p>
          </p:txBody>
        </p:sp>
        <p:sp>
          <p:nvSpPr>
            <p:cNvPr id="8116" name="Google Shape;8116;p429"/>
            <p:cNvSpPr txBox="1"/>
            <p:nvPr/>
          </p:nvSpPr>
          <p:spPr>
            <a:xfrm>
              <a:off x="6560913" y="5666665"/>
              <a:ext cx="3401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D</a:t>
              </a:r>
              <a:endParaRPr/>
            </a:p>
          </p:txBody>
        </p:sp>
        <p:sp>
          <p:nvSpPr>
            <p:cNvPr id="8117" name="Google Shape;8117;p429"/>
            <p:cNvSpPr/>
            <p:nvPr/>
          </p:nvSpPr>
          <p:spPr>
            <a:xfrm>
              <a:off x="3031067" y="3310467"/>
              <a:ext cx="4216400" cy="2319866"/>
            </a:xfrm>
            <a:custGeom>
              <a:rect b="b" l="l" r="r" t="t"/>
              <a:pathLst>
                <a:path extrusionOk="0" h="2319866" w="4216400">
                  <a:moveTo>
                    <a:pt x="0" y="0"/>
                  </a:moveTo>
                  <a:lnTo>
                    <a:pt x="0" y="2319866"/>
                  </a:lnTo>
                  <a:lnTo>
                    <a:pt x="4216400" y="2319866"/>
                  </a:lnTo>
                </a:path>
              </a:pathLst>
            </a:custGeom>
            <a:noFill/>
            <a:ln cap="flat" cmpd="sng" w="12700">
              <a:solidFill>
                <a:srgbClr val="A5A5A5"/>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8" name="Google Shape;8118;p429"/>
            <p:cNvSpPr/>
            <p:nvPr/>
          </p:nvSpPr>
          <p:spPr>
            <a:xfrm>
              <a:off x="6603984" y="3471334"/>
              <a:ext cx="254016" cy="2159000"/>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19" name="Google Shape;8119;p429"/>
            <p:cNvSpPr/>
            <p:nvPr/>
          </p:nvSpPr>
          <p:spPr>
            <a:xfrm>
              <a:off x="5554118" y="3784600"/>
              <a:ext cx="254016" cy="18457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20" name="Google Shape;8120;p429"/>
            <p:cNvSpPr/>
            <p:nvPr/>
          </p:nvSpPr>
          <p:spPr>
            <a:xfrm>
              <a:off x="4504251" y="4622800"/>
              <a:ext cx="254016" cy="1007534"/>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21" name="Google Shape;8121;p429"/>
            <p:cNvSpPr/>
            <p:nvPr/>
          </p:nvSpPr>
          <p:spPr>
            <a:xfrm>
              <a:off x="3454384" y="4792132"/>
              <a:ext cx="254016" cy="838201"/>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22" name="Google Shape;8122;p429"/>
            <p:cNvSpPr txBox="1"/>
            <p:nvPr/>
          </p:nvSpPr>
          <p:spPr>
            <a:xfrm>
              <a:off x="2425119" y="3801404"/>
              <a:ext cx="502061"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71.0</a:t>
              </a:r>
              <a:endParaRPr/>
            </a:p>
          </p:txBody>
        </p:sp>
        <p:cxnSp>
          <p:nvCxnSpPr>
            <p:cNvPr id="8123" name="Google Shape;8123;p429"/>
            <p:cNvCxnSpPr/>
            <p:nvPr/>
          </p:nvCxnSpPr>
          <p:spPr>
            <a:xfrm>
              <a:off x="2957669" y="5629394"/>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24" name="Google Shape;8124;p429"/>
            <p:cNvCxnSpPr/>
            <p:nvPr/>
          </p:nvCxnSpPr>
          <p:spPr>
            <a:xfrm>
              <a:off x="2957669" y="4793575"/>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25" name="Google Shape;8125;p429"/>
            <p:cNvCxnSpPr/>
            <p:nvPr/>
          </p:nvCxnSpPr>
          <p:spPr>
            <a:xfrm>
              <a:off x="2957669" y="3957756"/>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126" name="Google Shape;8126;p429"/>
            <p:cNvSpPr txBox="1"/>
            <p:nvPr/>
          </p:nvSpPr>
          <p:spPr>
            <a:xfrm>
              <a:off x="2416303" y="4635823"/>
              <a:ext cx="51969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70.5</a:t>
              </a:r>
              <a:endParaRPr/>
            </a:p>
          </p:txBody>
        </p:sp>
        <p:sp>
          <p:nvSpPr>
            <p:cNvPr id="8127" name="Google Shape;8127;p429"/>
            <p:cNvSpPr txBox="1"/>
            <p:nvPr/>
          </p:nvSpPr>
          <p:spPr>
            <a:xfrm>
              <a:off x="2409891" y="5475505"/>
              <a:ext cx="53251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70.0</a:t>
              </a:r>
              <a:endParaRPr/>
            </a:p>
          </p:txBody>
        </p:sp>
      </p:grpSp>
      <p:grpSp>
        <p:nvGrpSpPr>
          <p:cNvPr id="8128" name="Google Shape;8128;p429"/>
          <p:cNvGrpSpPr/>
          <p:nvPr/>
        </p:nvGrpSpPr>
        <p:grpSpPr>
          <a:xfrm>
            <a:off x="450000" y="450000"/>
            <a:ext cx="9018000" cy="276999"/>
            <a:chOff x="450000" y="450000"/>
            <a:chExt cx="9018000" cy="276999"/>
          </a:xfrm>
        </p:grpSpPr>
        <p:sp>
          <p:nvSpPr>
            <p:cNvPr id="8129" name="Google Shape;8129;p4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130" name="Google Shape;8130;p4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131" name="Google Shape;8131;p429"/>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khuyến nghị</a:t>
            </a:r>
            <a:endParaRPr b="1" sz="2400">
              <a:solidFill>
                <a:srgbClr val="0C0C0C"/>
              </a:solidFill>
              <a:latin typeface="Arial"/>
              <a:ea typeface="Arial"/>
              <a:cs typeface="Arial"/>
              <a:sym typeface="Arial"/>
            </a:endParaRPr>
          </a:p>
        </p:txBody>
      </p:sp>
      <p:grpSp>
        <p:nvGrpSpPr>
          <p:cNvPr id="8132" name="Google Shape;8132;p429"/>
          <p:cNvGrpSpPr/>
          <p:nvPr/>
        </p:nvGrpSpPr>
        <p:grpSpPr>
          <a:xfrm>
            <a:off x="630932" y="1924897"/>
            <a:ext cx="8887612" cy="599957"/>
            <a:chOff x="580388" y="1413381"/>
            <a:chExt cx="8887612" cy="599957"/>
          </a:xfrm>
        </p:grpSpPr>
        <p:sp>
          <p:nvSpPr>
            <p:cNvPr id="8133" name="Google Shape;8133;p42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Trong biểu đồ thanh sau đây, bạn có thể thấy sự khác biệt lớn giữa các danh mục không?</a:t>
              </a:r>
              <a:endParaRPr/>
            </a:p>
          </p:txBody>
        </p:sp>
        <p:sp>
          <p:nvSpPr>
            <p:cNvPr id="8134" name="Google Shape;8134;p429"/>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Rõ ràng, có?</a:t>
              </a:r>
              <a:endParaRPr/>
            </a:p>
          </p:txBody>
        </p:sp>
      </p:gr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9" name="Shape 8139"/>
        <p:cNvGrpSpPr/>
        <p:nvPr/>
      </p:nvGrpSpPr>
      <p:grpSpPr>
        <a:xfrm>
          <a:off x="0" y="0"/>
          <a:ext cx="0" cy="0"/>
          <a:chOff x="0" y="0"/>
          <a:chExt cx="0" cy="0"/>
        </a:xfrm>
      </p:grpSpPr>
      <p:grpSp>
        <p:nvGrpSpPr>
          <p:cNvPr id="8140" name="Google Shape;8140;p430"/>
          <p:cNvGrpSpPr/>
          <p:nvPr/>
        </p:nvGrpSpPr>
        <p:grpSpPr>
          <a:xfrm>
            <a:off x="2794786" y="2520758"/>
            <a:ext cx="4599860" cy="2770290"/>
            <a:chOff x="2647607" y="3265707"/>
            <a:chExt cx="4599860" cy="2770290"/>
          </a:xfrm>
        </p:grpSpPr>
        <p:sp>
          <p:nvSpPr>
            <p:cNvPr id="8141" name="Google Shape;8141;p430"/>
            <p:cNvSpPr txBox="1"/>
            <p:nvPr/>
          </p:nvSpPr>
          <p:spPr>
            <a:xfrm>
              <a:off x="3414201"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A</a:t>
              </a:r>
              <a:endParaRPr/>
            </a:p>
          </p:txBody>
        </p:sp>
        <p:sp>
          <p:nvSpPr>
            <p:cNvPr id="8142" name="Google Shape;8142;p430"/>
            <p:cNvSpPr txBox="1"/>
            <p:nvPr/>
          </p:nvSpPr>
          <p:spPr>
            <a:xfrm>
              <a:off x="4463585" y="5666665"/>
              <a:ext cx="3353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B</a:t>
              </a:r>
              <a:endParaRPr/>
            </a:p>
          </p:txBody>
        </p:sp>
        <p:sp>
          <p:nvSpPr>
            <p:cNvPr id="8143" name="Google Shape;8143;p430"/>
            <p:cNvSpPr txBox="1"/>
            <p:nvPr/>
          </p:nvSpPr>
          <p:spPr>
            <a:xfrm>
              <a:off x="5518096" y="5666665"/>
              <a:ext cx="3193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C</a:t>
              </a:r>
              <a:endParaRPr/>
            </a:p>
          </p:txBody>
        </p:sp>
        <p:sp>
          <p:nvSpPr>
            <p:cNvPr id="8144" name="Google Shape;8144;p430"/>
            <p:cNvSpPr txBox="1"/>
            <p:nvPr/>
          </p:nvSpPr>
          <p:spPr>
            <a:xfrm>
              <a:off x="6560913" y="5666665"/>
              <a:ext cx="3401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D</a:t>
              </a:r>
              <a:endParaRPr/>
            </a:p>
          </p:txBody>
        </p:sp>
        <p:sp>
          <p:nvSpPr>
            <p:cNvPr id="8145" name="Google Shape;8145;p430"/>
            <p:cNvSpPr/>
            <p:nvPr/>
          </p:nvSpPr>
          <p:spPr>
            <a:xfrm>
              <a:off x="3031067" y="3310467"/>
              <a:ext cx="4216400" cy="2319866"/>
            </a:xfrm>
            <a:custGeom>
              <a:rect b="b" l="l" r="r" t="t"/>
              <a:pathLst>
                <a:path extrusionOk="0" h="2319866" w="4216400">
                  <a:moveTo>
                    <a:pt x="0" y="0"/>
                  </a:moveTo>
                  <a:lnTo>
                    <a:pt x="0" y="2319866"/>
                  </a:lnTo>
                  <a:lnTo>
                    <a:pt x="4216400" y="2319866"/>
                  </a:lnTo>
                </a:path>
              </a:pathLst>
            </a:custGeom>
            <a:noFill/>
            <a:ln cap="flat" cmpd="sng" w="12700">
              <a:solidFill>
                <a:srgbClr val="A5A5A5"/>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6" name="Google Shape;8146;p430"/>
            <p:cNvSpPr/>
            <p:nvPr/>
          </p:nvSpPr>
          <p:spPr>
            <a:xfrm>
              <a:off x="6603984" y="3386791"/>
              <a:ext cx="254016" cy="224354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47" name="Google Shape;8147;p430"/>
            <p:cNvSpPr/>
            <p:nvPr/>
          </p:nvSpPr>
          <p:spPr>
            <a:xfrm>
              <a:off x="5554118" y="3386791"/>
              <a:ext cx="254016" cy="224354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48" name="Google Shape;8148;p430"/>
            <p:cNvSpPr/>
            <p:nvPr/>
          </p:nvSpPr>
          <p:spPr>
            <a:xfrm>
              <a:off x="4504251" y="3405841"/>
              <a:ext cx="254016" cy="2224493"/>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49" name="Google Shape;8149;p430"/>
            <p:cNvSpPr/>
            <p:nvPr/>
          </p:nvSpPr>
          <p:spPr>
            <a:xfrm>
              <a:off x="3454384" y="3405842"/>
              <a:ext cx="254016" cy="2224492"/>
            </a:xfrm>
            <a:prstGeom prst="rect">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8150" name="Google Shape;8150;p430"/>
            <p:cNvSpPr txBox="1"/>
            <p:nvPr/>
          </p:nvSpPr>
          <p:spPr>
            <a:xfrm>
              <a:off x="2650813" y="4528449"/>
              <a:ext cx="206788"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30</a:t>
              </a:r>
              <a:endParaRPr/>
            </a:p>
          </p:txBody>
        </p:sp>
        <p:cxnSp>
          <p:nvCxnSpPr>
            <p:cNvPr id="8151" name="Google Shape;8151;p430"/>
            <p:cNvCxnSpPr/>
            <p:nvPr/>
          </p:nvCxnSpPr>
          <p:spPr>
            <a:xfrm>
              <a:off x="2957669" y="5629394"/>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52" name="Google Shape;8152;p430"/>
            <p:cNvCxnSpPr/>
            <p:nvPr/>
          </p:nvCxnSpPr>
          <p:spPr>
            <a:xfrm>
              <a:off x="2957669" y="4682337"/>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53" name="Google Shape;8153;p430"/>
            <p:cNvCxnSpPr/>
            <p:nvPr/>
          </p:nvCxnSpPr>
          <p:spPr>
            <a:xfrm>
              <a:off x="2957669" y="4050965"/>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154" name="Google Shape;8154;p430"/>
            <p:cNvSpPr txBox="1"/>
            <p:nvPr/>
          </p:nvSpPr>
          <p:spPr>
            <a:xfrm>
              <a:off x="2681271" y="5159820"/>
              <a:ext cx="187552"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10</a:t>
              </a:r>
              <a:endParaRPr/>
            </a:p>
          </p:txBody>
        </p:sp>
        <p:sp>
          <p:nvSpPr>
            <p:cNvPr id="8155" name="Google Shape;8155;p430"/>
            <p:cNvSpPr txBox="1"/>
            <p:nvPr/>
          </p:nvSpPr>
          <p:spPr>
            <a:xfrm>
              <a:off x="2767834" y="5475505"/>
              <a:ext cx="10900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0</a:t>
              </a:r>
              <a:endParaRPr/>
            </a:p>
          </p:txBody>
        </p:sp>
        <p:cxnSp>
          <p:nvCxnSpPr>
            <p:cNvPr id="8156" name="Google Shape;8156;p430"/>
            <p:cNvCxnSpPr/>
            <p:nvPr/>
          </p:nvCxnSpPr>
          <p:spPr>
            <a:xfrm>
              <a:off x="2957669" y="3419593"/>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57" name="Google Shape;8157;p430"/>
            <p:cNvCxnSpPr/>
            <p:nvPr/>
          </p:nvCxnSpPr>
          <p:spPr>
            <a:xfrm>
              <a:off x="2957669" y="3735279"/>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58" name="Google Shape;8158;p430"/>
            <p:cNvCxnSpPr/>
            <p:nvPr/>
          </p:nvCxnSpPr>
          <p:spPr>
            <a:xfrm>
              <a:off x="2957669" y="4366651"/>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59" name="Google Shape;8159;p430"/>
            <p:cNvCxnSpPr/>
            <p:nvPr/>
          </p:nvCxnSpPr>
          <p:spPr>
            <a:xfrm>
              <a:off x="2957669" y="4998023"/>
              <a:ext cx="70278" cy="0"/>
            </a:xfrm>
            <a:prstGeom prst="straightConnector1">
              <a:avLst/>
            </a:prstGeom>
            <a:noFill/>
            <a:ln cap="flat" cmpd="sng" w="12700">
              <a:solidFill>
                <a:srgbClr val="A5A5A5"/>
              </a:solidFill>
              <a:prstDash val="solid"/>
              <a:miter lim="800000"/>
              <a:headEnd len="sm" w="sm" type="none"/>
              <a:tailEnd len="sm" w="sm" type="none"/>
            </a:ln>
          </p:spPr>
        </p:cxnSp>
        <p:cxnSp>
          <p:nvCxnSpPr>
            <p:cNvPr id="8160" name="Google Shape;8160;p430"/>
            <p:cNvCxnSpPr/>
            <p:nvPr/>
          </p:nvCxnSpPr>
          <p:spPr>
            <a:xfrm>
              <a:off x="2957669" y="5313709"/>
              <a:ext cx="70278" cy="0"/>
            </a:xfrm>
            <a:prstGeom prst="straightConnector1">
              <a:avLst/>
            </a:prstGeom>
            <a:noFill/>
            <a:ln cap="flat" cmpd="sng" w="12700">
              <a:solidFill>
                <a:srgbClr val="A5A5A5"/>
              </a:solidFill>
              <a:prstDash val="solid"/>
              <a:miter lim="800000"/>
              <a:headEnd len="sm" w="sm" type="none"/>
              <a:tailEnd len="sm" w="sm" type="none"/>
            </a:ln>
          </p:spPr>
        </p:cxnSp>
        <p:sp>
          <p:nvSpPr>
            <p:cNvPr id="8161" name="Google Shape;8161;p430"/>
            <p:cNvSpPr txBox="1"/>
            <p:nvPr/>
          </p:nvSpPr>
          <p:spPr>
            <a:xfrm>
              <a:off x="2666845" y="4844134"/>
              <a:ext cx="201978"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20</a:t>
              </a:r>
              <a:endParaRPr/>
            </a:p>
          </p:txBody>
        </p:sp>
        <p:sp>
          <p:nvSpPr>
            <p:cNvPr id="8162" name="Google Shape;8162;p430"/>
            <p:cNvSpPr txBox="1"/>
            <p:nvPr/>
          </p:nvSpPr>
          <p:spPr>
            <a:xfrm>
              <a:off x="2647607" y="4212763"/>
              <a:ext cx="20999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40</a:t>
              </a:r>
              <a:endParaRPr/>
            </a:p>
          </p:txBody>
        </p:sp>
        <p:sp>
          <p:nvSpPr>
            <p:cNvPr id="8163" name="Google Shape;8163;p430"/>
            <p:cNvSpPr txBox="1"/>
            <p:nvPr/>
          </p:nvSpPr>
          <p:spPr>
            <a:xfrm>
              <a:off x="2652417" y="3897078"/>
              <a:ext cx="205184"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50</a:t>
              </a:r>
              <a:endParaRPr/>
            </a:p>
          </p:txBody>
        </p:sp>
        <p:sp>
          <p:nvSpPr>
            <p:cNvPr id="8164" name="Google Shape;8164;p430"/>
            <p:cNvSpPr txBox="1"/>
            <p:nvPr/>
          </p:nvSpPr>
          <p:spPr>
            <a:xfrm>
              <a:off x="2649211" y="3580921"/>
              <a:ext cx="208390"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60</a:t>
              </a:r>
              <a:endParaRPr/>
            </a:p>
          </p:txBody>
        </p:sp>
        <p:sp>
          <p:nvSpPr>
            <p:cNvPr id="8165" name="Google Shape;8165;p430"/>
            <p:cNvSpPr txBox="1"/>
            <p:nvPr/>
          </p:nvSpPr>
          <p:spPr>
            <a:xfrm>
              <a:off x="2662035" y="3265707"/>
              <a:ext cx="195566" cy="307777"/>
            </a:xfrm>
            <a:prstGeom prst="rect">
              <a:avLst/>
            </a:prstGeom>
            <a:noFill/>
            <a:ln>
              <a:noFill/>
            </a:ln>
          </p:spPr>
          <p:txBody>
            <a:bodyPr anchorCtr="0" anchor="ctr"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70</a:t>
              </a:r>
              <a:endParaRPr/>
            </a:p>
          </p:txBody>
        </p:sp>
      </p:grpSp>
      <p:grpSp>
        <p:nvGrpSpPr>
          <p:cNvPr id="8166" name="Google Shape;8166;p430"/>
          <p:cNvGrpSpPr/>
          <p:nvPr/>
        </p:nvGrpSpPr>
        <p:grpSpPr>
          <a:xfrm>
            <a:off x="450000" y="450000"/>
            <a:ext cx="9018000" cy="276999"/>
            <a:chOff x="450000" y="450000"/>
            <a:chExt cx="9018000" cy="276999"/>
          </a:xfrm>
        </p:grpSpPr>
        <p:sp>
          <p:nvSpPr>
            <p:cNvPr id="8167" name="Google Shape;8167;p4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168" name="Google Shape;8168;p4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169" name="Google Shape;8169;p430"/>
          <p:cNvGrpSpPr/>
          <p:nvPr/>
        </p:nvGrpSpPr>
        <p:grpSpPr>
          <a:xfrm>
            <a:off x="580388" y="1413381"/>
            <a:ext cx="8887612" cy="599957"/>
            <a:chOff x="580388" y="1413381"/>
            <a:chExt cx="8887612" cy="599957"/>
          </a:xfrm>
        </p:grpSpPr>
        <p:sp>
          <p:nvSpPr>
            <p:cNvPr id="8170" name="Google Shape;8170;p43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Trong biểu đồ thanh sau đây, bạn có thể thấy sự khác biệt lớn giữa các danh mục không?</a:t>
              </a:r>
              <a:endParaRPr/>
            </a:p>
          </p:txBody>
        </p:sp>
        <p:sp>
          <p:nvSpPr>
            <p:cNvPr id="8171" name="Google Shape;8171;p430"/>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này khi số 0 dọc được hiển thị, bạn sẽ thấy một chút khác biệt.</a:t>
              </a:r>
              <a:endParaRPr sz="1300">
                <a:solidFill>
                  <a:srgbClr val="262626"/>
                </a:solidFill>
                <a:latin typeface="Arial"/>
                <a:ea typeface="Arial"/>
                <a:cs typeface="Arial"/>
                <a:sym typeface="Arial"/>
              </a:endParaRPr>
            </a:p>
          </p:txBody>
        </p:sp>
      </p:gr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6" name="Shape 8176"/>
        <p:cNvGrpSpPr/>
        <p:nvPr/>
      </p:nvGrpSpPr>
      <p:grpSpPr>
        <a:xfrm>
          <a:off x="0" y="0"/>
          <a:ext cx="0" cy="0"/>
          <a:chOff x="0" y="0"/>
          <a:chExt cx="0" cy="0"/>
        </a:xfrm>
      </p:grpSpPr>
      <p:graphicFrame>
        <p:nvGraphicFramePr>
          <p:cNvPr id="8177" name="Google Shape;8177;p431"/>
          <p:cNvGraphicFramePr/>
          <p:nvPr/>
        </p:nvGraphicFramePr>
        <p:xfrm>
          <a:off x="2647156" y="2482736"/>
          <a:ext cx="4165663" cy="2777109"/>
        </p:xfrm>
        <a:graphic>
          <a:graphicData uri="http://schemas.openxmlformats.org/drawingml/2006/chart">
            <c:chart r:id="rId3"/>
          </a:graphicData>
        </a:graphic>
      </p:graphicFrame>
      <p:sp>
        <p:nvSpPr>
          <p:cNvPr id="8178" name="Google Shape;8178;p431"/>
          <p:cNvSpPr txBox="1"/>
          <p:nvPr/>
        </p:nvSpPr>
        <p:spPr>
          <a:xfrm>
            <a:off x="3557494" y="3373278"/>
            <a:ext cx="49372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43.1%</a:t>
            </a:r>
            <a:endParaRPr/>
          </a:p>
        </p:txBody>
      </p:sp>
      <p:sp>
        <p:nvSpPr>
          <p:cNvPr id="8179" name="Google Shape;8179;p431"/>
          <p:cNvSpPr txBox="1"/>
          <p:nvPr/>
        </p:nvSpPr>
        <p:spPr>
          <a:xfrm>
            <a:off x="5090027" y="3871291"/>
            <a:ext cx="52097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38.0%</a:t>
            </a:r>
            <a:endParaRPr/>
          </a:p>
        </p:txBody>
      </p:sp>
      <p:sp>
        <p:nvSpPr>
          <p:cNvPr id="8180" name="Google Shape;8180;p431"/>
          <p:cNvSpPr txBox="1"/>
          <p:nvPr/>
        </p:nvSpPr>
        <p:spPr>
          <a:xfrm>
            <a:off x="6278159" y="2905086"/>
            <a:ext cx="32220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5.4%</a:t>
            </a:r>
            <a:endParaRPr/>
          </a:p>
        </p:txBody>
      </p:sp>
      <p:sp>
        <p:nvSpPr>
          <p:cNvPr id="8181" name="Google Shape;8181;p431"/>
          <p:cNvSpPr txBox="1"/>
          <p:nvPr/>
        </p:nvSpPr>
        <p:spPr>
          <a:xfrm>
            <a:off x="5781004" y="2678858"/>
            <a:ext cx="314189"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4.7%</a:t>
            </a:r>
            <a:endParaRPr/>
          </a:p>
        </p:txBody>
      </p:sp>
      <p:sp>
        <p:nvSpPr>
          <p:cNvPr id="8182" name="Google Shape;8182;p431"/>
          <p:cNvSpPr txBox="1"/>
          <p:nvPr/>
        </p:nvSpPr>
        <p:spPr>
          <a:xfrm>
            <a:off x="4821319" y="2858919"/>
            <a:ext cx="41197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8.9%</a:t>
            </a:r>
            <a:endParaRPr/>
          </a:p>
        </p:txBody>
      </p:sp>
      <p:grpSp>
        <p:nvGrpSpPr>
          <p:cNvPr id="8183" name="Google Shape;8183;p431"/>
          <p:cNvGrpSpPr/>
          <p:nvPr/>
        </p:nvGrpSpPr>
        <p:grpSpPr>
          <a:xfrm>
            <a:off x="450000" y="450000"/>
            <a:ext cx="9018000" cy="276999"/>
            <a:chOff x="450000" y="450000"/>
            <a:chExt cx="9018000" cy="276999"/>
          </a:xfrm>
        </p:grpSpPr>
        <p:sp>
          <p:nvSpPr>
            <p:cNvPr id="8184" name="Google Shape;8184;p4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4.3. Đồ thị để tóm tắt dữ liệu phân loại</a:t>
              </a:r>
              <a:endParaRPr b="1" sz="1800">
                <a:solidFill>
                  <a:srgbClr val="FFFFFF"/>
                </a:solidFill>
                <a:latin typeface="Arial"/>
                <a:ea typeface="Arial"/>
                <a:cs typeface="Arial"/>
                <a:sym typeface="Arial"/>
              </a:endParaRPr>
            </a:p>
          </p:txBody>
        </p:sp>
        <p:sp>
          <p:nvSpPr>
            <p:cNvPr id="8185" name="Google Shape;8185;p4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186" name="Google Shape;8186;p431"/>
          <p:cNvGrpSpPr/>
          <p:nvPr/>
        </p:nvGrpSpPr>
        <p:grpSpPr>
          <a:xfrm>
            <a:off x="580388" y="1413381"/>
            <a:ext cx="8887612" cy="599957"/>
            <a:chOff x="580388" y="1413381"/>
            <a:chExt cx="8887612" cy="599957"/>
          </a:xfrm>
        </p:grpSpPr>
        <p:sp>
          <p:nvSpPr>
            <p:cNvPr id="8187" name="Google Shape;8187;p43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Đôi khi nên tránh các hiệu ứng 3D.</a:t>
              </a:r>
              <a:endParaRPr/>
            </a:p>
          </p:txBody>
        </p:sp>
        <p:sp>
          <p:nvSpPr>
            <p:cNvPr id="8188" name="Google Shape;8188;p431"/>
            <p:cNvSpPr/>
            <p:nvPr/>
          </p:nvSpPr>
          <p:spPr>
            <a:xfrm>
              <a:off x="711201" y="16678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biểu đồ hình tròn 3D, rất khó để phân biệt tỷ lệ tương đối do phối cảnh.</a:t>
              </a:r>
              <a:endParaRPr sz="1300">
                <a:solidFill>
                  <a:srgbClr val="262626"/>
                </a:solidFill>
                <a:latin typeface="Arial"/>
                <a:ea typeface="Arial"/>
                <a:cs typeface="Arial"/>
                <a:sym typeface="Arial"/>
              </a:endParaRPr>
            </a:p>
          </p:txBody>
        </p:sp>
      </p:gr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3" name="Shape 8193"/>
        <p:cNvGrpSpPr/>
        <p:nvPr/>
      </p:nvGrpSpPr>
      <p:grpSpPr>
        <a:xfrm>
          <a:off x="0" y="0"/>
          <a:ext cx="0" cy="0"/>
          <a:chOff x="0" y="0"/>
          <a:chExt cx="0" cy="0"/>
        </a:xfrm>
      </p:grpSpPr>
      <p:sp>
        <p:nvSpPr>
          <p:cNvPr id="8194" name="Google Shape;8194;p432"/>
          <p:cNvSpPr/>
          <p:nvPr/>
        </p:nvSpPr>
        <p:spPr>
          <a:xfrm>
            <a:off x="912070" y="3133792"/>
            <a:ext cx="8143798"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Trực quan hóa dữ liệu cho các quy mô dữ liệu khác nhau</a:t>
            </a:r>
            <a:endParaRPr b="1" sz="3200">
              <a:solidFill>
                <a:srgbClr val="000000"/>
              </a:solidFill>
              <a:latin typeface="Arial"/>
              <a:ea typeface="Arial"/>
              <a:cs typeface="Arial"/>
              <a:sym typeface="Arial"/>
            </a:endParaRPr>
          </a:p>
        </p:txBody>
      </p:sp>
      <p:sp>
        <p:nvSpPr>
          <p:cNvPr id="8195" name="Google Shape;8195;p43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8196" name="Google Shape;8196;p432"/>
          <p:cNvGrpSpPr/>
          <p:nvPr/>
        </p:nvGrpSpPr>
        <p:grpSpPr>
          <a:xfrm>
            <a:off x="930678" y="4580348"/>
            <a:ext cx="8341214" cy="1137456"/>
            <a:chOff x="930678" y="4580348"/>
            <a:chExt cx="8341214" cy="1137456"/>
          </a:xfrm>
        </p:grpSpPr>
        <p:sp>
          <p:nvSpPr>
            <p:cNvPr id="8197" name="Google Shape;8197;p432"/>
            <p:cNvSpPr/>
            <p:nvPr/>
          </p:nvSpPr>
          <p:spPr>
            <a:xfrm>
              <a:off x="1113499" y="4581541"/>
              <a:ext cx="420110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B1B1B1"/>
                  </a:solidFill>
                  <a:latin typeface="Arial"/>
                  <a:ea typeface="Arial"/>
                  <a:cs typeface="Arial"/>
                  <a:sym typeface="Arial"/>
                </a:rPr>
                <a:t>4.1. Giới thiệu về trực quan hóa dữ liệu</a:t>
              </a:r>
              <a:endParaRPr sz="1799">
                <a:solidFill>
                  <a:srgbClr val="B1B1B1"/>
                </a:solidFill>
                <a:latin typeface="Arial"/>
                <a:ea typeface="Arial"/>
                <a:cs typeface="Arial"/>
                <a:sym typeface="Arial"/>
              </a:endParaRPr>
            </a:p>
          </p:txBody>
        </p:sp>
        <p:sp>
          <p:nvSpPr>
            <p:cNvPr id="8198" name="Google Shape;8198;p432"/>
            <p:cNvSpPr/>
            <p:nvPr/>
          </p:nvSpPr>
          <p:spPr>
            <a:xfrm>
              <a:off x="930678" y="458034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8199" name="Google Shape;8199;p432"/>
            <p:cNvSpPr/>
            <p:nvPr/>
          </p:nvSpPr>
          <p:spPr>
            <a:xfrm>
              <a:off x="1113499" y="5011238"/>
              <a:ext cx="4471164"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6A6A6"/>
                  </a:solidFill>
                  <a:latin typeface="Arial"/>
                  <a:ea typeface="Arial"/>
                  <a:cs typeface="Arial"/>
                  <a:sym typeface="Arial"/>
                </a:rPr>
                <a:t>4.2. Đồ thị để tóm tắt dữ liệu liên tục</a:t>
              </a:r>
              <a:endParaRPr sz="1799">
                <a:solidFill>
                  <a:srgbClr val="A6A6A6"/>
                </a:solidFill>
                <a:latin typeface="Arial"/>
                <a:ea typeface="Arial"/>
                <a:cs typeface="Arial"/>
                <a:sym typeface="Arial"/>
              </a:endParaRPr>
            </a:p>
          </p:txBody>
        </p:sp>
        <p:sp>
          <p:nvSpPr>
            <p:cNvPr id="8200" name="Google Shape;8200;p432"/>
            <p:cNvSpPr/>
            <p:nvPr/>
          </p:nvSpPr>
          <p:spPr>
            <a:xfrm>
              <a:off x="930678" y="501004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201" name="Google Shape;8201;p432"/>
            <p:cNvSpPr/>
            <p:nvPr/>
          </p:nvSpPr>
          <p:spPr>
            <a:xfrm>
              <a:off x="1113499" y="5440933"/>
              <a:ext cx="443517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Đồ thị để tóm tắt dữ liệu phân loại</a:t>
              </a:r>
              <a:endParaRPr sz="1799">
                <a:solidFill>
                  <a:srgbClr val="A5A5A5"/>
                </a:solidFill>
                <a:latin typeface="Arial"/>
                <a:ea typeface="Arial"/>
                <a:cs typeface="Arial"/>
                <a:sym typeface="Arial"/>
              </a:endParaRPr>
            </a:p>
          </p:txBody>
        </p:sp>
        <p:sp>
          <p:nvSpPr>
            <p:cNvPr id="8202" name="Google Shape;8202;p432"/>
            <p:cNvSpPr/>
            <p:nvPr/>
          </p:nvSpPr>
          <p:spPr>
            <a:xfrm>
              <a:off x="930678" y="543974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203" name="Google Shape;8203;p432"/>
            <p:cNvSpPr/>
            <p:nvPr/>
          </p:nvSpPr>
          <p:spPr>
            <a:xfrm>
              <a:off x="5716046" y="4583042"/>
              <a:ext cx="3555846" cy="55374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484848"/>
                  </a:solidFill>
                  <a:latin typeface="Arial"/>
                  <a:ea typeface="Arial"/>
                  <a:cs typeface="Arial"/>
                  <a:sym typeface="Arial"/>
                </a:rPr>
                <a:t>4.4. Trực quan hóa cho Matplotlib và pandas</a:t>
              </a:r>
              <a:endParaRPr sz="1799">
                <a:solidFill>
                  <a:srgbClr val="484848"/>
                </a:solidFill>
                <a:latin typeface="Arial"/>
                <a:ea typeface="Arial"/>
                <a:cs typeface="Arial"/>
                <a:sym typeface="Arial"/>
              </a:endParaRPr>
            </a:p>
          </p:txBody>
        </p:sp>
        <p:sp>
          <p:nvSpPr>
            <p:cNvPr id="8204" name="Google Shape;8204;p432"/>
            <p:cNvSpPr/>
            <p:nvPr/>
          </p:nvSpPr>
          <p:spPr>
            <a:xfrm>
              <a:off x="5548675" y="4585395"/>
              <a:ext cx="35988" cy="25192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205" name="Google Shape;8205;p432"/>
            <p:cNvSpPr/>
            <p:nvPr/>
          </p:nvSpPr>
          <p:spPr>
            <a:xfrm>
              <a:off x="5716046" y="5425510"/>
              <a:ext cx="355584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4.5. Vẽ đồ thị nâng cao với Seaborn</a:t>
              </a:r>
              <a:endParaRPr/>
            </a:p>
          </p:txBody>
        </p:sp>
        <p:sp>
          <p:nvSpPr>
            <p:cNvPr id="8206" name="Google Shape;8206;p432"/>
            <p:cNvSpPr/>
            <p:nvPr/>
          </p:nvSpPr>
          <p:spPr>
            <a:xfrm>
              <a:off x="5548675" y="5294785"/>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1" name="Shape 8211"/>
        <p:cNvGrpSpPr/>
        <p:nvPr/>
      </p:nvGrpSpPr>
      <p:grpSpPr>
        <a:xfrm>
          <a:off x="0" y="0"/>
          <a:ext cx="0" cy="0"/>
          <a:chOff x="0" y="0"/>
          <a:chExt cx="0" cy="0"/>
        </a:xfrm>
      </p:grpSpPr>
      <p:sp>
        <p:nvSpPr>
          <p:cNvPr id="8212" name="Google Shape;8212;p433"/>
          <p:cNvSpPr/>
          <p:nvPr/>
        </p:nvSpPr>
        <p:spPr>
          <a:xfrm>
            <a:off x="558396" y="2245504"/>
            <a:ext cx="8782050" cy="41358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13" name="Google Shape;8213;p433"/>
          <p:cNvGrpSpPr/>
          <p:nvPr/>
        </p:nvGrpSpPr>
        <p:grpSpPr>
          <a:xfrm>
            <a:off x="450000" y="450000"/>
            <a:ext cx="9018000" cy="276999"/>
            <a:chOff x="450000" y="450000"/>
            <a:chExt cx="9018000" cy="276999"/>
          </a:xfrm>
        </p:grpSpPr>
        <p:sp>
          <p:nvSpPr>
            <p:cNvPr id="8214" name="Google Shape;8214;p4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15" name="Google Shape;8215;p4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16" name="Google Shape;8216;p433"/>
          <p:cNvPicPr preferRelativeResize="0"/>
          <p:nvPr/>
        </p:nvPicPr>
        <p:blipFill rotWithShape="1">
          <a:blip r:embed="rId3">
            <a:alphaModFix/>
          </a:blip>
          <a:srcRect b="0" l="0" r="13154" t="0"/>
          <a:stretch/>
        </p:blipFill>
        <p:spPr>
          <a:xfrm>
            <a:off x="702940" y="2257773"/>
            <a:ext cx="8637506" cy="4123555"/>
          </a:xfrm>
          <a:prstGeom prst="rect">
            <a:avLst/>
          </a:prstGeom>
          <a:noFill/>
          <a:ln>
            <a:noFill/>
          </a:ln>
        </p:spPr>
      </p:pic>
      <p:sp>
        <p:nvSpPr>
          <p:cNvPr id="8217" name="Google Shape;8217;p43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hóa Matplotlib cơ bản</a:t>
            </a:r>
            <a:endParaRPr b="1" sz="2400">
              <a:solidFill>
                <a:srgbClr val="0C0C0C"/>
              </a:solidFill>
              <a:latin typeface="Arial"/>
              <a:ea typeface="Arial"/>
              <a:cs typeface="Arial"/>
              <a:sym typeface="Arial"/>
            </a:endParaRPr>
          </a:p>
        </p:txBody>
      </p:sp>
      <p:sp>
        <p:nvSpPr>
          <p:cNvPr id="8218" name="Google Shape;8218;p433"/>
          <p:cNvSpPr/>
          <p:nvPr/>
        </p:nvSpPr>
        <p:spPr>
          <a:xfrm>
            <a:off x="580388" y="1987965"/>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cốt truyện thanh</a:t>
            </a:r>
            <a:endParaRPr sz="1400">
              <a:solidFill>
                <a:schemeClr val="dk1"/>
              </a:solidFill>
              <a:latin typeface="Arial"/>
              <a:ea typeface="Arial"/>
              <a:cs typeface="Arial"/>
              <a:sym typeface="Arial"/>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3" name="Shape 8223"/>
        <p:cNvGrpSpPr/>
        <p:nvPr/>
      </p:nvGrpSpPr>
      <p:grpSpPr>
        <a:xfrm>
          <a:off x="0" y="0"/>
          <a:ext cx="0" cy="0"/>
          <a:chOff x="0" y="0"/>
          <a:chExt cx="0" cy="0"/>
        </a:xfrm>
      </p:grpSpPr>
      <p:sp>
        <p:nvSpPr>
          <p:cNvPr id="8224" name="Google Shape;8224;p43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
        <p:nvSpPr>
          <p:cNvPr id="8225" name="Google Shape;8225;p434"/>
          <p:cNvSpPr/>
          <p:nvPr/>
        </p:nvSpPr>
        <p:spPr>
          <a:xfrm>
            <a:off x="558396" y="1741448"/>
            <a:ext cx="8782050" cy="39198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26" name="Google Shape;8226;p434"/>
          <p:cNvGrpSpPr/>
          <p:nvPr/>
        </p:nvGrpSpPr>
        <p:grpSpPr>
          <a:xfrm>
            <a:off x="450000" y="450000"/>
            <a:ext cx="9018000" cy="276999"/>
            <a:chOff x="450000" y="450000"/>
            <a:chExt cx="9018000" cy="276999"/>
          </a:xfrm>
        </p:grpSpPr>
        <p:sp>
          <p:nvSpPr>
            <p:cNvPr id="8227" name="Google Shape;8227;p4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28" name="Google Shape;8228;p4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29" name="Google Shape;8229;p434"/>
          <p:cNvPicPr preferRelativeResize="0"/>
          <p:nvPr/>
        </p:nvPicPr>
        <p:blipFill rotWithShape="1">
          <a:blip r:embed="rId3">
            <a:alphaModFix/>
          </a:blip>
          <a:srcRect b="0" l="0" r="20179" t="0"/>
          <a:stretch/>
        </p:blipFill>
        <p:spPr>
          <a:xfrm>
            <a:off x="575917" y="1772816"/>
            <a:ext cx="8767983" cy="3744416"/>
          </a:xfrm>
          <a:prstGeom prst="rect">
            <a:avLst/>
          </a:prstGeom>
          <a:noFill/>
          <a:ln>
            <a:noFill/>
          </a:ln>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4" name="Shape 8234"/>
        <p:cNvGrpSpPr/>
        <p:nvPr/>
      </p:nvGrpSpPr>
      <p:grpSpPr>
        <a:xfrm>
          <a:off x="0" y="0"/>
          <a:ext cx="0" cy="0"/>
          <a:chOff x="0" y="0"/>
          <a:chExt cx="0" cy="0"/>
        </a:xfrm>
      </p:grpSpPr>
      <p:sp>
        <p:nvSpPr>
          <p:cNvPr id="8235" name="Google Shape;8235;p435"/>
          <p:cNvSpPr/>
          <p:nvPr/>
        </p:nvSpPr>
        <p:spPr>
          <a:xfrm>
            <a:off x="558396" y="1741447"/>
            <a:ext cx="8782050" cy="38366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36" name="Google Shape;8236;p435"/>
          <p:cNvGrpSpPr/>
          <p:nvPr/>
        </p:nvGrpSpPr>
        <p:grpSpPr>
          <a:xfrm>
            <a:off x="450000" y="450000"/>
            <a:ext cx="9018000" cy="276999"/>
            <a:chOff x="450000" y="450000"/>
            <a:chExt cx="9018000" cy="276999"/>
          </a:xfrm>
        </p:grpSpPr>
        <p:sp>
          <p:nvSpPr>
            <p:cNvPr id="8237" name="Google Shape;8237;p4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38" name="Google Shape;8238;p4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39" name="Google Shape;8239;p435"/>
          <p:cNvPicPr preferRelativeResize="0"/>
          <p:nvPr/>
        </p:nvPicPr>
        <p:blipFill rotWithShape="1">
          <a:blip r:embed="rId3">
            <a:alphaModFix/>
          </a:blip>
          <a:srcRect b="0" l="1342" r="20771" t="0"/>
          <a:stretch/>
        </p:blipFill>
        <p:spPr>
          <a:xfrm>
            <a:off x="702940" y="1812536"/>
            <a:ext cx="8640960" cy="3765551"/>
          </a:xfrm>
          <a:prstGeom prst="rect">
            <a:avLst/>
          </a:prstGeom>
          <a:noFill/>
          <a:ln>
            <a:noFill/>
          </a:ln>
        </p:spPr>
      </p:pic>
      <p:sp>
        <p:nvSpPr>
          <p:cNvPr id="8240" name="Google Shape;8240;p43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5" name="Shape 8245"/>
        <p:cNvGrpSpPr/>
        <p:nvPr/>
      </p:nvGrpSpPr>
      <p:grpSpPr>
        <a:xfrm>
          <a:off x="0" y="0"/>
          <a:ext cx="0" cy="0"/>
          <a:chOff x="0" y="0"/>
          <a:chExt cx="0" cy="0"/>
        </a:xfrm>
      </p:grpSpPr>
      <p:sp>
        <p:nvSpPr>
          <p:cNvPr id="8246" name="Google Shape;8246;p436"/>
          <p:cNvSpPr/>
          <p:nvPr/>
        </p:nvSpPr>
        <p:spPr>
          <a:xfrm>
            <a:off x="558396" y="1744977"/>
            <a:ext cx="8782050" cy="40602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47" name="Google Shape;8247;p436"/>
          <p:cNvGrpSpPr/>
          <p:nvPr/>
        </p:nvGrpSpPr>
        <p:grpSpPr>
          <a:xfrm>
            <a:off x="450000" y="450000"/>
            <a:ext cx="9018000" cy="276999"/>
            <a:chOff x="450000" y="450000"/>
            <a:chExt cx="9018000" cy="276999"/>
          </a:xfrm>
        </p:grpSpPr>
        <p:sp>
          <p:nvSpPr>
            <p:cNvPr id="8248" name="Google Shape;8248;p4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49" name="Google Shape;8249;p4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50" name="Google Shape;8250;p436"/>
          <p:cNvPicPr preferRelativeResize="0"/>
          <p:nvPr/>
        </p:nvPicPr>
        <p:blipFill rotWithShape="1">
          <a:blip r:embed="rId3">
            <a:alphaModFix/>
          </a:blip>
          <a:srcRect b="0" l="1370" r="19417" t="0"/>
          <a:stretch/>
        </p:blipFill>
        <p:spPr>
          <a:xfrm>
            <a:off x="724977" y="1786512"/>
            <a:ext cx="8618923" cy="4018752"/>
          </a:xfrm>
          <a:prstGeom prst="rect">
            <a:avLst/>
          </a:prstGeom>
          <a:noFill/>
          <a:ln>
            <a:noFill/>
          </a:ln>
        </p:spPr>
      </p:pic>
      <p:sp>
        <p:nvSpPr>
          <p:cNvPr id="8251" name="Google Shape;8251;p43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Boxplot</a:t>
            </a:r>
            <a:endParaRPr sz="1400">
              <a:solidFill>
                <a:schemeClr val="dk1"/>
              </a:solidFill>
              <a:latin typeface="Arial"/>
              <a:ea typeface="Arial"/>
              <a:cs typeface="Arial"/>
              <a:sym typeface="Arial"/>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6" name="Shape 8256"/>
        <p:cNvGrpSpPr/>
        <p:nvPr/>
      </p:nvGrpSpPr>
      <p:grpSpPr>
        <a:xfrm>
          <a:off x="0" y="0"/>
          <a:ext cx="0" cy="0"/>
          <a:chOff x="0" y="0"/>
          <a:chExt cx="0" cy="0"/>
        </a:xfrm>
      </p:grpSpPr>
      <p:sp>
        <p:nvSpPr>
          <p:cNvPr id="8257" name="Google Shape;8257;p437"/>
          <p:cNvSpPr/>
          <p:nvPr/>
        </p:nvSpPr>
        <p:spPr>
          <a:xfrm>
            <a:off x="558396" y="1742167"/>
            <a:ext cx="8782050" cy="37507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58" name="Google Shape;8258;p437"/>
          <p:cNvGrpSpPr/>
          <p:nvPr/>
        </p:nvGrpSpPr>
        <p:grpSpPr>
          <a:xfrm>
            <a:off x="450000" y="450000"/>
            <a:ext cx="9018000" cy="276999"/>
            <a:chOff x="450000" y="450000"/>
            <a:chExt cx="9018000" cy="276999"/>
          </a:xfrm>
        </p:grpSpPr>
        <p:sp>
          <p:nvSpPr>
            <p:cNvPr id="8259" name="Google Shape;8259;p4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60" name="Google Shape;8260;p4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61" name="Google Shape;8261;p437"/>
          <p:cNvPicPr preferRelativeResize="0"/>
          <p:nvPr/>
        </p:nvPicPr>
        <p:blipFill rotWithShape="1">
          <a:blip r:embed="rId3">
            <a:alphaModFix/>
          </a:blip>
          <a:srcRect b="0" l="1288" r="21371" t="3798"/>
          <a:stretch/>
        </p:blipFill>
        <p:spPr>
          <a:xfrm>
            <a:off x="702940" y="1844824"/>
            <a:ext cx="8640960" cy="3648117"/>
          </a:xfrm>
          <a:prstGeom prst="rect">
            <a:avLst/>
          </a:prstGeom>
          <a:noFill/>
          <a:ln>
            <a:noFill/>
          </a:ln>
        </p:spPr>
      </p:pic>
      <p:sp>
        <p:nvSpPr>
          <p:cNvPr id="8262" name="Google Shape;8262;p43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Boxplot</a:t>
            </a:r>
            <a:endParaRPr sz="1400">
              <a:solidFill>
                <a:schemeClr val="dk1"/>
              </a:solidFill>
              <a:latin typeface="Arial"/>
              <a:ea typeface="Arial"/>
              <a:cs typeface="Arial"/>
              <a:sym typeface="Arial"/>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7" name="Shape 8267"/>
        <p:cNvGrpSpPr/>
        <p:nvPr/>
      </p:nvGrpSpPr>
      <p:grpSpPr>
        <a:xfrm>
          <a:off x="0" y="0"/>
          <a:ext cx="0" cy="0"/>
          <a:chOff x="0" y="0"/>
          <a:chExt cx="0" cy="0"/>
        </a:xfrm>
      </p:grpSpPr>
      <p:sp>
        <p:nvSpPr>
          <p:cNvPr id="8268" name="Google Shape;8268;p438"/>
          <p:cNvSpPr/>
          <p:nvPr/>
        </p:nvSpPr>
        <p:spPr>
          <a:xfrm>
            <a:off x="558396" y="1744977"/>
            <a:ext cx="8782050" cy="44923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69" name="Google Shape;8269;p438"/>
          <p:cNvGrpSpPr/>
          <p:nvPr/>
        </p:nvGrpSpPr>
        <p:grpSpPr>
          <a:xfrm>
            <a:off x="450000" y="450000"/>
            <a:ext cx="9018000" cy="276999"/>
            <a:chOff x="450000" y="450000"/>
            <a:chExt cx="9018000" cy="276999"/>
          </a:xfrm>
        </p:grpSpPr>
        <p:sp>
          <p:nvSpPr>
            <p:cNvPr id="8270" name="Google Shape;8270;p4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71" name="Google Shape;8271;p4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72" name="Google Shape;8272;p438"/>
          <p:cNvPicPr preferRelativeResize="0"/>
          <p:nvPr/>
        </p:nvPicPr>
        <p:blipFill rotWithShape="1">
          <a:blip r:embed="rId3">
            <a:alphaModFix/>
          </a:blip>
          <a:srcRect b="0" l="645" r="21369" t="0"/>
          <a:stretch/>
        </p:blipFill>
        <p:spPr>
          <a:xfrm>
            <a:off x="630932" y="1809080"/>
            <a:ext cx="8712968" cy="4428232"/>
          </a:xfrm>
          <a:prstGeom prst="rect">
            <a:avLst/>
          </a:prstGeom>
          <a:noFill/>
          <a:ln>
            <a:noFill/>
          </a:ln>
        </p:spPr>
      </p:pic>
      <p:sp>
        <p:nvSpPr>
          <p:cNvPr id="8273" name="Google Shape;8273;p43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44"/>
          <p:cNvGrpSpPr/>
          <p:nvPr/>
        </p:nvGrpSpPr>
        <p:grpSpPr>
          <a:xfrm>
            <a:off x="450000" y="450000"/>
            <a:ext cx="9018000" cy="276999"/>
            <a:chOff x="450000" y="450000"/>
            <a:chExt cx="9018000" cy="276999"/>
          </a:xfrm>
        </p:grpSpPr>
        <p:sp>
          <p:nvSpPr>
            <p:cNvPr id="1126" name="Google Shape;1126;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27" name="Google Shape;1127;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aphicFrame>
        <p:nvGraphicFramePr>
          <p:cNvPr id="1128" name="Google Shape;1128;p44"/>
          <p:cNvGraphicFramePr/>
          <p:nvPr/>
        </p:nvGraphicFramePr>
        <p:xfrm>
          <a:off x="556449" y="1772816"/>
          <a:ext cx="3000000" cy="3000000"/>
        </p:xfrm>
        <a:graphic>
          <a:graphicData uri="http://schemas.openxmlformats.org/drawingml/2006/table">
            <a:tbl>
              <a:tblPr bandRow="1" firstRow="1">
                <a:noFill/>
                <a:tableStyleId>{0BC49009-C438-494D-9E98-4586609C15DF}</a:tableStyleId>
              </a:tblPr>
              <a:tblGrid>
                <a:gridCol w="5013850"/>
                <a:gridCol w="3618975"/>
              </a:tblGrid>
              <a:tr h="122600">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Kiểu dữ liệu</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Giải thích</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int8, int16, int32, int64, int_</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uint8, uint16, uint32, uint64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Số nguyên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float16, float32, float64, float128, float_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Dấu thập phân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36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bool_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Boolean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string_, unicode_</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Chuỗi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129" name="Google Shape;1129;p44"/>
          <p:cNvSpPr/>
          <p:nvPr/>
        </p:nvSpPr>
        <p:spPr>
          <a:xfrm>
            <a:off x="711201" y="4110221"/>
            <a:ext cx="4442946" cy="204921"/>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https://docs.scipy.org/doc/numpy-1.17.0/reference/arrays.dtypes.html</a:t>
            </a:r>
            <a:endParaRPr/>
          </a:p>
        </p:txBody>
      </p:sp>
      <p:sp>
        <p:nvSpPr>
          <p:cNvPr id="1130" name="Google Shape;1130;p44"/>
          <p:cNvSpPr/>
          <p:nvPr/>
        </p:nvSpPr>
        <p:spPr>
          <a:xfrm>
            <a:off x="711201" y="376476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8 trong int8 là 8 bit, là phạm vi giá trị mà giá trị này có thể biểu thị.</a:t>
            </a:r>
            <a:endParaRPr/>
          </a:p>
        </p:txBody>
      </p:sp>
      <p:sp>
        <p:nvSpPr>
          <p:cNvPr id="1131" name="Google Shape;1131;p4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kiểu dữ liệu của mảng NumPy như sau:</a:t>
            </a:r>
            <a:endParaRPr sz="1400">
              <a:solidFill>
                <a:schemeClr val="dk1"/>
              </a:solidFill>
              <a:latin typeface="Arial"/>
              <a:ea typeface="Arial"/>
              <a:cs typeface="Arial"/>
              <a:sym typeface="Arial"/>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8" name="Shape 8278"/>
        <p:cNvGrpSpPr/>
        <p:nvPr/>
      </p:nvGrpSpPr>
      <p:grpSpPr>
        <a:xfrm>
          <a:off x="0" y="0"/>
          <a:ext cx="0" cy="0"/>
          <a:chOff x="0" y="0"/>
          <a:chExt cx="0" cy="0"/>
        </a:xfrm>
      </p:grpSpPr>
      <p:sp>
        <p:nvSpPr>
          <p:cNvPr id="8279" name="Google Shape;8279;p439"/>
          <p:cNvSpPr/>
          <p:nvPr/>
        </p:nvSpPr>
        <p:spPr>
          <a:xfrm>
            <a:off x="558396" y="1746876"/>
            <a:ext cx="8782050" cy="45260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80" name="Google Shape;8280;p439"/>
          <p:cNvGrpSpPr/>
          <p:nvPr/>
        </p:nvGrpSpPr>
        <p:grpSpPr>
          <a:xfrm>
            <a:off x="450000" y="450000"/>
            <a:ext cx="9018000" cy="276999"/>
            <a:chOff x="450000" y="450000"/>
            <a:chExt cx="9018000" cy="276999"/>
          </a:xfrm>
        </p:grpSpPr>
        <p:sp>
          <p:nvSpPr>
            <p:cNvPr id="8281" name="Google Shape;8281;p4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82" name="Google Shape;8282;p4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83" name="Google Shape;8283;p439"/>
          <p:cNvPicPr preferRelativeResize="0"/>
          <p:nvPr/>
        </p:nvPicPr>
        <p:blipFill rotWithShape="1">
          <a:blip r:embed="rId3">
            <a:alphaModFix/>
          </a:blip>
          <a:srcRect b="0" l="650" r="21275" t="0"/>
          <a:stretch/>
        </p:blipFill>
        <p:spPr>
          <a:xfrm>
            <a:off x="630933" y="1809080"/>
            <a:ext cx="8712968" cy="4463892"/>
          </a:xfrm>
          <a:prstGeom prst="rect">
            <a:avLst/>
          </a:prstGeom>
          <a:noFill/>
          <a:ln>
            <a:noFill/>
          </a:ln>
        </p:spPr>
      </p:pic>
      <p:sp>
        <p:nvSpPr>
          <p:cNvPr id="8284" name="Google Shape;8284;p43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9" name="Shape 8289"/>
        <p:cNvGrpSpPr/>
        <p:nvPr/>
      </p:nvGrpSpPr>
      <p:grpSpPr>
        <a:xfrm>
          <a:off x="0" y="0"/>
          <a:ext cx="0" cy="0"/>
          <a:chOff x="0" y="0"/>
          <a:chExt cx="0" cy="0"/>
        </a:xfrm>
      </p:grpSpPr>
      <p:sp>
        <p:nvSpPr>
          <p:cNvPr id="8290" name="Google Shape;8290;p440"/>
          <p:cNvSpPr/>
          <p:nvPr/>
        </p:nvSpPr>
        <p:spPr>
          <a:xfrm>
            <a:off x="558396" y="1746876"/>
            <a:ext cx="8782050" cy="44904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91" name="Google Shape;8291;p440"/>
          <p:cNvGrpSpPr/>
          <p:nvPr/>
        </p:nvGrpSpPr>
        <p:grpSpPr>
          <a:xfrm>
            <a:off x="450000" y="450000"/>
            <a:ext cx="9018000" cy="276999"/>
            <a:chOff x="450000" y="450000"/>
            <a:chExt cx="9018000" cy="276999"/>
          </a:xfrm>
        </p:grpSpPr>
        <p:sp>
          <p:nvSpPr>
            <p:cNvPr id="8292" name="Google Shape;8292;p4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293" name="Google Shape;8293;p4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294" name="Google Shape;8294;p440"/>
          <p:cNvPicPr preferRelativeResize="0"/>
          <p:nvPr/>
        </p:nvPicPr>
        <p:blipFill rotWithShape="1">
          <a:blip r:embed="rId3">
            <a:alphaModFix/>
          </a:blip>
          <a:srcRect b="0" l="669" r="20773" t="0"/>
          <a:stretch/>
        </p:blipFill>
        <p:spPr>
          <a:xfrm>
            <a:off x="630932" y="1809017"/>
            <a:ext cx="8712968" cy="4428295"/>
          </a:xfrm>
          <a:prstGeom prst="rect">
            <a:avLst/>
          </a:prstGeom>
          <a:noFill/>
          <a:ln>
            <a:noFill/>
          </a:ln>
        </p:spPr>
      </p:pic>
      <p:sp>
        <p:nvSpPr>
          <p:cNvPr id="8295" name="Google Shape;8295;p44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0" name="Shape 8300"/>
        <p:cNvGrpSpPr/>
        <p:nvPr/>
      </p:nvGrpSpPr>
      <p:grpSpPr>
        <a:xfrm>
          <a:off x="0" y="0"/>
          <a:ext cx="0" cy="0"/>
          <a:chOff x="0" y="0"/>
          <a:chExt cx="0" cy="0"/>
        </a:xfrm>
      </p:grpSpPr>
      <p:sp>
        <p:nvSpPr>
          <p:cNvPr id="8301" name="Google Shape;8301;p441"/>
          <p:cNvSpPr/>
          <p:nvPr/>
        </p:nvSpPr>
        <p:spPr>
          <a:xfrm>
            <a:off x="558396" y="1746876"/>
            <a:ext cx="8782050" cy="43464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02" name="Google Shape;8302;p441"/>
          <p:cNvGrpSpPr/>
          <p:nvPr/>
        </p:nvGrpSpPr>
        <p:grpSpPr>
          <a:xfrm>
            <a:off x="450000" y="450000"/>
            <a:ext cx="9018000" cy="276999"/>
            <a:chOff x="450000" y="450000"/>
            <a:chExt cx="9018000" cy="276999"/>
          </a:xfrm>
        </p:grpSpPr>
        <p:sp>
          <p:nvSpPr>
            <p:cNvPr id="8303" name="Google Shape;8303;p4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04" name="Google Shape;8304;p4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05" name="Google Shape;8305;p441"/>
          <p:cNvPicPr preferRelativeResize="0"/>
          <p:nvPr/>
        </p:nvPicPr>
        <p:blipFill rotWithShape="1">
          <a:blip r:embed="rId3">
            <a:alphaModFix/>
          </a:blip>
          <a:srcRect b="0" l="0" r="17663" t="0"/>
          <a:stretch/>
        </p:blipFill>
        <p:spPr>
          <a:xfrm>
            <a:off x="577204" y="1772816"/>
            <a:ext cx="8766696" cy="4320480"/>
          </a:xfrm>
          <a:prstGeom prst="rect">
            <a:avLst/>
          </a:prstGeom>
          <a:noFill/>
          <a:ln>
            <a:noFill/>
          </a:ln>
        </p:spPr>
      </p:pic>
      <p:sp>
        <p:nvSpPr>
          <p:cNvPr id="8306" name="Google Shape;8306;p44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1" name="Shape 8311"/>
        <p:cNvGrpSpPr/>
        <p:nvPr/>
      </p:nvGrpSpPr>
      <p:grpSpPr>
        <a:xfrm>
          <a:off x="0" y="0"/>
          <a:ext cx="0" cy="0"/>
          <a:chOff x="0" y="0"/>
          <a:chExt cx="0" cy="0"/>
        </a:xfrm>
      </p:grpSpPr>
      <p:sp>
        <p:nvSpPr>
          <p:cNvPr id="8312" name="Google Shape;8312;p442"/>
          <p:cNvSpPr/>
          <p:nvPr/>
        </p:nvSpPr>
        <p:spPr>
          <a:xfrm>
            <a:off x="558396" y="1746876"/>
            <a:ext cx="8782050" cy="46344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13" name="Google Shape;8313;p442"/>
          <p:cNvGrpSpPr/>
          <p:nvPr/>
        </p:nvGrpSpPr>
        <p:grpSpPr>
          <a:xfrm>
            <a:off x="450000" y="450000"/>
            <a:ext cx="9018000" cy="276999"/>
            <a:chOff x="450000" y="450000"/>
            <a:chExt cx="9018000" cy="276999"/>
          </a:xfrm>
        </p:grpSpPr>
        <p:sp>
          <p:nvSpPr>
            <p:cNvPr id="8314" name="Google Shape;8314;p4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15" name="Google Shape;8315;p4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16" name="Google Shape;8316;p442"/>
          <p:cNvPicPr preferRelativeResize="0"/>
          <p:nvPr/>
        </p:nvPicPr>
        <p:blipFill rotWithShape="1">
          <a:blip r:embed="rId3">
            <a:alphaModFix/>
          </a:blip>
          <a:srcRect b="779" l="1258" r="19334" t="1526"/>
          <a:stretch/>
        </p:blipFill>
        <p:spPr>
          <a:xfrm>
            <a:off x="630932" y="1772816"/>
            <a:ext cx="8712968" cy="4608512"/>
          </a:xfrm>
          <a:prstGeom prst="rect">
            <a:avLst/>
          </a:prstGeom>
          <a:noFill/>
          <a:ln>
            <a:noFill/>
          </a:ln>
        </p:spPr>
      </p:pic>
      <p:sp>
        <p:nvSpPr>
          <p:cNvPr id="8317" name="Google Shape;8317;p44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2" name="Shape 8322"/>
        <p:cNvGrpSpPr/>
        <p:nvPr/>
      </p:nvGrpSpPr>
      <p:grpSpPr>
        <a:xfrm>
          <a:off x="0" y="0"/>
          <a:ext cx="0" cy="0"/>
          <a:chOff x="0" y="0"/>
          <a:chExt cx="0" cy="0"/>
        </a:xfrm>
      </p:grpSpPr>
      <p:sp>
        <p:nvSpPr>
          <p:cNvPr id="8323" name="Google Shape;8323;p443"/>
          <p:cNvSpPr/>
          <p:nvPr/>
        </p:nvSpPr>
        <p:spPr>
          <a:xfrm>
            <a:off x="558396" y="1746876"/>
            <a:ext cx="8782050" cy="44819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24" name="Google Shape;8324;p443"/>
          <p:cNvGrpSpPr/>
          <p:nvPr/>
        </p:nvGrpSpPr>
        <p:grpSpPr>
          <a:xfrm>
            <a:off x="450000" y="450000"/>
            <a:ext cx="9018000" cy="276999"/>
            <a:chOff x="450000" y="450000"/>
            <a:chExt cx="9018000" cy="276999"/>
          </a:xfrm>
        </p:grpSpPr>
        <p:sp>
          <p:nvSpPr>
            <p:cNvPr id="8325" name="Google Shape;8325;p4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26" name="Google Shape;8326;p4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27" name="Google Shape;8327;p443"/>
          <p:cNvPicPr preferRelativeResize="0"/>
          <p:nvPr/>
        </p:nvPicPr>
        <p:blipFill rotWithShape="1">
          <a:blip r:embed="rId3">
            <a:alphaModFix/>
          </a:blip>
          <a:srcRect b="0" l="1284" r="19616" t="1933"/>
          <a:stretch/>
        </p:blipFill>
        <p:spPr>
          <a:xfrm>
            <a:off x="630931" y="1772816"/>
            <a:ext cx="8712969" cy="4383986"/>
          </a:xfrm>
          <a:prstGeom prst="rect">
            <a:avLst/>
          </a:prstGeom>
          <a:noFill/>
          <a:ln>
            <a:noFill/>
          </a:ln>
        </p:spPr>
      </p:pic>
      <p:sp>
        <p:nvSpPr>
          <p:cNvPr id="8328" name="Google Shape;8328;p443"/>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tán các ô với hàm plot() và linestyle ='none':</a:t>
            </a:r>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3" name="Shape 8333"/>
        <p:cNvGrpSpPr/>
        <p:nvPr/>
      </p:nvGrpSpPr>
      <p:grpSpPr>
        <a:xfrm>
          <a:off x="0" y="0"/>
          <a:ext cx="0" cy="0"/>
          <a:chOff x="0" y="0"/>
          <a:chExt cx="0" cy="0"/>
        </a:xfrm>
      </p:grpSpPr>
      <p:sp>
        <p:nvSpPr>
          <p:cNvPr id="8334" name="Google Shape;8334;p444"/>
          <p:cNvSpPr/>
          <p:nvPr/>
        </p:nvSpPr>
        <p:spPr>
          <a:xfrm>
            <a:off x="558396" y="1746876"/>
            <a:ext cx="8782050" cy="44184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35" name="Google Shape;8335;p444"/>
          <p:cNvGrpSpPr/>
          <p:nvPr/>
        </p:nvGrpSpPr>
        <p:grpSpPr>
          <a:xfrm>
            <a:off x="450000" y="450000"/>
            <a:ext cx="9018000" cy="276999"/>
            <a:chOff x="450000" y="450000"/>
            <a:chExt cx="9018000" cy="276999"/>
          </a:xfrm>
        </p:grpSpPr>
        <p:sp>
          <p:nvSpPr>
            <p:cNvPr id="8336" name="Google Shape;8336;p4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37" name="Google Shape;8337;p4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38" name="Google Shape;8338;p444"/>
          <p:cNvPicPr preferRelativeResize="0"/>
          <p:nvPr/>
        </p:nvPicPr>
        <p:blipFill rotWithShape="1">
          <a:blip r:embed="rId3">
            <a:alphaModFix/>
          </a:blip>
          <a:srcRect b="0" l="1370" r="19876" t="2009"/>
          <a:stretch/>
        </p:blipFill>
        <p:spPr>
          <a:xfrm>
            <a:off x="643899" y="1804569"/>
            <a:ext cx="8696547" cy="4320480"/>
          </a:xfrm>
          <a:prstGeom prst="rect">
            <a:avLst/>
          </a:prstGeom>
          <a:noFill/>
          <a:ln>
            <a:noFill/>
          </a:ln>
        </p:spPr>
      </p:pic>
      <p:sp>
        <p:nvSpPr>
          <p:cNvPr id="8339" name="Google Shape;8339;p44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tán các ô với hàm plot() và linestyle ='none':</a:t>
            </a:r>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4" name="Shape 8344"/>
        <p:cNvGrpSpPr/>
        <p:nvPr/>
      </p:nvGrpSpPr>
      <p:grpSpPr>
        <a:xfrm>
          <a:off x="0" y="0"/>
          <a:ext cx="0" cy="0"/>
          <a:chOff x="0" y="0"/>
          <a:chExt cx="0" cy="0"/>
        </a:xfrm>
      </p:grpSpPr>
      <p:sp>
        <p:nvSpPr>
          <p:cNvPr id="8345" name="Google Shape;8345;p445"/>
          <p:cNvSpPr/>
          <p:nvPr/>
        </p:nvSpPr>
        <p:spPr>
          <a:xfrm>
            <a:off x="558396" y="1746876"/>
            <a:ext cx="8782050" cy="40583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46" name="Google Shape;8346;p445"/>
          <p:cNvGrpSpPr/>
          <p:nvPr/>
        </p:nvGrpSpPr>
        <p:grpSpPr>
          <a:xfrm>
            <a:off x="450000" y="450000"/>
            <a:ext cx="9018000" cy="276999"/>
            <a:chOff x="450000" y="450000"/>
            <a:chExt cx="9018000" cy="276999"/>
          </a:xfrm>
        </p:grpSpPr>
        <p:sp>
          <p:nvSpPr>
            <p:cNvPr id="8347" name="Google Shape;8347;p4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48" name="Google Shape;8348;p4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49" name="Google Shape;8349;p445"/>
          <p:cNvPicPr preferRelativeResize="0"/>
          <p:nvPr/>
        </p:nvPicPr>
        <p:blipFill rotWithShape="1">
          <a:blip r:embed="rId3">
            <a:alphaModFix/>
          </a:blip>
          <a:srcRect b="0" l="934" r="1945" t="0"/>
          <a:stretch/>
        </p:blipFill>
        <p:spPr>
          <a:xfrm>
            <a:off x="630932" y="1882871"/>
            <a:ext cx="8712968" cy="3778377"/>
          </a:xfrm>
          <a:prstGeom prst="rect">
            <a:avLst/>
          </a:prstGeom>
          <a:noFill/>
          <a:ln>
            <a:noFill/>
          </a:ln>
        </p:spPr>
      </p:pic>
      <p:sp>
        <p:nvSpPr>
          <p:cNvPr id="8350" name="Google Shape;8350;p44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tán các ô với hàm plot() và linestyle ='none':</a:t>
            </a:r>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5" name="Shape 8355"/>
        <p:cNvGrpSpPr/>
        <p:nvPr/>
      </p:nvGrpSpPr>
      <p:grpSpPr>
        <a:xfrm>
          <a:off x="0" y="0"/>
          <a:ext cx="0" cy="0"/>
          <a:chOff x="0" y="0"/>
          <a:chExt cx="0" cy="0"/>
        </a:xfrm>
      </p:grpSpPr>
      <p:sp>
        <p:nvSpPr>
          <p:cNvPr id="8356" name="Google Shape;8356;p446"/>
          <p:cNvSpPr/>
          <p:nvPr/>
        </p:nvSpPr>
        <p:spPr>
          <a:xfrm>
            <a:off x="558396" y="1746876"/>
            <a:ext cx="8782050" cy="45883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57" name="Google Shape;8357;p446"/>
          <p:cNvGrpSpPr/>
          <p:nvPr/>
        </p:nvGrpSpPr>
        <p:grpSpPr>
          <a:xfrm>
            <a:off x="450000" y="450000"/>
            <a:ext cx="9018000" cy="276999"/>
            <a:chOff x="450000" y="450000"/>
            <a:chExt cx="9018000" cy="276999"/>
          </a:xfrm>
        </p:grpSpPr>
        <p:sp>
          <p:nvSpPr>
            <p:cNvPr id="8358" name="Google Shape;8358;p4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59" name="Google Shape;8359;p4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60" name="Google Shape;8360;p446"/>
          <p:cNvPicPr preferRelativeResize="0"/>
          <p:nvPr/>
        </p:nvPicPr>
        <p:blipFill rotWithShape="1">
          <a:blip r:embed="rId3">
            <a:alphaModFix/>
          </a:blip>
          <a:srcRect b="0" l="0" r="23900" t="0"/>
          <a:stretch/>
        </p:blipFill>
        <p:spPr>
          <a:xfrm>
            <a:off x="711200" y="1772816"/>
            <a:ext cx="8632700" cy="4562444"/>
          </a:xfrm>
          <a:prstGeom prst="rect">
            <a:avLst/>
          </a:prstGeom>
          <a:solidFill>
            <a:srgbClr val="F7F7F7"/>
          </a:solidFill>
          <a:ln>
            <a:noFill/>
          </a:ln>
        </p:spPr>
      </p:pic>
      <p:sp>
        <p:nvSpPr>
          <p:cNvPr id="8361" name="Google Shape;8361;p44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với chức năng phân tán ():</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6" name="Shape 8366"/>
        <p:cNvGrpSpPr/>
        <p:nvPr/>
      </p:nvGrpSpPr>
      <p:grpSpPr>
        <a:xfrm>
          <a:off x="0" y="0"/>
          <a:ext cx="0" cy="0"/>
          <a:chOff x="0" y="0"/>
          <a:chExt cx="0" cy="0"/>
        </a:xfrm>
      </p:grpSpPr>
      <p:sp>
        <p:nvSpPr>
          <p:cNvPr id="8367" name="Google Shape;8367;p447"/>
          <p:cNvSpPr/>
          <p:nvPr/>
        </p:nvSpPr>
        <p:spPr>
          <a:xfrm>
            <a:off x="558396" y="1746875"/>
            <a:ext cx="8782050" cy="4498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68" name="Google Shape;8368;p447"/>
          <p:cNvGrpSpPr/>
          <p:nvPr/>
        </p:nvGrpSpPr>
        <p:grpSpPr>
          <a:xfrm>
            <a:off x="450000" y="450000"/>
            <a:ext cx="9018000" cy="276999"/>
            <a:chOff x="450000" y="450000"/>
            <a:chExt cx="9018000" cy="276999"/>
          </a:xfrm>
        </p:grpSpPr>
        <p:sp>
          <p:nvSpPr>
            <p:cNvPr id="8369" name="Google Shape;8369;p4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70" name="Google Shape;8370;p4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71" name="Google Shape;8371;p447"/>
          <p:cNvPicPr preferRelativeResize="0"/>
          <p:nvPr/>
        </p:nvPicPr>
        <p:blipFill rotWithShape="1">
          <a:blip r:embed="rId3">
            <a:alphaModFix/>
          </a:blip>
          <a:srcRect b="0" l="0" r="23635" t="0"/>
          <a:stretch/>
        </p:blipFill>
        <p:spPr>
          <a:xfrm>
            <a:off x="710788" y="1772816"/>
            <a:ext cx="8633112" cy="4472475"/>
          </a:xfrm>
          <a:prstGeom prst="rect">
            <a:avLst/>
          </a:prstGeom>
          <a:noFill/>
          <a:ln>
            <a:noFill/>
          </a:ln>
        </p:spPr>
      </p:pic>
      <p:sp>
        <p:nvSpPr>
          <p:cNvPr id="8372" name="Google Shape;8372;p44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với chức năng phân tán ():</a:t>
            </a:r>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7" name="Shape 8377"/>
        <p:cNvGrpSpPr/>
        <p:nvPr/>
      </p:nvGrpSpPr>
      <p:grpSpPr>
        <a:xfrm>
          <a:off x="0" y="0"/>
          <a:ext cx="0" cy="0"/>
          <a:chOff x="0" y="0"/>
          <a:chExt cx="0" cy="0"/>
        </a:xfrm>
      </p:grpSpPr>
      <p:sp>
        <p:nvSpPr>
          <p:cNvPr id="8378" name="Google Shape;8378;p448"/>
          <p:cNvSpPr/>
          <p:nvPr/>
        </p:nvSpPr>
        <p:spPr>
          <a:xfrm>
            <a:off x="558396" y="1746875"/>
            <a:ext cx="8782050" cy="45290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79" name="Google Shape;8379;p448"/>
          <p:cNvGrpSpPr/>
          <p:nvPr/>
        </p:nvGrpSpPr>
        <p:grpSpPr>
          <a:xfrm>
            <a:off x="450000" y="450000"/>
            <a:ext cx="9018000" cy="276999"/>
            <a:chOff x="450000" y="450000"/>
            <a:chExt cx="9018000" cy="276999"/>
          </a:xfrm>
        </p:grpSpPr>
        <p:sp>
          <p:nvSpPr>
            <p:cNvPr id="8380" name="Google Shape;8380;p4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81" name="Google Shape;8381;p4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82" name="Google Shape;8382;p448"/>
          <p:cNvPicPr preferRelativeResize="0"/>
          <p:nvPr/>
        </p:nvPicPr>
        <p:blipFill rotWithShape="1">
          <a:blip r:embed="rId3">
            <a:alphaModFix/>
          </a:blip>
          <a:srcRect b="0" l="0" r="23877" t="0"/>
          <a:stretch/>
        </p:blipFill>
        <p:spPr>
          <a:xfrm>
            <a:off x="707747" y="1772816"/>
            <a:ext cx="8632699" cy="4503063"/>
          </a:xfrm>
          <a:prstGeom prst="rect">
            <a:avLst/>
          </a:prstGeom>
          <a:noFill/>
          <a:ln>
            <a:noFill/>
          </a:ln>
        </p:spPr>
      </p:pic>
      <p:sp>
        <p:nvSpPr>
          <p:cNvPr id="8383" name="Google Shape;8383;p44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với chức năng phân tán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grpSp>
        <p:nvGrpSpPr>
          <p:cNvPr id="1137" name="Google Shape;1137;p45"/>
          <p:cNvGrpSpPr/>
          <p:nvPr/>
        </p:nvGrpSpPr>
        <p:grpSpPr>
          <a:xfrm>
            <a:off x="450000" y="450000"/>
            <a:ext cx="9018000" cy="276999"/>
            <a:chOff x="450000" y="450000"/>
            <a:chExt cx="9018000" cy="276999"/>
          </a:xfrm>
        </p:grpSpPr>
        <p:sp>
          <p:nvSpPr>
            <p:cNvPr id="1138" name="Google Shape;1138;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39" name="Google Shape;1139;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40" name="Google Shape;1140;p45"/>
          <p:cNvSpPr/>
          <p:nvPr/>
        </p:nvSpPr>
        <p:spPr>
          <a:xfrm>
            <a:off x="711201" y="2686360"/>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bit đại diện cho hai giá trị, bit 8 có thể trở thành 2 lũy thừa của 8, đại diện cho tối đa 256 số nguyên. Trong số nguyên, giá trị này nằm trong khoảng từ -128 đến 127. Phạm vi lên tới 127 chứ không phải 128 vì số 0 bị loại trừ.</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chỉ sử dụng các giá trị dương, khoảng trống trong dãy số âm cần được gạch chéo sang số dương và lúc này, u, chữ cái đầu tiên của số không dấu (có nghĩa là dương) được sử dụng.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uint8 nằm trong khoảng từ 0 đến 255.</a:t>
            </a:r>
            <a:endParaRPr sz="1300">
              <a:solidFill>
                <a:srgbClr val="262626"/>
              </a:solidFill>
              <a:latin typeface="Arial"/>
              <a:ea typeface="Arial"/>
              <a:cs typeface="Arial"/>
              <a:sym typeface="Arial"/>
            </a:endParaRPr>
          </a:p>
        </p:txBody>
      </p:sp>
      <p:grpSp>
        <p:nvGrpSpPr>
          <p:cNvPr id="1141" name="Google Shape;1141;p45"/>
          <p:cNvGrpSpPr/>
          <p:nvPr/>
        </p:nvGrpSpPr>
        <p:grpSpPr>
          <a:xfrm>
            <a:off x="558396" y="1772816"/>
            <a:ext cx="8782050" cy="814399"/>
            <a:chOff x="558396" y="1844825"/>
            <a:chExt cx="8782050" cy="814399"/>
          </a:xfrm>
        </p:grpSpPr>
        <p:sp>
          <p:nvSpPr>
            <p:cNvPr id="1142" name="Google Shape;1142;p45"/>
            <p:cNvSpPr/>
            <p:nvPr/>
          </p:nvSpPr>
          <p:spPr>
            <a:xfrm>
              <a:off x="558396" y="1844825"/>
              <a:ext cx="8782050" cy="8143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43" name="Google Shape;1143;p45"/>
            <p:cNvPicPr preferRelativeResize="0"/>
            <p:nvPr/>
          </p:nvPicPr>
          <p:blipFill rotWithShape="1">
            <a:blip r:embed="rId3">
              <a:alphaModFix/>
            </a:blip>
            <a:srcRect b="15347" l="1392" r="21951" t="0"/>
            <a:stretch/>
          </p:blipFill>
          <p:spPr>
            <a:xfrm>
              <a:off x="671803" y="1898769"/>
              <a:ext cx="8668643" cy="685812"/>
            </a:xfrm>
            <a:prstGeom prst="rect">
              <a:avLst/>
            </a:prstGeom>
            <a:noFill/>
            <a:ln>
              <a:noFill/>
            </a:ln>
          </p:spPr>
        </p:pic>
      </p:grpSp>
      <p:sp>
        <p:nvSpPr>
          <p:cNvPr id="1144" name="Google Shape;1144;p4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Giải thích về 8 bit</a:t>
            </a:r>
            <a:endParaRPr sz="1400">
              <a:solidFill>
                <a:schemeClr val="dk1"/>
              </a:solidFill>
              <a:latin typeface="Arial"/>
              <a:ea typeface="Arial"/>
              <a:cs typeface="Arial"/>
              <a:sym typeface="Arial"/>
            </a:endParaRPr>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8" name="Shape 8388"/>
        <p:cNvGrpSpPr/>
        <p:nvPr/>
      </p:nvGrpSpPr>
      <p:grpSpPr>
        <a:xfrm>
          <a:off x="0" y="0"/>
          <a:ext cx="0" cy="0"/>
          <a:chOff x="0" y="0"/>
          <a:chExt cx="0" cy="0"/>
        </a:xfrm>
      </p:grpSpPr>
      <p:sp>
        <p:nvSpPr>
          <p:cNvPr id="8389" name="Google Shape;8389;p449"/>
          <p:cNvSpPr/>
          <p:nvPr/>
        </p:nvSpPr>
        <p:spPr>
          <a:xfrm>
            <a:off x="558396" y="1746875"/>
            <a:ext cx="8782050" cy="45117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90" name="Google Shape;8390;p449"/>
          <p:cNvGrpSpPr/>
          <p:nvPr/>
        </p:nvGrpSpPr>
        <p:grpSpPr>
          <a:xfrm>
            <a:off x="450000" y="450000"/>
            <a:ext cx="9018000" cy="276999"/>
            <a:chOff x="450000" y="450000"/>
            <a:chExt cx="9018000" cy="276999"/>
          </a:xfrm>
        </p:grpSpPr>
        <p:sp>
          <p:nvSpPr>
            <p:cNvPr id="8391" name="Google Shape;8391;p4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392" name="Google Shape;8392;p4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393" name="Google Shape;8393;p449"/>
          <p:cNvPicPr preferRelativeResize="0"/>
          <p:nvPr/>
        </p:nvPicPr>
        <p:blipFill rotWithShape="1">
          <a:blip r:embed="rId3">
            <a:alphaModFix/>
          </a:blip>
          <a:srcRect b="0" l="0" r="23894" t="0"/>
          <a:stretch/>
        </p:blipFill>
        <p:spPr>
          <a:xfrm>
            <a:off x="707747" y="1762875"/>
            <a:ext cx="8632699" cy="4495744"/>
          </a:xfrm>
          <a:prstGeom prst="rect">
            <a:avLst/>
          </a:prstGeom>
          <a:noFill/>
          <a:ln>
            <a:noFill/>
          </a:ln>
        </p:spPr>
      </p:pic>
      <p:sp>
        <p:nvSpPr>
          <p:cNvPr id="8394" name="Google Shape;8394;p44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với chức năng phân tán ():</a:t>
            </a:r>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9" name="Shape 8399"/>
        <p:cNvGrpSpPr/>
        <p:nvPr/>
      </p:nvGrpSpPr>
      <p:grpSpPr>
        <a:xfrm>
          <a:off x="0" y="0"/>
          <a:ext cx="0" cy="0"/>
          <a:chOff x="0" y="0"/>
          <a:chExt cx="0" cy="0"/>
        </a:xfrm>
      </p:grpSpPr>
      <p:graphicFrame>
        <p:nvGraphicFramePr>
          <p:cNvPr id="8400" name="Google Shape;8400;p450"/>
          <p:cNvGraphicFramePr/>
          <p:nvPr/>
        </p:nvGraphicFramePr>
        <p:xfrm>
          <a:off x="711200" y="1748851"/>
          <a:ext cx="3000000" cy="3000000"/>
        </p:xfrm>
        <a:graphic>
          <a:graphicData uri="http://schemas.openxmlformats.org/drawingml/2006/table">
            <a:tbl>
              <a:tblPr bandRow="1" firstRow="1">
                <a:noFill/>
                <a:tableStyleId>{0BC49009-C438-494D-9E98-4586609C15DF}</a:tableStyleId>
              </a:tblPr>
              <a:tblGrid>
                <a:gridCol w="3853725"/>
                <a:gridCol w="4779100"/>
              </a:tblGrid>
              <a:tr h="297675">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Vấn đề</a:t>
                      </a:r>
                      <a:endParaRPr b="0" sz="1400" u="none" cap="none" strike="noStrike">
                        <a:solidFill>
                          <a:srgbClr val="FF0000"/>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Giải thích</a:t>
                      </a:r>
                      <a:endParaRPr b="0" sz="1400" u="none" cap="none" strike="noStrike">
                        <a:solidFill>
                          <a:srgbClr val="FF000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alpha</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Trong suốt.</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băng thông</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Băng thông.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kiểu đường nét</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Kiểu đường nét.</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đánh dấu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Đánh ấu.</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kích thước đánh dấu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Marker size.</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 đánh dấu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 đánh dấu bên trong.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 đánh dấu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Màu của cạnh đánh dấu.</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chiều rộng đánh dấu</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Chiều rộng của cạnh đánh dấu.</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8401" name="Google Shape;8401;p450"/>
          <p:cNvGrpSpPr/>
          <p:nvPr/>
        </p:nvGrpSpPr>
        <p:grpSpPr>
          <a:xfrm>
            <a:off x="450000" y="450000"/>
            <a:ext cx="9018000" cy="276999"/>
            <a:chOff x="450000" y="450000"/>
            <a:chExt cx="9018000" cy="276999"/>
          </a:xfrm>
        </p:grpSpPr>
        <p:sp>
          <p:nvSpPr>
            <p:cNvPr id="8402" name="Google Shape;8402;p4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03" name="Google Shape;8403;p4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404" name="Google Shape;8404;p450"/>
          <p:cNvSpPr/>
          <p:nvPr/>
        </p:nvSpPr>
        <p:spPr>
          <a:xfrm>
            <a:off x="669646" y="4792651"/>
            <a:ext cx="4312901" cy="21404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https://matplotlib.org/3.1.1/api/_as_gen/matplotlib.pyplot.plot.html</a:t>
            </a:r>
            <a:endParaRPr/>
          </a:p>
        </p:txBody>
      </p:sp>
      <p:sp>
        <p:nvSpPr>
          <p:cNvPr id="8405" name="Google Shape;8405;p45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đối số của hàm plot():</a:t>
            </a:r>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0" name="Shape 8410"/>
        <p:cNvGrpSpPr/>
        <p:nvPr/>
      </p:nvGrpSpPr>
      <p:grpSpPr>
        <a:xfrm>
          <a:off x="0" y="0"/>
          <a:ext cx="0" cy="0"/>
          <a:chOff x="0" y="0"/>
          <a:chExt cx="0" cy="0"/>
        </a:xfrm>
      </p:grpSpPr>
      <p:graphicFrame>
        <p:nvGraphicFramePr>
          <p:cNvPr id="8411" name="Google Shape;8411;p451"/>
          <p:cNvGraphicFramePr/>
          <p:nvPr/>
        </p:nvGraphicFramePr>
        <p:xfrm>
          <a:off x="711200" y="1747705"/>
          <a:ext cx="3000000" cy="3000000"/>
        </p:xfrm>
        <a:graphic>
          <a:graphicData uri="http://schemas.openxmlformats.org/drawingml/2006/table">
            <a:tbl>
              <a:tblPr bandRow="1" firstRow="1">
                <a:noFill/>
                <a:tableStyleId>{0BC49009-C438-494D-9E98-4586609C15DF}</a:tableStyleId>
              </a:tblPr>
              <a:tblGrid>
                <a:gridCol w="3853725"/>
                <a:gridCol w="4779100"/>
              </a:tblGrid>
              <a:tr h="297675">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Kiểu đường</a:t>
                      </a:r>
                      <a:endParaRPr b="0" sz="1400" u="none" cap="none" strike="noStrike">
                        <a:solidFill>
                          <a:srgbClr val="FF0000"/>
                        </a:solidFill>
                        <a:latin typeface="Arial"/>
                        <a:ea typeface="Arial"/>
                        <a:cs typeface="Arial"/>
                        <a:sym typeface="Arial"/>
                      </a:endParaRPr>
                    </a:p>
                  </a:txBody>
                  <a:tcPr marT="36000" marB="3600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Giải thích</a:t>
                      </a:r>
                      <a:endParaRPr b="0" sz="1400" u="none" cap="none" strike="noStrike">
                        <a:solidFill>
                          <a:srgbClr val="FF0000"/>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'none'</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Không có đường.</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Đường chấm.</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Vạch đứt.</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Chấm gạch.</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1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Vạch liên tiếp.</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53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'steps'</a:t>
                      </a:r>
                      <a:endParaRPr b="0" sz="1300" u="none" cap="none" strike="noStrike">
                        <a:solidFill>
                          <a:srgbClr val="26262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Các bước.</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8412" name="Google Shape;8412;p451"/>
          <p:cNvGrpSpPr/>
          <p:nvPr/>
        </p:nvGrpSpPr>
        <p:grpSpPr>
          <a:xfrm>
            <a:off x="450000" y="450000"/>
            <a:ext cx="9018000" cy="276999"/>
            <a:chOff x="450000" y="450000"/>
            <a:chExt cx="9018000" cy="276999"/>
          </a:xfrm>
        </p:grpSpPr>
        <p:sp>
          <p:nvSpPr>
            <p:cNvPr id="8413" name="Google Shape;8413;p4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14" name="Google Shape;8414;p4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415" name="Google Shape;8415;p451"/>
          <p:cNvSpPr/>
          <p:nvPr/>
        </p:nvSpPr>
        <p:spPr>
          <a:xfrm>
            <a:off x="669646" y="3900272"/>
            <a:ext cx="4312901" cy="21404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https://matplotlib.org/3.1.1/api/_as_gen/matplotlib.pyplot.plot.html</a:t>
            </a:r>
            <a:endParaRPr/>
          </a:p>
        </p:txBody>
      </p:sp>
      <p:sp>
        <p:nvSpPr>
          <p:cNvPr id="8416" name="Google Shape;8416;p45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giá trị của đối số kiểu đường:</a:t>
            </a:r>
            <a:endParaRPr sz="1400">
              <a:solidFill>
                <a:schemeClr val="dk1"/>
              </a:solidFill>
              <a:latin typeface="Arial"/>
              <a:ea typeface="Arial"/>
              <a:cs typeface="Arial"/>
              <a:sym typeface="Arial"/>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1" name="Shape 8421"/>
        <p:cNvGrpSpPr/>
        <p:nvPr/>
      </p:nvGrpSpPr>
      <p:grpSpPr>
        <a:xfrm>
          <a:off x="0" y="0"/>
          <a:ext cx="0" cy="0"/>
          <a:chOff x="0" y="0"/>
          <a:chExt cx="0" cy="0"/>
        </a:xfrm>
      </p:grpSpPr>
      <p:graphicFrame>
        <p:nvGraphicFramePr>
          <p:cNvPr id="8422" name="Google Shape;8422;p452"/>
          <p:cNvGraphicFramePr/>
          <p:nvPr/>
        </p:nvGraphicFramePr>
        <p:xfrm>
          <a:off x="686066" y="1772816"/>
          <a:ext cx="3000000" cy="3000000"/>
        </p:xfrm>
        <a:graphic>
          <a:graphicData uri="http://schemas.openxmlformats.org/drawingml/2006/table">
            <a:tbl>
              <a:tblPr bandRow="1" firstRow="1">
                <a:noFill/>
                <a:tableStyleId>{0BC49009-C438-494D-9E98-4586609C15DF}</a:tableStyleId>
              </a:tblPr>
              <a:tblGrid>
                <a:gridCol w="3853725"/>
                <a:gridCol w="4779100"/>
              </a:tblGrid>
              <a:tr h="262925">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Dấu </a:t>
                      </a:r>
                      <a:endParaRPr b="0" sz="1400" u="none" cap="none" strike="noStrike">
                        <a:solidFill>
                          <a:srgbClr val="FF0000"/>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Giải thích</a:t>
                      </a:r>
                      <a:endParaRPr b="0" sz="1400" u="none" cap="none" strike="noStrike">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chấm.</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phâtr.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'o'</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tròn.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Mũ trên.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Mũ dưới.</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Bình phương.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Dấu sao.</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Dấu cộng.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Nhân tố X.</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Kim cương.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Hình năm góc.</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8423" name="Google Shape;8423;p452"/>
          <p:cNvGrpSpPr/>
          <p:nvPr/>
        </p:nvGrpSpPr>
        <p:grpSpPr>
          <a:xfrm>
            <a:off x="450000" y="450000"/>
            <a:ext cx="9018000" cy="276999"/>
            <a:chOff x="450000" y="450000"/>
            <a:chExt cx="9018000" cy="276999"/>
          </a:xfrm>
        </p:grpSpPr>
        <p:sp>
          <p:nvSpPr>
            <p:cNvPr id="8424" name="Google Shape;8424;p4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25" name="Google Shape;8425;p4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426" name="Google Shape;8426;p452"/>
          <p:cNvSpPr/>
          <p:nvPr/>
        </p:nvSpPr>
        <p:spPr>
          <a:xfrm>
            <a:off x="669646" y="4877629"/>
            <a:ext cx="4312901" cy="21404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https://matplotlib.org/3.1.1/api/_as_gen/matplotlib.pyplot.plot.html</a:t>
            </a:r>
            <a:endParaRPr/>
          </a:p>
        </p:txBody>
      </p:sp>
      <p:sp>
        <p:nvSpPr>
          <p:cNvPr id="8427" name="Google Shape;8427;p45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giá trị của đối số đánh dấu:</a:t>
            </a:r>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2" name="Shape 8432"/>
        <p:cNvGrpSpPr/>
        <p:nvPr/>
      </p:nvGrpSpPr>
      <p:grpSpPr>
        <a:xfrm>
          <a:off x="0" y="0"/>
          <a:ext cx="0" cy="0"/>
          <a:chOff x="0" y="0"/>
          <a:chExt cx="0" cy="0"/>
        </a:xfrm>
      </p:grpSpPr>
      <p:sp>
        <p:nvSpPr>
          <p:cNvPr id="8433" name="Google Shape;8433;p453"/>
          <p:cNvSpPr/>
          <p:nvPr/>
        </p:nvSpPr>
        <p:spPr>
          <a:xfrm>
            <a:off x="558396" y="2249031"/>
            <a:ext cx="8782050" cy="9960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34" name="Google Shape;8434;p453"/>
          <p:cNvGrpSpPr/>
          <p:nvPr/>
        </p:nvGrpSpPr>
        <p:grpSpPr>
          <a:xfrm>
            <a:off x="450000" y="450000"/>
            <a:ext cx="9018000" cy="276999"/>
            <a:chOff x="450000" y="450000"/>
            <a:chExt cx="9018000" cy="276999"/>
          </a:xfrm>
        </p:grpSpPr>
        <p:sp>
          <p:nvSpPr>
            <p:cNvPr id="8435" name="Google Shape;8435;p4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36" name="Google Shape;8436;p4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437" name="Google Shape;8437;p45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hóa Matplotlib với các đối tượng</a:t>
            </a:r>
            <a:endParaRPr b="1" sz="2400">
              <a:solidFill>
                <a:srgbClr val="0C0C0C"/>
              </a:solidFill>
              <a:latin typeface="Arial"/>
              <a:ea typeface="Arial"/>
              <a:cs typeface="Arial"/>
              <a:sym typeface="Arial"/>
            </a:endParaRPr>
          </a:p>
        </p:txBody>
      </p:sp>
      <p:pic>
        <p:nvPicPr>
          <p:cNvPr id="8438" name="Google Shape;8438;p453"/>
          <p:cNvPicPr preferRelativeResize="0"/>
          <p:nvPr/>
        </p:nvPicPr>
        <p:blipFill rotWithShape="1">
          <a:blip r:embed="rId3">
            <a:alphaModFix/>
          </a:blip>
          <a:srcRect b="0" l="0" r="31186" t="0"/>
          <a:stretch/>
        </p:blipFill>
        <p:spPr>
          <a:xfrm>
            <a:off x="707747" y="2283564"/>
            <a:ext cx="8632699" cy="961487"/>
          </a:xfrm>
          <a:prstGeom prst="rect">
            <a:avLst/>
          </a:prstGeom>
          <a:noFill/>
          <a:ln>
            <a:noFill/>
          </a:ln>
        </p:spPr>
      </p:pic>
      <p:sp>
        <p:nvSpPr>
          <p:cNvPr id="8439" name="Google Shape;8439;p453"/>
          <p:cNvSpPr/>
          <p:nvPr/>
        </p:nvSpPr>
        <p:spPr>
          <a:xfrm>
            <a:off x="558396" y="191096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Nhập các mô-đun cần thiết.</a:t>
            </a:r>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4" name="Shape 8444"/>
        <p:cNvGrpSpPr/>
        <p:nvPr/>
      </p:nvGrpSpPr>
      <p:grpSpPr>
        <a:xfrm>
          <a:off x="0" y="0"/>
          <a:ext cx="0" cy="0"/>
          <a:chOff x="0" y="0"/>
          <a:chExt cx="0" cy="0"/>
        </a:xfrm>
      </p:grpSpPr>
      <p:sp>
        <p:nvSpPr>
          <p:cNvPr id="8445" name="Google Shape;8445;p454"/>
          <p:cNvSpPr/>
          <p:nvPr/>
        </p:nvSpPr>
        <p:spPr>
          <a:xfrm>
            <a:off x="558396" y="1742166"/>
            <a:ext cx="8782050" cy="4639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46" name="Google Shape;8446;p454"/>
          <p:cNvGrpSpPr/>
          <p:nvPr/>
        </p:nvGrpSpPr>
        <p:grpSpPr>
          <a:xfrm>
            <a:off x="450000" y="450000"/>
            <a:ext cx="9018000" cy="276999"/>
            <a:chOff x="450000" y="450000"/>
            <a:chExt cx="9018000" cy="276999"/>
          </a:xfrm>
        </p:grpSpPr>
        <p:sp>
          <p:nvSpPr>
            <p:cNvPr id="8447" name="Google Shape;8447;p4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48" name="Google Shape;8448;p4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449" name="Google Shape;8449;p454"/>
          <p:cNvPicPr preferRelativeResize="0"/>
          <p:nvPr/>
        </p:nvPicPr>
        <p:blipFill rotWithShape="1">
          <a:blip r:embed="rId3">
            <a:alphaModFix/>
          </a:blip>
          <a:srcRect b="0" l="0" r="246" t="661"/>
          <a:stretch/>
        </p:blipFill>
        <p:spPr>
          <a:xfrm>
            <a:off x="636531" y="1757491"/>
            <a:ext cx="8625780" cy="4608512"/>
          </a:xfrm>
          <a:prstGeom prst="rect">
            <a:avLst/>
          </a:prstGeom>
          <a:noFill/>
          <a:ln>
            <a:noFill/>
          </a:ln>
        </p:spPr>
      </p:pic>
      <p:sp>
        <p:nvSpPr>
          <p:cNvPr id="8450" name="Google Shape;8450;p45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với một đối tượng hình:</a:t>
            </a:r>
            <a:endParaRPr sz="1400">
              <a:solidFill>
                <a:schemeClr val="dk1"/>
              </a:solidFill>
              <a:latin typeface="Arial"/>
              <a:ea typeface="Arial"/>
              <a:cs typeface="Arial"/>
              <a:sym typeface="Arial"/>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5" name="Shape 8455"/>
        <p:cNvGrpSpPr/>
        <p:nvPr/>
      </p:nvGrpSpPr>
      <p:grpSpPr>
        <a:xfrm>
          <a:off x="0" y="0"/>
          <a:ext cx="0" cy="0"/>
          <a:chOff x="0" y="0"/>
          <a:chExt cx="0" cy="0"/>
        </a:xfrm>
      </p:grpSpPr>
      <p:sp>
        <p:nvSpPr>
          <p:cNvPr id="8456" name="Google Shape;8456;p455"/>
          <p:cNvSpPr/>
          <p:nvPr/>
        </p:nvSpPr>
        <p:spPr>
          <a:xfrm>
            <a:off x="558396" y="1742166"/>
            <a:ext cx="8782050" cy="46391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57" name="Google Shape;8457;p455"/>
          <p:cNvGrpSpPr/>
          <p:nvPr/>
        </p:nvGrpSpPr>
        <p:grpSpPr>
          <a:xfrm>
            <a:off x="450000" y="450000"/>
            <a:ext cx="9018000" cy="276999"/>
            <a:chOff x="450000" y="450000"/>
            <a:chExt cx="9018000" cy="276999"/>
          </a:xfrm>
        </p:grpSpPr>
        <p:sp>
          <p:nvSpPr>
            <p:cNvPr id="8458" name="Google Shape;8458;p4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59" name="Google Shape;8459;p4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460" name="Google Shape;8460;p455"/>
          <p:cNvPicPr preferRelativeResize="0"/>
          <p:nvPr/>
        </p:nvPicPr>
        <p:blipFill rotWithShape="1">
          <a:blip r:embed="rId3">
            <a:alphaModFix/>
          </a:blip>
          <a:srcRect b="138" l="1534" r="4069" t="-1"/>
          <a:stretch/>
        </p:blipFill>
        <p:spPr>
          <a:xfrm>
            <a:off x="774948" y="1820040"/>
            <a:ext cx="8565498" cy="4490970"/>
          </a:xfrm>
          <a:prstGeom prst="rect">
            <a:avLst/>
          </a:prstGeom>
          <a:noFill/>
          <a:ln>
            <a:noFill/>
          </a:ln>
        </p:spPr>
      </p:pic>
      <p:sp>
        <p:nvSpPr>
          <p:cNvPr id="8461" name="Google Shape;8461;p45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với một đối tượng hình:</a:t>
            </a:r>
            <a:endParaRPr sz="1400">
              <a:solidFill>
                <a:schemeClr val="dk1"/>
              </a:solidFill>
              <a:latin typeface="Arial"/>
              <a:ea typeface="Arial"/>
              <a:cs typeface="Arial"/>
              <a:sym typeface="Arial"/>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6" name="Shape 8466"/>
        <p:cNvGrpSpPr/>
        <p:nvPr/>
      </p:nvGrpSpPr>
      <p:grpSpPr>
        <a:xfrm>
          <a:off x="0" y="0"/>
          <a:ext cx="0" cy="0"/>
          <a:chOff x="0" y="0"/>
          <a:chExt cx="0" cy="0"/>
        </a:xfrm>
      </p:grpSpPr>
      <p:sp>
        <p:nvSpPr>
          <p:cNvPr id="8467" name="Google Shape;8467;p456"/>
          <p:cNvSpPr/>
          <p:nvPr/>
        </p:nvSpPr>
        <p:spPr>
          <a:xfrm>
            <a:off x="558396" y="1742165"/>
            <a:ext cx="8782050" cy="29906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68" name="Google Shape;8468;p456"/>
          <p:cNvGrpSpPr/>
          <p:nvPr/>
        </p:nvGrpSpPr>
        <p:grpSpPr>
          <a:xfrm>
            <a:off x="450000" y="450000"/>
            <a:ext cx="9018000" cy="276999"/>
            <a:chOff x="450000" y="450000"/>
            <a:chExt cx="9018000" cy="276999"/>
          </a:xfrm>
        </p:grpSpPr>
        <p:sp>
          <p:nvSpPr>
            <p:cNvPr id="8469" name="Google Shape;8469;p4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70" name="Google Shape;8470;p4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471" name="Google Shape;8471;p456"/>
          <p:cNvPicPr preferRelativeResize="0"/>
          <p:nvPr/>
        </p:nvPicPr>
        <p:blipFill rotWithShape="1">
          <a:blip r:embed="rId3">
            <a:alphaModFix/>
          </a:blip>
          <a:srcRect b="0" l="1307" r="20824" t="0"/>
          <a:stretch/>
        </p:blipFill>
        <p:spPr>
          <a:xfrm>
            <a:off x="634330" y="1752832"/>
            <a:ext cx="8709514" cy="2979953"/>
          </a:xfrm>
          <a:prstGeom prst="rect">
            <a:avLst/>
          </a:prstGeom>
          <a:noFill/>
          <a:ln>
            <a:noFill/>
          </a:ln>
        </p:spPr>
      </p:pic>
      <p:sp>
        <p:nvSpPr>
          <p:cNvPr id="8472" name="Google Shape;8472;p45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Trực quan hóa với một đối tượng hình:</a:t>
            </a:r>
            <a:endParaRPr sz="1400">
              <a:solidFill>
                <a:schemeClr val="dk1"/>
              </a:solidFill>
              <a:latin typeface="Arial"/>
              <a:ea typeface="Arial"/>
              <a:cs typeface="Arial"/>
              <a:sym typeface="Arial"/>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7" name="Shape 8477"/>
        <p:cNvGrpSpPr/>
        <p:nvPr/>
      </p:nvGrpSpPr>
      <p:grpSpPr>
        <a:xfrm>
          <a:off x="0" y="0"/>
          <a:ext cx="0" cy="0"/>
          <a:chOff x="0" y="0"/>
          <a:chExt cx="0" cy="0"/>
        </a:xfrm>
      </p:grpSpPr>
      <p:sp>
        <p:nvSpPr>
          <p:cNvPr id="8478" name="Google Shape;8478;p457"/>
          <p:cNvSpPr/>
          <p:nvPr/>
        </p:nvSpPr>
        <p:spPr>
          <a:xfrm>
            <a:off x="558396" y="1742165"/>
            <a:ext cx="8782050" cy="43511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79" name="Google Shape;8479;p457"/>
          <p:cNvGrpSpPr/>
          <p:nvPr/>
        </p:nvGrpSpPr>
        <p:grpSpPr>
          <a:xfrm>
            <a:off x="450000" y="450000"/>
            <a:ext cx="9018000" cy="276999"/>
            <a:chOff x="450000" y="450000"/>
            <a:chExt cx="9018000" cy="276999"/>
          </a:xfrm>
        </p:grpSpPr>
        <p:sp>
          <p:nvSpPr>
            <p:cNvPr id="8480" name="Google Shape;8480;p4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81" name="Google Shape;8481;p4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482" name="Google Shape;8482;p457"/>
          <p:cNvPicPr preferRelativeResize="0"/>
          <p:nvPr/>
        </p:nvPicPr>
        <p:blipFill rotWithShape="1">
          <a:blip r:embed="rId3">
            <a:alphaModFix/>
          </a:blip>
          <a:srcRect b="0" l="1440" r="9932" t="0"/>
          <a:stretch/>
        </p:blipFill>
        <p:spPr>
          <a:xfrm>
            <a:off x="602772" y="1773238"/>
            <a:ext cx="8737674" cy="4288983"/>
          </a:xfrm>
          <a:prstGeom prst="rect">
            <a:avLst/>
          </a:prstGeom>
          <a:noFill/>
          <a:ln>
            <a:noFill/>
          </a:ln>
        </p:spPr>
      </p:pic>
      <p:sp>
        <p:nvSpPr>
          <p:cNvPr id="8483" name="Google Shape;8483;p45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trong cùng một trục:</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8" name="Shape 8488"/>
        <p:cNvGrpSpPr/>
        <p:nvPr/>
      </p:nvGrpSpPr>
      <p:grpSpPr>
        <a:xfrm>
          <a:off x="0" y="0"/>
          <a:ext cx="0" cy="0"/>
          <a:chOff x="0" y="0"/>
          <a:chExt cx="0" cy="0"/>
        </a:xfrm>
      </p:grpSpPr>
      <p:sp>
        <p:nvSpPr>
          <p:cNvPr id="8489" name="Google Shape;8489;p458"/>
          <p:cNvSpPr/>
          <p:nvPr/>
        </p:nvSpPr>
        <p:spPr>
          <a:xfrm>
            <a:off x="558396" y="1742165"/>
            <a:ext cx="8782050" cy="46391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490" name="Google Shape;8490;p458"/>
          <p:cNvGrpSpPr/>
          <p:nvPr/>
        </p:nvGrpSpPr>
        <p:grpSpPr>
          <a:xfrm>
            <a:off x="450000" y="450000"/>
            <a:ext cx="9018000" cy="276999"/>
            <a:chOff x="450000" y="450000"/>
            <a:chExt cx="9018000" cy="276999"/>
          </a:xfrm>
        </p:grpSpPr>
        <p:sp>
          <p:nvSpPr>
            <p:cNvPr id="8491" name="Google Shape;8491;p4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492" name="Google Shape;8492;p4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493" name="Google Shape;8493;p458"/>
          <p:cNvPicPr preferRelativeResize="0"/>
          <p:nvPr/>
        </p:nvPicPr>
        <p:blipFill rotWithShape="1">
          <a:blip r:embed="rId3">
            <a:alphaModFix/>
          </a:blip>
          <a:srcRect b="0" l="1075" r="2481" t="0"/>
          <a:stretch/>
        </p:blipFill>
        <p:spPr>
          <a:xfrm>
            <a:off x="620123" y="1778168"/>
            <a:ext cx="8720323" cy="4567155"/>
          </a:xfrm>
          <a:prstGeom prst="rect">
            <a:avLst/>
          </a:prstGeom>
          <a:noFill/>
          <a:ln>
            <a:noFill/>
          </a:ln>
        </p:spPr>
      </p:pic>
      <p:sp>
        <p:nvSpPr>
          <p:cNvPr id="8494" name="Google Shape;8494;p45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trong các trục riêng biệt: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grpSp>
        <p:nvGrpSpPr>
          <p:cNvPr id="1150" name="Google Shape;1150;p46"/>
          <p:cNvGrpSpPr/>
          <p:nvPr/>
        </p:nvGrpSpPr>
        <p:grpSpPr>
          <a:xfrm>
            <a:off x="450000" y="450000"/>
            <a:ext cx="9018000" cy="276999"/>
            <a:chOff x="450000" y="450000"/>
            <a:chExt cx="9018000" cy="276999"/>
          </a:xfrm>
        </p:grpSpPr>
        <p:sp>
          <p:nvSpPr>
            <p:cNvPr id="1151" name="Google Shape;1151;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52" name="Google Shape;1152;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153" name="Google Shape;1153;p46"/>
          <p:cNvGrpSpPr/>
          <p:nvPr/>
        </p:nvGrpSpPr>
        <p:grpSpPr>
          <a:xfrm>
            <a:off x="558396" y="1772816"/>
            <a:ext cx="8782050" cy="1962065"/>
            <a:chOff x="558396" y="1844825"/>
            <a:chExt cx="8782050" cy="1962065"/>
          </a:xfrm>
        </p:grpSpPr>
        <p:sp>
          <p:nvSpPr>
            <p:cNvPr id="1154" name="Google Shape;1154;p46"/>
            <p:cNvSpPr/>
            <p:nvPr/>
          </p:nvSpPr>
          <p:spPr>
            <a:xfrm>
              <a:off x="558396" y="1844825"/>
              <a:ext cx="8782050" cy="19620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55" name="Google Shape;1155;p46"/>
            <p:cNvPicPr preferRelativeResize="0"/>
            <p:nvPr/>
          </p:nvPicPr>
          <p:blipFill rotWithShape="1">
            <a:blip r:embed="rId3">
              <a:alphaModFix/>
            </a:blip>
            <a:srcRect b="0" l="1515" r="17165" t="0"/>
            <a:stretch/>
          </p:blipFill>
          <p:spPr>
            <a:xfrm>
              <a:off x="681135" y="1898735"/>
              <a:ext cx="8658559" cy="1835543"/>
            </a:xfrm>
            <a:prstGeom prst="rect">
              <a:avLst/>
            </a:prstGeom>
            <a:noFill/>
            <a:ln>
              <a:noFill/>
            </a:ln>
          </p:spPr>
        </p:pic>
      </p:grpSp>
      <p:grpSp>
        <p:nvGrpSpPr>
          <p:cNvPr id="1156" name="Google Shape;1156;p46"/>
          <p:cNvGrpSpPr/>
          <p:nvPr/>
        </p:nvGrpSpPr>
        <p:grpSpPr>
          <a:xfrm>
            <a:off x="557644" y="3812523"/>
            <a:ext cx="8782050" cy="720079"/>
            <a:chOff x="557644" y="5085184"/>
            <a:chExt cx="8782050" cy="720079"/>
          </a:xfrm>
        </p:grpSpPr>
        <p:sp>
          <p:nvSpPr>
            <p:cNvPr id="1157" name="Google Shape;1157;p46"/>
            <p:cNvSpPr/>
            <p:nvPr/>
          </p:nvSpPr>
          <p:spPr>
            <a:xfrm>
              <a:off x="557644" y="5085184"/>
              <a:ext cx="8782050" cy="7200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158" name="Google Shape;1158;p46"/>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159" name="Google Shape;1159;p4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35</a:t>
              </a:r>
              <a:endParaRPr b="1" sz="1300">
                <a:solidFill>
                  <a:srgbClr val="262626"/>
                </a:solidFill>
                <a:latin typeface="Arial"/>
                <a:ea typeface="Arial"/>
                <a:cs typeface="Arial"/>
                <a:sym typeface="Arial"/>
              </a:endParaRPr>
            </a:p>
          </p:txBody>
        </p:sp>
        <p:sp>
          <p:nvSpPr>
            <p:cNvPr id="1160" name="Google Shape;1160;p4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Ở đây, U10 đại diện cho Unicode và ký hiệu &lt; đại diện cho 10byte trở xuống.</a:t>
              </a:r>
              <a:endParaRPr sz="1300">
                <a:solidFill>
                  <a:srgbClr val="262626"/>
                </a:solidFill>
                <a:latin typeface="Arial"/>
                <a:ea typeface="Arial"/>
                <a:cs typeface="Arial"/>
                <a:sym typeface="Arial"/>
              </a:endParaRPr>
            </a:p>
          </p:txBody>
        </p:sp>
      </p:grpSp>
      <p:sp>
        <p:nvSpPr>
          <p:cNvPr id="1161" name="Google Shape;1161;p4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kiểu dữ liệu của mảng NumPy</a:t>
            </a:r>
            <a:endParaRPr sz="1400">
              <a:solidFill>
                <a:schemeClr val="dk1"/>
              </a:solidFill>
              <a:latin typeface="Arial"/>
              <a:ea typeface="Arial"/>
              <a:cs typeface="Arial"/>
              <a:sym typeface="Arial"/>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9" name="Shape 8499"/>
        <p:cNvGrpSpPr/>
        <p:nvPr/>
      </p:nvGrpSpPr>
      <p:grpSpPr>
        <a:xfrm>
          <a:off x="0" y="0"/>
          <a:ext cx="0" cy="0"/>
          <a:chOff x="0" y="0"/>
          <a:chExt cx="0" cy="0"/>
        </a:xfrm>
      </p:grpSpPr>
      <p:sp>
        <p:nvSpPr>
          <p:cNvPr id="8500" name="Google Shape;8500;p459"/>
          <p:cNvSpPr/>
          <p:nvPr/>
        </p:nvSpPr>
        <p:spPr>
          <a:xfrm>
            <a:off x="558396" y="1742165"/>
            <a:ext cx="8782050" cy="42071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501" name="Google Shape;8501;p459"/>
          <p:cNvGrpSpPr/>
          <p:nvPr/>
        </p:nvGrpSpPr>
        <p:grpSpPr>
          <a:xfrm>
            <a:off x="450000" y="450000"/>
            <a:ext cx="9018000" cy="276999"/>
            <a:chOff x="450000" y="450000"/>
            <a:chExt cx="9018000" cy="276999"/>
          </a:xfrm>
        </p:grpSpPr>
        <p:sp>
          <p:nvSpPr>
            <p:cNvPr id="8502" name="Google Shape;8502;p4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03" name="Google Shape;8503;p4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504" name="Google Shape;8504;p459"/>
          <p:cNvPicPr preferRelativeResize="0"/>
          <p:nvPr/>
        </p:nvPicPr>
        <p:blipFill rotWithShape="1">
          <a:blip r:embed="rId3">
            <a:alphaModFix/>
          </a:blip>
          <a:srcRect b="25544" l="1552" r="7646" t="0"/>
          <a:stretch/>
        </p:blipFill>
        <p:spPr>
          <a:xfrm>
            <a:off x="570919" y="1772650"/>
            <a:ext cx="8769527" cy="4104622"/>
          </a:xfrm>
          <a:prstGeom prst="rect">
            <a:avLst/>
          </a:prstGeom>
          <a:noFill/>
          <a:ln>
            <a:noFill/>
          </a:ln>
        </p:spPr>
      </p:pic>
      <p:pic>
        <p:nvPicPr>
          <p:cNvPr id="8505" name="Google Shape;8505;p459"/>
          <p:cNvPicPr preferRelativeResize="0"/>
          <p:nvPr/>
        </p:nvPicPr>
        <p:blipFill rotWithShape="1">
          <a:blip r:embed="rId3">
            <a:alphaModFix/>
          </a:blip>
          <a:srcRect b="0" l="36045" r="42140" t="64810"/>
          <a:stretch/>
        </p:blipFill>
        <p:spPr>
          <a:xfrm>
            <a:off x="3946873" y="3904973"/>
            <a:ext cx="2005096" cy="1846248"/>
          </a:xfrm>
          <a:prstGeom prst="rect">
            <a:avLst/>
          </a:prstGeom>
          <a:noFill/>
          <a:ln>
            <a:noFill/>
          </a:ln>
        </p:spPr>
      </p:pic>
      <p:sp>
        <p:nvSpPr>
          <p:cNvPr id="8506" name="Google Shape;8506;p45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trong các trục riêng biệt:</a:t>
            </a:r>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1" name="Shape 8511"/>
        <p:cNvGrpSpPr/>
        <p:nvPr/>
      </p:nvGrpSpPr>
      <p:grpSpPr>
        <a:xfrm>
          <a:off x="0" y="0"/>
          <a:ext cx="0" cy="0"/>
          <a:chOff x="0" y="0"/>
          <a:chExt cx="0" cy="0"/>
        </a:xfrm>
      </p:grpSpPr>
      <p:pic>
        <p:nvPicPr>
          <p:cNvPr id="8512" name="Google Shape;8512;p460"/>
          <p:cNvPicPr preferRelativeResize="0"/>
          <p:nvPr/>
        </p:nvPicPr>
        <p:blipFill rotWithShape="1">
          <a:blip r:embed="rId3">
            <a:alphaModFix/>
          </a:blip>
          <a:srcRect b="0" l="2021" r="5147" t="0"/>
          <a:stretch/>
        </p:blipFill>
        <p:spPr>
          <a:xfrm>
            <a:off x="630882" y="1761857"/>
            <a:ext cx="8709514" cy="3725415"/>
          </a:xfrm>
          <a:prstGeom prst="rect">
            <a:avLst/>
          </a:prstGeom>
          <a:noFill/>
          <a:ln>
            <a:noFill/>
          </a:ln>
        </p:spPr>
      </p:pic>
      <p:sp>
        <p:nvSpPr>
          <p:cNvPr id="8513" name="Google Shape;8513;p460"/>
          <p:cNvSpPr/>
          <p:nvPr/>
        </p:nvSpPr>
        <p:spPr>
          <a:xfrm>
            <a:off x="558396" y="1659891"/>
            <a:ext cx="8782050" cy="3929349"/>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514" name="Google Shape;8514;p460"/>
          <p:cNvGrpSpPr/>
          <p:nvPr/>
        </p:nvGrpSpPr>
        <p:grpSpPr>
          <a:xfrm>
            <a:off x="450000" y="450000"/>
            <a:ext cx="9018000" cy="276999"/>
            <a:chOff x="450000" y="450000"/>
            <a:chExt cx="9018000" cy="276999"/>
          </a:xfrm>
        </p:grpSpPr>
        <p:sp>
          <p:nvSpPr>
            <p:cNvPr id="8515" name="Google Shape;8515;p4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16" name="Google Shape;8516;p4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17" name="Google Shape;8517;p46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trong một mảng các trục:</a:t>
            </a:r>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2" name="Shape 8522"/>
        <p:cNvGrpSpPr/>
        <p:nvPr/>
      </p:nvGrpSpPr>
      <p:grpSpPr>
        <a:xfrm>
          <a:off x="0" y="0"/>
          <a:ext cx="0" cy="0"/>
          <a:chOff x="0" y="0"/>
          <a:chExt cx="0" cy="0"/>
        </a:xfrm>
      </p:grpSpPr>
      <p:sp>
        <p:nvSpPr>
          <p:cNvPr id="8523" name="Google Shape;8523;p461"/>
          <p:cNvSpPr/>
          <p:nvPr/>
        </p:nvSpPr>
        <p:spPr>
          <a:xfrm>
            <a:off x="558396" y="1742164"/>
            <a:ext cx="8782050" cy="46391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524" name="Google Shape;8524;p461"/>
          <p:cNvGrpSpPr/>
          <p:nvPr/>
        </p:nvGrpSpPr>
        <p:grpSpPr>
          <a:xfrm>
            <a:off x="450000" y="450000"/>
            <a:ext cx="9018000" cy="276999"/>
            <a:chOff x="450000" y="450000"/>
            <a:chExt cx="9018000" cy="276999"/>
          </a:xfrm>
        </p:grpSpPr>
        <p:sp>
          <p:nvSpPr>
            <p:cNvPr id="8525" name="Google Shape;8525;p4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26" name="Google Shape;8526;p4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pic>
        <p:nvPicPr>
          <p:cNvPr id="8527" name="Google Shape;8527;p461"/>
          <p:cNvPicPr preferRelativeResize="0"/>
          <p:nvPr/>
        </p:nvPicPr>
        <p:blipFill rotWithShape="1">
          <a:blip r:embed="rId3">
            <a:alphaModFix/>
          </a:blip>
          <a:srcRect b="0" l="5591" r="24219" t="0"/>
          <a:stretch/>
        </p:blipFill>
        <p:spPr>
          <a:xfrm>
            <a:off x="774161" y="1786622"/>
            <a:ext cx="8136904" cy="4594706"/>
          </a:xfrm>
          <a:prstGeom prst="rect">
            <a:avLst/>
          </a:prstGeom>
          <a:noFill/>
          <a:ln>
            <a:noFill/>
          </a:ln>
        </p:spPr>
      </p:pic>
      <p:sp>
        <p:nvSpPr>
          <p:cNvPr id="8528" name="Google Shape;8528;p46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trong một mảng các trục:</a:t>
            </a:r>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3" name="Shape 8533"/>
        <p:cNvGrpSpPr/>
        <p:nvPr/>
      </p:nvGrpSpPr>
      <p:grpSpPr>
        <a:xfrm>
          <a:off x="0" y="0"/>
          <a:ext cx="0" cy="0"/>
          <a:chOff x="0" y="0"/>
          <a:chExt cx="0" cy="0"/>
        </a:xfrm>
      </p:grpSpPr>
      <p:pic>
        <p:nvPicPr>
          <p:cNvPr id="8534" name="Google Shape;8534;p462"/>
          <p:cNvPicPr preferRelativeResize="0"/>
          <p:nvPr/>
        </p:nvPicPr>
        <p:blipFill rotWithShape="1">
          <a:blip r:embed="rId3">
            <a:alphaModFix/>
          </a:blip>
          <a:srcRect b="0" l="1" r="424" t="0"/>
          <a:stretch/>
        </p:blipFill>
        <p:spPr>
          <a:xfrm>
            <a:off x="711200" y="2264551"/>
            <a:ext cx="8692351" cy="4122589"/>
          </a:xfrm>
          <a:prstGeom prst="rect">
            <a:avLst/>
          </a:prstGeom>
          <a:noFill/>
          <a:ln>
            <a:noFill/>
          </a:ln>
        </p:spPr>
      </p:pic>
      <p:grpSp>
        <p:nvGrpSpPr>
          <p:cNvPr id="8535" name="Google Shape;8535;p462"/>
          <p:cNvGrpSpPr/>
          <p:nvPr/>
        </p:nvGrpSpPr>
        <p:grpSpPr>
          <a:xfrm>
            <a:off x="450000" y="450000"/>
            <a:ext cx="9018000" cy="276999"/>
            <a:chOff x="450000" y="450000"/>
            <a:chExt cx="9018000" cy="276999"/>
          </a:xfrm>
        </p:grpSpPr>
        <p:sp>
          <p:nvSpPr>
            <p:cNvPr id="8536" name="Google Shape;8536;p4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37" name="Google Shape;8537;p4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38" name="Google Shape;8538;p462"/>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hóa sử dụng pandas</a:t>
            </a:r>
            <a:endParaRPr/>
          </a:p>
        </p:txBody>
      </p:sp>
      <p:sp>
        <p:nvSpPr>
          <p:cNvPr id="8539" name="Google Shape;8539;p462"/>
          <p:cNvSpPr/>
          <p:nvPr/>
        </p:nvSpPr>
        <p:spPr>
          <a:xfrm>
            <a:off x="558396" y="2252033"/>
            <a:ext cx="8782050" cy="4135107"/>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40" name="Google Shape;8540;p462"/>
          <p:cNvSpPr/>
          <p:nvPr/>
        </p:nvSpPr>
        <p:spPr>
          <a:xfrm>
            <a:off x="558396" y="191096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Nhập mô-đun và dữ liệu.</a:t>
            </a:r>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5" name="Shape 8545"/>
        <p:cNvGrpSpPr/>
        <p:nvPr/>
      </p:nvGrpSpPr>
      <p:grpSpPr>
        <a:xfrm>
          <a:off x="0" y="0"/>
          <a:ext cx="0" cy="0"/>
          <a:chOff x="0" y="0"/>
          <a:chExt cx="0" cy="0"/>
        </a:xfrm>
      </p:grpSpPr>
      <p:grpSp>
        <p:nvGrpSpPr>
          <p:cNvPr id="8546" name="Google Shape;8546;p463"/>
          <p:cNvGrpSpPr/>
          <p:nvPr/>
        </p:nvGrpSpPr>
        <p:grpSpPr>
          <a:xfrm>
            <a:off x="450000" y="450000"/>
            <a:ext cx="9018000" cy="276999"/>
            <a:chOff x="450000" y="450000"/>
            <a:chExt cx="9018000" cy="276999"/>
          </a:xfrm>
        </p:grpSpPr>
        <p:sp>
          <p:nvSpPr>
            <p:cNvPr id="8547" name="Google Shape;8547;p4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48" name="Google Shape;8548;p4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49" name="Google Shape;8549;p463"/>
          <p:cNvSpPr/>
          <p:nvPr/>
        </p:nvSpPr>
        <p:spPr>
          <a:xfrm>
            <a:off x="558396" y="1772816"/>
            <a:ext cx="8782050" cy="33123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550" name="Google Shape;8550;p463"/>
          <p:cNvPicPr preferRelativeResize="0"/>
          <p:nvPr/>
        </p:nvPicPr>
        <p:blipFill rotWithShape="1">
          <a:blip r:embed="rId3">
            <a:alphaModFix/>
          </a:blip>
          <a:srcRect b="0" l="0" r="21431" t="0"/>
          <a:stretch/>
        </p:blipFill>
        <p:spPr>
          <a:xfrm>
            <a:off x="639192" y="1801954"/>
            <a:ext cx="8704708" cy="3283230"/>
          </a:xfrm>
          <a:prstGeom prst="rect">
            <a:avLst/>
          </a:prstGeom>
          <a:noFill/>
          <a:ln>
            <a:noFill/>
          </a:ln>
        </p:spPr>
      </p:pic>
      <p:sp>
        <p:nvSpPr>
          <p:cNvPr id="8551" name="Google Shape;8551;p463"/>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6" name="Shape 8556"/>
        <p:cNvGrpSpPr/>
        <p:nvPr/>
      </p:nvGrpSpPr>
      <p:grpSpPr>
        <a:xfrm>
          <a:off x="0" y="0"/>
          <a:ext cx="0" cy="0"/>
          <a:chOff x="0" y="0"/>
          <a:chExt cx="0" cy="0"/>
        </a:xfrm>
      </p:grpSpPr>
      <p:grpSp>
        <p:nvGrpSpPr>
          <p:cNvPr id="8557" name="Google Shape;8557;p464"/>
          <p:cNvGrpSpPr/>
          <p:nvPr/>
        </p:nvGrpSpPr>
        <p:grpSpPr>
          <a:xfrm>
            <a:off x="450000" y="450000"/>
            <a:ext cx="9018000" cy="276999"/>
            <a:chOff x="450000" y="450000"/>
            <a:chExt cx="9018000" cy="276999"/>
          </a:xfrm>
        </p:grpSpPr>
        <p:sp>
          <p:nvSpPr>
            <p:cNvPr id="8558" name="Google Shape;8558;p4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59" name="Google Shape;8559;p4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60" name="Google Shape;8560;p464"/>
          <p:cNvSpPr/>
          <p:nvPr/>
        </p:nvSpPr>
        <p:spPr>
          <a:xfrm>
            <a:off x="558396" y="1772817"/>
            <a:ext cx="8782050" cy="33572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561" name="Google Shape;8561;p464"/>
          <p:cNvPicPr preferRelativeResize="0"/>
          <p:nvPr/>
        </p:nvPicPr>
        <p:blipFill rotWithShape="1">
          <a:blip r:embed="rId3">
            <a:alphaModFix/>
          </a:blip>
          <a:srcRect b="0" l="0" r="22788" t="0"/>
          <a:stretch/>
        </p:blipFill>
        <p:spPr>
          <a:xfrm>
            <a:off x="630932" y="1794149"/>
            <a:ext cx="8712968" cy="3335946"/>
          </a:xfrm>
          <a:prstGeom prst="rect">
            <a:avLst/>
          </a:prstGeom>
          <a:noFill/>
          <a:ln>
            <a:noFill/>
          </a:ln>
        </p:spPr>
      </p:pic>
      <p:sp>
        <p:nvSpPr>
          <p:cNvPr id="8562" name="Google Shape;8562;p46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7" name="Shape 8567"/>
        <p:cNvGrpSpPr/>
        <p:nvPr/>
      </p:nvGrpSpPr>
      <p:grpSpPr>
        <a:xfrm>
          <a:off x="0" y="0"/>
          <a:ext cx="0" cy="0"/>
          <a:chOff x="0" y="0"/>
          <a:chExt cx="0" cy="0"/>
        </a:xfrm>
      </p:grpSpPr>
      <p:grpSp>
        <p:nvGrpSpPr>
          <p:cNvPr id="8568" name="Google Shape;8568;p465"/>
          <p:cNvGrpSpPr/>
          <p:nvPr/>
        </p:nvGrpSpPr>
        <p:grpSpPr>
          <a:xfrm>
            <a:off x="450000" y="450000"/>
            <a:ext cx="9018000" cy="276999"/>
            <a:chOff x="450000" y="450000"/>
            <a:chExt cx="9018000" cy="276999"/>
          </a:xfrm>
        </p:grpSpPr>
        <p:sp>
          <p:nvSpPr>
            <p:cNvPr id="8569" name="Google Shape;8569;p4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70" name="Google Shape;8570;p4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71" name="Google Shape;8571;p465"/>
          <p:cNvSpPr/>
          <p:nvPr/>
        </p:nvSpPr>
        <p:spPr>
          <a:xfrm>
            <a:off x="558396" y="1772817"/>
            <a:ext cx="8782050" cy="33643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572" name="Google Shape;8572;p465"/>
          <p:cNvPicPr preferRelativeResize="0"/>
          <p:nvPr/>
        </p:nvPicPr>
        <p:blipFill rotWithShape="1">
          <a:blip r:embed="rId3">
            <a:alphaModFix/>
          </a:blip>
          <a:srcRect b="0" l="1" r="22891" t="0"/>
          <a:stretch/>
        </p:blipFill>
        <p:spPr>
          <a:xfrm>
            <a:off x="630404" y="1804815"/>
            <a:ext cx="8713496" cy="3332332"/>
          </a:xfrm>
          <a:prstGeom prst="rect">
            <a:avLst/>
          </a:prstGeom>
          <a:noFill/>
          <a:ln>
            <a:noFill/>
          </a:ln>
        </p:spPr>
      </p:pic>
      <p:sp>
        <p:nvSpPr>
          <p:cNvPr id="8573" name="Google Shape;8573;p46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8" name="Shape 8578"/>
        <p:cNvGrpSpPr/>
        <p:nvPr/>
      </p:nvGrpSpPr>
      <p:grpSpPr>
        <a:xfrm>
          <a:off x="0" y="0"/>
          <a:ext cx="0" cy="0"/>
          <a:chOff x="0" y="0"/>
          <a:chExt cx="0" cy="0"/>
        </a:xfrm>
      </p:grpSpPr>
      <p:grpSp>
        <p:nvGrpSpPr>
          <p:cNvPr id="8579" name="Google Shape;8579;p466"/>
          <p:cNvGrpSpPr/>
          <p:nvPr/>
        </p:nvGrpSpPr>
        <p:grpSpPr>
          <a:xfrm>
            <a:off x="450000" y="450000"/>
            <a:ext cx="9018000" cy="276999"/>
            <a:chOff x="450000" y="450000"/>
            <a:chExt cx="9018000" cy="276999"/>
          </a:xfrm>
        </p:grpSpPr>
        <p:sp>
          <p:nvSpPr>
            <p:cNvPr id="8580" name="Google Shape;8580;p4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81" name="Google Shape;8581;p4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82" name="Google Shape;8582;p466"/>
          <p:cNvSpPr/>
          <p:nvPr/>
        </p:nvSpPr>
        <p:spPr>
          <a:xfrm>
            <a:off x="558396" y="1772817"/>
            <a:ext cx="8782050" cy="30963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583" name="Google Shape;8583;p466"/>
          <p:cNvPicPr preferRelativeResize="0"/>
          <p:nvPr/>
        </p:nvPicPr>
        <p:blipFill rotWithShape="1">
          <a:blip r:embed="rId3">
            <a:alphaModFix/>
          </a:blip>
          <a:srcRect b="0" l="0" r="25322" t="0"/>
          <a:stretch/>
        </p:blipFill>
        <p:spPr>
          <a:xfrm>
            <a:off x="578584" y="1810527"/>
            <a:ext cx="8765316" cy="3058633"/>
          </a:xfrm>
          <a:prstGeom prst="rect">
            <a:avLst/>
          </a:prstGeom>
          <a:noFill/>
          <a:ln>
            <a:noFill/>
          </a:ln>
        </p:spPr>
      </p:pic>
      <p:sp>
        <p:nvSpPr>
          <p:cNvPr id="8584" name="Google Shape;8584;p46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9" name="Shape 8589"/>
        <p:cNvGrpSpPr/>
        <p:nvPr/>
      </p:nvGrpSpPr>
      <p:grpSpPr>
        <a:xfrm>
          <a:off x="0" y="0"/>
          <a:ext cx="0" cy="0"/>
          <a:chOff x="0" y="0"/>
          <a:chExt cx="0" cy="0"/>
        </a:xfrm>
      </p:grpSpPr>
      <p:grpSp>
        <p:nvGrpSpPr>
          <p:cNvPr id="8590" name="Google Shape;8590;p467"/>
          <p:cNvGrpSpPr/>
          <p:nvPr/>
        </p:nvGrpSpPr>
        <p:grpSpPr>
          <a:xfrm>
            <a:off x="450000" y="450000"/>
            <a:ext cx="9018000" cy="276999"/>
            <a:chOff x="450000" y="450000"/>
            <a:chExt cx="9018000" cy="276999"/>
          </a:xfrm>
        </p:grpSpPr>
        <p:sp>
          <p:nvSpPr>
            <p:cNvPr id="8591" name="Google Shape;8591;p4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592" name="Google Shape;8592;p4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593" name="Google Shape;8593;p467"/>
          <p:cNvSpPr/>
          <p:nvPr/>
        </p:nvSpPr>
        <p:spPr>
          <a:xfrm>
            <a:off x="558396" y="1772817"/>
            <a:ext cx="8782050" cy="36724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594" name="Google Shape;8594;p467"/>
          <p:cNvPicPr preferRelativeResize="0"/>
          <p:nvPr/>
        </p:nvPicPr>
        <p:blipFill rotWithShape="1">
          <a:blip r:embed="rId3">
            <a:alphaModFix/>
          </a:blip>
          <a:srcRect b="0" l="0" r="20824" t="0"/>
          <a:stretch/>
        </p:blipFill>
        <p:spPr>
          <a:xfrm>
            <a:off x="631508" y="1846888"/>
            <a:ext cx="8712392" cy="3598336"/>
          </a:xfrm>
          <a:prstGeom prst="rect">
            <a:avLst/>
          </a:prstGeom>
          <a:noFill/>
          <a:ln>
            <a:noFill/>
          </a:ln>
        </p:spPr>
      </p:pic>
      <p:sp>
        <p:nvSpPr>
          <p:cNvPr id="8595" name="Google Shape;8595;p46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đường:</a:t>
            </a:r>
            <a:endParaRPr sz="1400">
              <a:solidFill>
                <a:schemeClr val="dk1"/>
              </a:solidFill>
              <a:latin typeface="Arial"/>
              <a:ea typeface="Arial"/>
              <a:cs typeface="Arial"/>
              <a:sym typeface="Arial"/>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0" name="Shape 8600"/>
        <p:cNvGrpSpPr/>
        <p:nvPr/>
      </p:nvGrpSpPr>
      <p:grpSpPr>
        <a:xfrm>
          <a:off x="0" y="0"/>
          <a:ext cx="0" cy="0"/>
          <a:chOff x="0" y="0"/>
          <a:chExt cx="0" cy="0"/>
        </a:xfrm>
      </p:grpSpPr>
      <p:grpSp>
        <p:nvGrpSpPr>
          <p:cNvPr id="8601" name="Google Shape;8601;p468"/>
          <p:cNvGrpSpPr/>
          <p:nvPr/>
        </p:nvGrpSpPr>
        <p:grpSpPr>
          <a:xfrm>
            <a:off x="450000" y="450000"/>
            <a:ext cx="9018000" cy="276999"/>
            <a:chOff x="450000" y="450000"/>
            <a:chExt cx="9018000" cy="276999"/>
          </a:xfrm>
        </p:grpSpPr>
        <p:sp>
          <p:nvSpPr>
            <p:cNvPr id="8602" name="Google Shape;8602;p4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603" name="Google Shape;8603;p4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604" name="Google Shape;8604;p468"/>
          <p:cNvSpPr/>
          <p:nvPr/>
        </p:nvSpPr>
        <p:spPr>
          <a:xfrm>
            <a:off x="558396" y="1772816"/>
            <a:ext cx="8782050" cy="34620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05" name="Google Shape;8605;p468"/>
          <p:cNvPicPr preferRelativeResize="0"/>
          <p:nvPr/>
        </p:nvPicPr>
        <p:blipFill rotWithShape="1">
          <a:blip r:embed="rId3">
            <a:alphaModFix/>
          </a:blip>
          <a:srcRect b="0" l="0" r="23123" t="0"/>
          <a:stretch/>
        </p:blipFill>
        <p:spPr>
          <a:xfrm>
            <a:off x="579313" y="1797969"/>
            <a:ext cx="8764587" cy="3436867"/>
          </a:xfrm>
          <a:prstGeom prst="rect">
            <a:avLst/>
          </a:prstGeom>
          <a:noFill/>
          <a:ln>
            <a:noFill/>
          </a:ln>
        </p:spPr>
      </p:pic>
      <p:sp>
        <p:nvSpPr>
          <p:cNvPr id="8606" name="Google Shape;8606;p46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đơn:</a:t>
            </a:r>
            <a:endParaRPr sz="14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grpSp>
        <p:nvGrpSpPr>
          <p:cNvPr id="1167" name="Google Shape;1167;p47"/>
          <p:cNvGrpSpPr/>
          <p:nvPr/>
        </p:nvGrpSpPr>
        <p:grpSpPr>
          <a:xfrm>
            <a:off x="450000" y="450000"/>
            <a:ext cx="9018000" cy="276999"/>
            <a:chOff x="450000" y="450000"/>
            <a:chExt cx="9018000" cy="276999"/>
          </a:xfrm>
        </p:grpSpPr>
        <p:sp>
          <p:nvSpPr>
            <p:cNvPr id="1168" name="Google Shape;1168;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69" name="Google Shape;1169;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70" name="Google Shape;1170;p47"/>
          <p:cNvSpPr/>
          <p:nvPr/>
        </p:nvSpPr>
        <p:spPr>
          <a:xfrm>
            <a:off x="711200" y="1682146"/>
            <a:ext cx="8756799" cy="1653511"/>
          </a:xfrm>
          <a:prstGeom prst="rect">
            <a:avLst/>
          </a:prstGeom>
          <a:blipFill rotWithShape="1">
            <a:blip r:embed="rId3">
              <a:alphaModFix/>
            </a:blip>
            <a:stretch>
              <a:fillRect b="0" l="-6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71" name="Google Shape;1171;p4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Hàm linspace (1/2) – Xem trợ giúp(np.linspace) để biết thêm chi tiết.</a:t>
            </a:r>
            <a:endParaRPr/>
          </a:p>
        </p:txBody>
      </p:sp>
      <p:grpSp>
        <p:nvGrpSpPr>
          <p:cNvPr id="1172" name="Google Shape;1172;p47"/>
          <p:cNvGrpSpPr/>
          <p:nvPr/>
        </p:nvGrpSpPr>
        <p:grpSpPr>
          <a:xfrm>
            <a:off x="580388" y="3578083"/>
            <a:ext cx="8789854" cy="2662928"/>
            <a:chOff x="580388" y="3615407"/>
            <a:chExt cx="8789854" cy="2662928"/>
          </a:xfrm>
        </p:grpSpPr>
        <p:grpSp>
          <p:nvGrpSpPr>
            <p:cNvPr id="1173" name="Google Shape;1173;p47"/>
            <p:cNvGrpSpPr/>
            <p:nvPr/>
          </p:nvGrpSpPr>
          <p:grpSpPr>
            <a:xfrm>
              <a:off x="580388" y="3615407"/>
              <a:ext cx="8789854" cy="2662928"/>
              <a:chOff x="630932" y="3092427"/>
              <a:chExt cx="8789854" cy="2662928"/>
            </a:xfrm>
          </p:grpSpPr>
          <p:grpSp>
            <p:nvGrpSpPr>
              <p:cNvPr id="1174" name="Google Shape;1174;p47"/>
              <p:cNvGrpSpPr/>
              <p:nvPr/>
            </p:nvGrpSpPr>
            <p:grpSpPr>
              <a:xfrm>
                <a:off x="630932" y="3411030"/>
                <a:ext cx="8789854" cy="2344325"/>
                <a:chOff x="630932" y="3411030"/>
                <a:chExt cx="8789854" cy="2344325"/>
              </a:xfrm>
            </p:grpSpPr>
            <p:grpSp>
              <p:nvGrpSpPr>
                <p:cNvPr id="1175" name="Google Shape;1175;p47"/>
                <p:cNvGrpSpPr/>
                <p:nvPr/>
              </p:nvGrpSpPr>
              <p:grpSpPr>
                <a:xfrm>
                  <a:off x="630932" y="3411030"/>
                  <a:ext cx="8789854" cy="2344325"/>
                  <a:chOff x="-1514546" y="2848807"/>
                  <a:chExt cx="13189524" cy="3517752"/>
                </a:xfrm>
              </p:grpSpPr>
              <p:pic>
                <p:nvPicPr>
                  <p:cNvPr id="1176" name="Google Shape;1176;p47"/>
                  <p:cNvPicPr preferRelativeResize="0"/>
                  <p:nvPr/>
                </p:nvPicPr>
                <p:blipFill rotWithShape="1">
                  <a:blip r:embed="rId4">
                    <a:alphaModFix/>
                  </a:blip>
                  <a:srcRect b="14480" l="12895" r="12111" t="11656"/>
                  <a:stretch/>
                </p:blipFill>
                <p:spPr>
                  <a:xfrm>
                    <a:off x="-1514546" y="2848807"/>
                    <a:ext cx="3571538" cy="3517752"/>
                  </a:xfrm>
                  <a:prstGeom prst="rect">
                    <a:avLst/>
                  </a:prstGeom>
                  <a:noFill/>
                  <a:ln>
                    <a:noFill/>
                  </a:ln>
                </p:spPr>
              </p:pic>
              <p:grpSp>
                <p:nvGrpSpPr>
                  <p:cNvPr id="1177" name="Google Shape;1177;p47"/>
                  <p:cNvGrpSpPr/>
                  <p:nvPr/>
                </p:nvGrpSpPr>
                <p:grpSpPr>
                  <a:xfrm>
                    <a:off x="2060415" y="3076686"/>
                    <a:ext cx="9614563" cy="3108961"/>
                    <a:chOff x="2060415" y="3076686"/>
                    <a:chExt cx="9614563" cy="3108961"/>
                  </a:xfrm>
                </p:grpSpPr>
                <p:pic>
                  <p:nvPicPr>
                    <p:cNvPr id="1178" name="Google Shape;1178;p47"/>
                    <p:cNvPicPr preferRelativeResize="0"/>
                    <p:nvPr/>
                  </p:nvPicPr>
                  <p:blipFill rotWithShape="1">
                    <a:blip r:embed="rId5">
                      <a:alphaModFix/>
                    </a:blip>
                    <a:srcRect b="13349" l="18089" r="17308" t="12334"/>
                    <a:stretch/>
                  </p:blipFill>
                  <p:spPr>
                    <a:xfrm>
                      <a:off x="2060415" y="3076686"/>
                      <a:ext cx="2702622" cy="3108959"/>
                    </a:xfrm>
                    <a:prstGeom prst="rect">
                      <a:avLst/>
                    </a:prstGeom>
                    <a:noFill/>
                    <a:ln>
                      <a:noFill/>
                    </a:ln>
                  </p:spPr>
                </p:pic>
                <p:pic>
                  <p:nvPicPr>
                    <p:cNvPr id="1179" name="Google Shape;1179;p47"/>
                    <p:cNvPicPr preferRelativeResize="0"/>
                    <p:nvPr/>
                  </p:nvPicPr>
                  <p:blipFill rotWithShape="1">
                    <a:blip r:embed="rId6">
                      <a:alphaModFix/>
                    </a:blip>
                    <a:srcRect b="19222" l="17186" r="19567" t="17755"/>
                    <a:stretch/>
                  </p:blipFill>
                  <p:spPr>
                    <a:xfrm>
                      <a:off x="4727928" y="3087446"/>
                      <a:ext cx="3076918" cy="3065928"/>
                    </a:xfrm>
                    <a:prstGeom prst="rect">
                      <a:avLst/>
                    </a:prstGeom>
                    <a:noFill/>
                    <a:ln>
                      <a:noFill/>
                    </a:ln>
                  </p:spPr>
                </p:pic>
                <p:pic>
                  <p:nvPicPr>
                    <p:cNvPr id="1180" name="Google Shape;1180;p47"/>
                    <p:cNvPicPr preferRelativeResize="0"/>
                    <p:nvPr/>
                  </p:nvPicPr>
                  <p:blipFill rotWithShape="1">
                    <a:blip r:embed="rId7">
                      <a:alphaModFix/>
                    </a:blip>
                    <a:srcRect b="18545" l="9732" r="10305" t="17529"/>
                    <a:stretch/>
                  </p:blipFill>
                  <p:spPr>
                    <a:xfrm>
                      <a:off x="7804614" y="3091543"/>
                      <a:ext cx="3870364" cy="3094104"/>
                    </a:xfrm>
                    <a:prstGeom prst="rect">
                      <a:avLst/>
                    </a:prstGeom>
                    <a:noFill/>
                    <a:ln>
                      <a:noFill/>
                    </a:ln>
                  </p:spPr>
                </p:pic>
              </p:grpSp>
            </p:grpSp>
            <p:sp>
              <p:nvSpPr>
                <p:cNvPr id="1181" name="Google Shape;1181;p47"/>
                <p:cNvSpPr/>
                <p:nvPr/>
              </p:nvSpPr>
              <p:spPr>
                <a:xfrm>
                  <a:off x="4898143" y="3637545"/>
                  <a:ext cx="1448869" cy="213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82" name="Google Shape;1182;p47"/>
              <p:cNvSpPr txBox="1"/>
              <p:nvPr/>
            </p:nvSpPr>
            <p:spPr>
              <a:xfrm>
                <a:off x="4641916" y="3092427"/>
                <a:ext cx="2469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Mối quan hệ tuyến tính giữa thời gian và chiều cao của chai nước</a:t>
                </a:r>
                <a:endParaRPr sz="1200">
                  <a:solidFill>
                    <a:srgbClr val="193EB0"/>
                  </a:solidFill>
                  <a:latin typeface="Arial"/>
                  <a:ea typeface="Arial"/>
                  <a:cs typeface="Arial"/>
                  <a:sym typeface="Arial"/>
                </a:endParaRPr>
              </a:p>
            </p:txBody>
          </p:sp>
        </p:grpSp>
        <p:sp>
          <p:nvSpPr>
            <p:cNvPr id="1183" name="Google Shape;1183;p47"/>
            <p:cNvSpPr/>
            <p:nvPr/>
          </p:nvSpPr>
          <p:spPr>
            <a:xfrm>
              <a:off x="5671491" y="4065054"/>
              <a:ext cx="253447" cy="281172"/>
            </a:xfrm>
            <a:prstGeom prst="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1" name="Shape 8611"/>
        <p:cNvGrpSpPr/>
        <p:nvPr/>
      </p:nvGrpSpPr>
      <p:grpSpPr>
        <a:xfrm>
          <a:off x="0" y="0"/>
          <a:ext cx="0" cy="0"/>
          <a:chOff x="0" y="0"/>
          <a:chExt cx="0" cy="0"/>
        </a:xfrm>
      </p:grpSpPr>
      <p:grpSp>
        <p:nvGrpSpPr>
          <p:cNvPr id="8612" name="Google Shape;8612;p469"/>
          <p:cNvGrpSpPr/>
          <p:nvPr/>
        </p:nvGrpSpPr>
        <p:grpSpPr>
          <a:xfrm>
            <a:off x="450000" y="450000"/>
            <a:ext cx="9018000" cy="276999"/>
            <a:chOff x="450000" y="450000"/>
            <a:chExt cx="9018000" cy="276999"/>
          </a:xfrm>
        </p:grpSpPr>
        <p:sp>
          <p:nvSpPr>
            <p:cNvPr id="8613" name="Google Shape;8613;p4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614" name="Google Shape;8614;p4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615" name="Google Shape;8615;p469"/>
          <p:cNvSpPr/>
          <p:nvPr/>
        </p:nvSpPr>
        <p:spPr>
          <a:xfrm>
            <a:off x="558396" y="1772816"/>
            <a:ext cx="8782050" cy="36724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16" name="Google Shape;8616;p469"/>
          <p:cNvPicPr preferRelativeResize="0"/>
          <p:nvPr/>
        </p:nvPicPr>
        <p:blipFill rotWithShape="1">
          <a:blip r:embed="rId3">
            <a:alphaModFix/>
          </a:blip>
          <a:srcRect b="0" l="0" r="18314" t="0"/>
          <a:stretch/>
        </p:blipFill>
        <p:spPr>
          <a:xfrm>
            <a:off x="591934" y="1793082"/>
            <a:ext cx="8751966" cy="3652142"/>
          </a:xfrm>
          <a:prstGeom prst="rect">
            <a:avLst/>
          </a:prstGeom>
          <a:noFill/>
          <a:ln>
            <a:noFill/>
          </a:ln>
        </p:spPr>
      </p:pic>
      <p:sp>
        <p:nvSpPr>
          <p:cNvPr id="8617" name="Google Shape;8617;p46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mảng các ô phân tán:</a:t>
            </a:r>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2" name="Shape 8622"/>
        <p:cNvGrpSpPr/>
        <p:nvPr/>
      </p:nvGrpSpPr>
      <p:grpSpPr>
        <a:xfrm>
          <a:off x="0" y="0"/>
          <a:ext cx="0" cy="0"/>
          <a:chOff x="0" y="0"/>
          <a:chExt cx="0" cy="0"/>
        </a:xfrm>
      </p:grpSpPr>
      <p:sp>
        <p:nvSpPr>
          <p:cNvPr id="8623" name="Google Shape;8623;p470"/>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a:t>
            </a:r>
            <a:r>
              <a:rPr b="1" lang="en-US" sz="2400">
                <a:solidFill>
                  <a:srgbClr val="000000"/>
                </a:solidFill>
                <a:latin typeface="Arial"/>
                <a:ea typeface="Arial"/>
                <a:cs typeface="Arial"/>
                <a:sym typeface="Arial"/>
              </a:rPr>
              <a:t>0111</a:t>
            </a:r>
            <a:endParaRPr b="1" sz="2400">
              <a:solidFill>
                <a:srgbClr val="0C0C0C"/>
              </a:solidFill>
              <a:latin typeface="Arial"/>
              <a:ea typeface="Arial"/>
              <a:cs typeface="Arial"/>
              <a:sym typeface="Arial"/>
            </a:endParaRPr>
          </a:p>
        </p:txBody>
      </p:sp>
      <p:grpSp>
        <p:nvGrpSpPr>
          <p:cNvPr id="8624" name="Google Shape;8624;p470"/>
          <p:cNvGrpSpPr/>
          <p:nvPr/>
        </p:nvGrpSpPr>
        <p:grpSpPr>
          <a:xfrm>
            <a:off x="450000" y="450000"/>
            <a:ext cx="9018000" cy="276999"/>
            <a:chOff x="450000" y="450000"/>
            <a:chExt cx="9018000" cy="276999"/>
          </a:xfrm>
        </p:grpSpPr>
        <p:sp>
          <p:nvSpPr>
            <p:cNvPr id="8625" name="Google Shape;8625;p4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626" name="Google Shape;8626;p4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627" name="Google Shape;8627;p470"/>
          <p:cNvGrpSpPr/>
          <p:nvPr/>
        </p:nvGrpSpPr>
        <p:grpSpPr>
          <a:xfrm>
            <a:off x="558798" y="2060849"/>
            <a:ext cx="8797129" cy="3960439"/>
            <a:chOff x="558798" y="2060849"/>
            <a:chExt cx="8797129" cy="3960439"/>
          </a:xfrm>
        </p:grpSpPr>
        <p:sp>
          <p:nvSpPr>
            <p:cNvPr id="8628" name="Google Shape;8628;p470"/>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29" name="Google Shape;8629;p470"/>
            <p:cNvGrpSpPr/>
            <p:nvPr/>
          </p:nvGrpSpPr>
          <p:grpSpPr>
            <a:xfrm>
              <a:off x="558798" y="3945816"/>
              <a:ext cx="8797129" cy="576572"/>
              <a:chOff x="4778069" y="4391025"/>
              <a:chExt cx="2349160" cy="431802"/>
            </a:xfrm>
          </p:grpSpPr>
          <p:sp>
            <p:nvSpPr>
              <p:cNvPr id="8630" name="Google Shape;8630;p470"/>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8631" name="Google Shape;8631;p470"/>
              <p:cNvSpPr/>
              <p:nvPr/>
            </p:nvSpPr>
            <p:spPr>
              <a:xfrm>
                <a:off x="4852511" y="4492701"/>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trên tệp 'ex_0111.ipynb'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8632" name="Google Shape;8632;p470"/>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7" name="Shape 8637"/>
        <p:cNvGrpSpPr/>
        <p:nvPr/>
      </p:nvGrpSpPr>
      <p:grpSpPr>
        <a:xfrm>
          <a:off x="0" y="0"/>
          <a:ext cx="0" cy="0"/>
          <a:chOff x="0" y="0"/>
          <a:chExt cx="0" cy="0"/>
        </a:xfrm>
      </p:grpSpPr>
      <p:sp>
        <p:nvSpPr>
          <p:cNvPr id="8638" name="Google Shape;8638;p471"/>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Coding Exercise #0112</a:t>
            </a:r>
            <a:endParaRPr/>
          </a:p>
        </p:txBody>
      </p:sp>
      <p:grpSp>
        <p:nvGrpSpPr>
          <p:cNvPr id="8639" name="Google Shape;8639;p471"/>
          <p:cNvGrpSpPr/>
          <p:nvPr/>
        </p:nvGrpSpPr>
        <p:grpSpPr>
          <a:xfrm>
            <a:off x="558798" y="2060849"/>
            <a:ext cx="8797129" cy="3960439"/>
            <a:chOff x="558798" y="2060849"/>
            <a:chExt cx="8797129" cy="3960439"/>
          </a:xfrm>
        </p:grpSpPr>
        <p:sp>
          <p:nvSpPr>
            <p:cNvPr id="8640" name="Google Shape;8640;p47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41" name="Google Shape;8641;p471"/>
            <p:cNvGrpSpPr/>
            <p:nvPr/>
          </p:nvGrpSpPr>
          <p:grpSpPr>
            <a:xfrm>
              <a:off x="558798" y="3945816"/>
              <a:ext cx="8797129" cy="576572"/>
              <a:chOff x="4778069" y="4391025"/>
              <a:chExt cx="2349160" cy="431802"/>
            </a:xfrm>
          </p:grpSpPr>
          <p:sp>
            <p:nvSpPr>
              <p:cNvPr id="8642" name="Google Shape;8642;p47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8643" name="Google Shape;8643;p471"/>
              <p:cNvSpPr/>
              <p:nvPr/>
            </p:nvSpPr>
            <p:spPr>
              <a:xfrm>
                <a:off x="4852511" y="4492701"/>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trên tệp 'ex_0112.ipynb'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8644" name="Google Shape;8644;p47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8645" name="Google Shape;8645;p471"/>
          <p:cNvGrpSpPr/>
          <p:nvPr/>
        </p:nvGrpSpPr>
        <p:grpSpPr>
          <a:xfrm>
            <a:off x="450000" y="450000"/>
            <a:ext cx="9018000" cy="276999"/>
            <a:chOff x="450000" y="450000"/>
            <a:chExt cx="9018000" cy="276999"/>
          </a:xfrm>
        </p:grpSpPr>
        <p:sp>
          <p:nvSpPr>
            <p:cNvPr id="8646" name="Google Shape;8646;p4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4.4. Trực quan hóa cho Matplotlib và pandas</a:t>
              </a:r>
              <a:endParaRPr b="1" sz="1800">
                <a:solidFill>
                  <a:srgbClr val="FFFFFF"/>
                </a:solidFill>
                <a:latin typeface="Arial"/>
                <a:ea typeface="Arial"/>
                <a:cs typeface="Arial"/>
                <a:sym typeface="Arial"/>
              </a:endParaRPr>
            </a:p>
          </p:txBody>
        </p:sp>
        <p:sp>
          <p:nvSpPr>
            <p:cNvPr id="8647" name="Google Shape;8647;p4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2" name="Shape 8652"/>
        <p:cNvGrpSpPr/>
        <p:nvPr/>
      </p:nvGrpSpPr>
      <p:grpSpPr>
        <a:xfrm>
          <a:off x="0" y="0"/>
          <a:ext cx="0" cy="0"/>
          <a:chOff x="0" y="0"/>
          <a:chExt cx="0" cy="0"/>
        </a:xfrm>
      </p:grpSpPr>
      <p:sp>
        <p:nvSpPr>
          <p:cNvPr id="8653" name="Google Shape;8653;p472"/>
          <p:cNvSpPr/>
          <p:nvPr/>
        </p:nvSpPr>
        <p:spPr>
          <a:xfrm>
            <a:off x="912070" y="3133792"/>
            <a:ext cx="8143798"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Trực quan hóa dữ liệu cho các quy mô dữ liệu khác nhau</a:t>
            </a:r>
            <a:endParaRPr b="1" sz="3200">
              <a:solidFill>
                <a:srgbClr val="000000"/>
              </a:solidFill>
              <a:latin typeface="Arial"/>
              <a:ea typeface="Arial"/>
              <a:cs typeface="Arial"/>
              <a:sym typeface="Arial"/>
            </a:endParaRPr>
          </a:p>
        </p:txBody>
      </p:sp>
      <p:sp>
        <p:nvSpPr>
          <p:cNvPr id="8654" name="Google Shape;8654;p47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8655" name="Google Shape;8655;p472"/>
          <p:cNvGrpSpPr/>
          <p:nvPr/>
        </p:nvGrpSpPr>
        <p:grpSpPr>
          <a:xfrm>
            <a:off x="930678" y="4576916"/>
            <a:ext cx="8341214" cy="1140888"/>
            <a:chOff x="930678" y="4576916"/>
            <a:chExt cx="8341214" cy="1140888"/>
          </a:xfrm>
        </p:grpSpPr>
        <p:sp>
          <p:nvSpPr>
            <p:cNvPr id="8656" name="Google Shape;8656;p472"/>
            <p:cNvSpPr/>
            <p:nvPr/>
          </p:nvSpPr>
          <p:spPr>
            <a:xfrm>
              <a:off x="1113499" y="4581541"/>
              <a:ext cx="420110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B1B1B1"/>
                  </a:solidFill>
                  <a:latin typeface="Arial"/>
                  <a:ea typeface="Arial"/>
                  <a:cs typeface="Arial"/>
                  <a:sym typeface="Arial"/>
                </a:rPr>
                <a:t>4.1. Giới thiệu về trực quan hóa dữ liệu</a:t>
              </a:r>
              <a:endParaRPr sz="1799">
                <a:solidFill>
                  <a:srgbClr val="B1B1B1"/>
                </a:solidFill>
                <a:latin typeface="Arial"/>
                <a:ea typeface="Arial"/>
                <a:cs typeface="Arial"/>
                <a:sym typeface="Arial"/>
              </a:endParaRPr>
            </a:p>
          </p:txBody>
        </p:sp>
        <p:sp>
          <p:nvSpPr>
            <p:cNvPr id="8657" name="Google Shape;8657;p472"/>
            <p:cNvSpPr/>
            <p:nvPr/>
          </p:nvSpPr>
          <p:spPr>
            <a:xfrm>
              <a:off x="930678" y="458034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8658" name="Google Shape;8658;p472"/>
            <p:cNvSpPr/>
            <p:nvPr/>
          </p:nvSpPr>
          <p:spPr>
            <a:xfrm>
              <a:off x="1113499" y="5011238"/>
              <a:ext cx="443517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6A6A6"/>
                  </a:solidFill>
                  <a:latin typeface="Arial"/>
                  <a:ea typeface="Arial"/>
                  <a:cs typeface="Arial"/>
                  <a:sym typeface="Arial"/>
                </a:rPr>
                <a:t>4.2. Đồ thị để tóm tắt dữ liệu liên tục</a:t>
              </a:r>
              <a:endParaRPr sz="1799">
                <a:solidFill>
                  <a:srgbClr val="A6A6A6"/>
                </a:solidFill>
                <a:latin typeface="Arial"/>
                <a:ea typeface="Arial"/>
                <a:cs typeface="Arial"/>
                <a:sym typeface="Arial"/>
              </a:endParaRPr>
            </a:p>
          </p:txBody>
        </p:sp>
        <p:sp>
          <p:nvSpPr>
            <p:cNvPr id="8659" name="Google Shape;8659;p472"/>
            <p:cNvSpPr/>
            <p:nvPr/>
          </p:nvSpPr>
          <p:spPr>
            <a:xfrm>
              <a:off x="930678" y="501004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660" name="Google Shape;8660;p472"/>
            <p:cNvSpPr/>
            <p:nvPr/>
          </p:nvSpPr>
          <p:spPr>
            <a:xfrm>
              <a:off x="1113499" y="5440933"/>
              <a:ext cx="443517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Đồ thị để tóm tắt dữ liệu phân loại</a:t>
              </a:r>
              <a:endParaRPr sz="1799">
                <a:solidFill>
                  <a:srgbClr val="A5A5A5"/>
                </a:solidFill>
                <a:latin typeface="Arial"/>
                <a:ea typeface="Arial"/>
                <a:cs typeface="Arial"/>
                <a:sym typeface="Arial"/>
              </a:endParaRPr>
            </a:p>
          </p:txBody>
        </p:sp>
        <p:sp>
          <p:nvSpPr>
            <p:cNvPr id="8661" name="Google Shape;8661;p472"/>
            <p:cNvSpPr/>
            <p:nvPr/>
          </p:nvSpPr>
          <p:spPr>
            <a:xfrm>
              <a:off x="930678" y="5439740"/>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662" name="Google Shape;8662;p472"/>
            <p:cNvSpPr/>
            <p:nvPr/>
          </p:nvSpPr>
          <p:spPr>
            <a:xfrm>
              <a:off x="5716046" y="4583042"/>
              <a:ext cx="3555846" cy="55374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4.4. Trực quan hóa cho Matplotlib và pandas</a:t>
              </a:r>
              <a:endParaRPr sz="1799">
                <a:solidFill>
                  <a:srgbClr val="A5A5A5"/>
                </a:solidFill>
                <a:latin typeface="Arial"/>
                <a:ea typeface="Arial"/>
                <a:cs typeface="Arial"/>
                <a:sym typeface="Arial"/>
              </a:endParaRPr>
            </a:p>
          </p:txBody>
        </p:sp>
        <p:sp>
          <p:nvSpPr>
            <p:cNvPr id="8663" name="Google Shape;8663;p472"/>
            <p:cNvSpPr/>
            <p:nvPr/>
          </p:nvSpPr>
          <p:spPr>
            <a:xfrm>
              <a:off x="5548675" y="4576916"/>
              <a:ext cx="35988" cy="25192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8664" name="Google Shape;8664;p472"/>
            <p:cNvSpPr/>
            <p:nvPr/>
          </p:nvSpPr>
          <p:spPr>
            <a:xfrm>
              <a:off x="5716046" y="5425510"/>
              <a:ext cx="3555846"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484848"/>
                  </a:solidFill>
                  <a:latin typeface="Arial"/>
                  <a:ea typeface="Arial"/>
                  <a:cs typeface="Arial"/>
                  <a:sym typeface="Arial"/>
                </a:rPr>
                <a:t>4.5. Vẽ đồ thị nâng cao với Seaborn</a:t>
              </a:r>
              <a:endParaRPr/>
            </a:p>
          </p:txBody>
        </p:sp>
        <p:sp>
          <p:nvSpPr>
            <p:cNvPr id="8665" name="Google Shape;8665;p472"/>
            <p:cNvSpPr/>
            <p:nvPr/>
          </p:nvSpPr>
          <p:spPr>
            <a:xfrm>
              <a:off x="5548675" y="5294785"/>
              <a:ext cx="35988" cy="25192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0" name="Shape 8670"/>
        <p:cNvGrpSpPr/>
        <p:nvPr/>
      </p:nvGrpSpPr>
      <p:grpSpPr>
        <a:xfrm>
          <a:off x="0" y="0"/>
          <a:ext cx="0" cy="0"/>
          <a:chOff x="0" y="0"/>
          <a:chExt cx="0" cy="0"/>
        </a:xfrm>
      </p:grpSpPr>
      <p:sp>
        <p:nvSpPr>
          <p:cNvPr id="8671" name="Google Shape;8671;p473"/>
          <p:cNvSpPr/>
          <p:nvPr/>
        </p:nvSpPr>
        <p:spPr>
          <a:xfrm>
            <a:off x="711201" y="2153176"/>
            <a:ext cx="8632824"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dữ liệu nội bộ: load_dataset().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kiểu đồ họa cơ bản: distplot(), jointplot(), kdeplot(), rugplot(), barplot(), countplot(),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Mảng: pairplot(), PairGrid(), FacetGrid(),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đường hồi quy (xu hướng): lmplot(), jointplot(),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loại đồ họa đặc biệt: heatmap(), clustermap(),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loại biểu đồ được áp dụng: violonplot(), swarmplot(), stripplot(), v.v.</a:t>
            </a:r>
            <a:endParaRPr sz="1300">
              <a:solidFill>
                <a:srgbClr val="262626"/>
              </a:solidFill>
              <a:latin typeface="Arial"/>
              <a:ea typeface="Arial"/>
              <a:cs typeface="Arial"/>
              <a:sym typeface="Arial"/>
            </a:endParaRPr>
          </a:p>
        </p:txBody>
      </p:sp>
      <p:grpSp>
        <p:nvGrpSpPr>
          <p:cNvPr id="8672" name="Google Shape;8672;p473"/>
          <p:cNvGrpSpPr/>
          <p:nvPr/>
        </p:nvGrpSpPr>
        <p:grpSpPr>
          <a:xfrm>
            <a:off x="450000" y="450000"/>
            <a:ext cx="9018000" cy="276999"/>
            <a:chOff x="450000" y="450000"/>
            <a:chExt cx="9018000" cy="276999"/>
          </a:xfrm>
        </p:grpSpPr>
        <p:sp>
          <p:nvSpPr>
            <p:cNvPr id="8673" name="Google Shape;8673;p4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674" name="Google Shape;8674;p4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675" name="Google Shape;8675;p47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Thư viện hình ảnh Seaborn</a:t>
            </a:r>
            <a:endParaRPr b="1" sz="2400">
              <a:solidFill>
                <a:srgbClr val="0C0C0C"/>
              </a:solidFill>
              <a:latin typeface="Arial"/>
              <a:ea typeface="Arial"/>
              <a:cs typeface="Arial"/>
              <a:sym typeface="Arial"/>
            </a:endParaRPr>
          </a:p>
        </p:txBody>
      </p:sp>
      <p:sp>
        <p:nvSpPr>
          <p:cNvPr id="8676" name="Google Shape;8676;p473"/>
          <p:cNvSpPr/>
          <p:nvPr/>
        </p:nvSpPr>
        <p:spPr>
          <a:xfrm>
            <a:off x="558396" y="191096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Những gì thư viện Seaborn cung cấp:</a:t>
            </a:r>
            <a:endParaRPr sz="1400">
              <a:solidFill>
                <a:schemeClr val="dk1"/>
              </a:solidFill>
              <a:latin typeface="Arial"/>
              <a:ea typeface="Arial"/>
              <a:cs typeface="Arial"/>
              <a:sym typeface="Arial"/>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1" name="Shape 8681"/>
        <p:cNvGrpSpPr/>
        <p:nvPr/>
      </p:nvGrpSpPr>
      <p:grpSpPr>
        <a:xfrm>
          <a:off x="0" y="0"/>
          <a:ext cx="0" cy="0"/>
          <a:chOff x="0" y="0"/>
          <a:chExt cx="0" cy="0"/>
        </a:xfrm>
      </p:grpSpPr>
      <p:grpSp>
        <p:nvGrpSpPr>
          <p:cNvPr id="8682" name="Google Shape;8682;p474"/>
          <p:cNvGrpSpPr/>
          <p:nvPr/>
        </p:nvGrpSpPr>
        <p:grpSpPr>
          <a:xfrm>
            <a:off x="450000" y="450000"/>
            <a:ext cx="9018000" cy="276999"/>
            <a:chOff x="450000" y="450000"/>
            <a:chExt cx="9018000" cy="276999"/>
          </a:xfrm>
        </p:grpSpPr>
        <p:sp>
          <p:nvSpPr>
            <p:cNvPr id="8683" name="Google Shape;8683;p4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684" name="Google Shape;8684;p4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685" name="Google Shape;8685;p474"/>
          <p:cNvSpPr/>
          <p:nvPr/>
        </p:nvSpPr>
        <p:spPr>
          <a:xfrm>
            <a:off x="711201" y="1700808"/>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nhớ thực thi lệnh “!pip install seaborn” trước để cài đặt thư viện Seaborn.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mô-đun.</a:t>
            </a:r>
            <a:endParaRPr sz="1300">
              <a:solidFill>
                <a:srgbClr val="262626"/>
              </a:solidFill>
              <a:latin typeface="Arial"/>
              <a:ea typeface="Arial"/>
              <a:cs typeface="Arial"/>
              <a:sym typeface="Arial"/>
            </a:endParaRPr>
          </a:p>
        </p:txBody>
      </p:sp>
      <p:grpSp>
        <p:nvGrpSpPr>
          <p:cNvPr id="8686" name="Google Shape;8686;p474"/>
          <p:cNvGrpSpPr/>
          <p:nvPr/>
        </p:nvGrpSpPr>
        <p:grpSpPr>
          <a:xfrm>
            <a:off x="558396" y="2420888"/>
            <a:ext cx="8785505" cy="1872171"/>
            <a:chOff x="558396" y="2492897"/>
            <a:chExt cx="8785505" cy="1872171"/>
          </a:xfrm>
        </p:grpSpPr>
        <p:sp>
          <p:nvSpPr>
            <p:cNvPr id="8687" name="Google Shape;8687;p474"/>
            <p:cNvSpPr/>
            <p:nvPr/>
          </p:nvSpPr>
          <p:spPr>
            <a:xfrm>
              <a:off x="558396" y="2492897"/>
              <a:ext cx="8782050" cy="18721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88" name="Google Shape;8688;p474"/>
            <p:cNvPicPr preferRelativeResize="0"/>
            <p:nvPr/>
          </p:nvPicPr>
          <p:blipFill rotWithShape="1">
            <a:blip r:embed="rId3">
              <a:alphaModFix/>
            </a:blip>
            <a:srcRect b="0" l="0" r="24776" t="0"/>
            <a:stretch/>
          </p:blipFill>
          <p:spPr>
            <a:xfrm>
              <a:off x="711201" y="2536911"/>
              <a:ext cx="8632700" cy="1784219"/>
            </a:xfrm>
            <a:prstGeom prst="rect">
              <a:avLst/>
            </a:prstGeom>
            <a:noFill/>
            <a:ln>
              <a:noFill/>
            </a:ln>
          </p:spPr>
        </p:pic>
      </p:grpSp>
      <p:sp>
        <p:nvSpPr>
          <p:cNvPr id="8689" name="Google Shape;8689;p47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Cài đặt thư viện Seaborn.</a:t>
            </a:r>
            <a:endParaRPr sz="1400">
              <a:solidFill>
                <a:schemeClr val="dk1"/>
              </a:solidFill>
              <a:latin typeface="Arial"/>
              <a:ea typeface="Arial"/>
              <a:cs typeface="Arial"/>
              <a:sym typeface="Arial"/>
            </a:endParaRPr>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4" name="Shape 8694"/>
        <p:cNvGrpSpPr/>
        <p:nvPr/>
      </p:nvGrpSpPr>
      <p:grpSpPr>
        <a:xfrm>
          <a:off x="0" y="0"/>
          <a:ext cx="0" cy="0"/>
          <a:chOff x="0" y="0"/>
          <a:chExt cx="0" cy="0"/>
        </a:xfrm>
      </p:grpSpPr>
      <p:grpSp>
        <p:nvGrpSpPr>
          <p:cNvPr id="8695" name="Google Shape;8695;p475"/>
          <p:cNvGrpSpPr/>
          <p:nvPr/>
        </p:nvGrpSpPr>
        <p:grpSpPr>
          <a:xfrm>
            <a:off x="450000" y="450000"/>
            <a:ext cx="9018000" cy="276999"/>
            <a:chOff x="450000" y="450000"/>
            <a:chExt cx="9018000" cy="276999"/>
          </a:xfrm>
        </p:grpSpPr>
        <p:sp>
          <p:nvSpPr>
            <p:cNvPr id="8696" name="Google Shape;8696;p4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697" name="Google Shape;8697;p4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698" name="Google Shape;8698;p475"/>
          <p:cNvSpPr/>
          <p:nvPr/>
        </p:nvSpPr>
        <p:spPr>
          <a:xfrm>
            <a:off x="711201" y="170080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Đọc tập dữ liệu ‘mpg’ từ thư viện.</a:t>
            </a:r>
            <a:endParaRPr sz="1300">
              <a:solidFill>
                <a:srgbClr val="262626"/>
              </a:solidFill>
              <a:latin typeface="Arial"/>
              <a:ea typeface="Arial"/>
              <a:cs typeface="Arial"/>
              <a:sym typeface="Arial"/>
            </a:endParaRPr>
          </a:p>
        </p:txBody>
      </p:sp>
      <p:grpSp>
        <p:nvGrpSpPr>
          <p:cNvPr id="8699" name="Google Shape;8699;p475"/>
          <p:cNvGrpSpPr/>
          <p:nvPr/>
        </p:nvGrpSpPr>
        <p:grpSpPr>
          <a:xfrm>
            <a:off x="558396" y="2046269"/>
            <a:ext cx="8782050" cy="3542971"/>
            <a:chOff x="558396" y="2046269"/>
            <a:chExt cx="8782050" cy="3542971"/>
          </a:xfrm>
        </p:grpSpPr>
        <p:sp>
          <p:nvSpPr>
            <p:cNvPr id="8700" name="Google Shape;8700;p475"/>
            <p:cNvSpPr/>
            <p:nvPr/>
          </p:nvSpPr>
          <p:spPr>
            <a:xfrm>
              <a:off x="558396" y="2046269"/>
              <a:ext cx="8782050" cy="35429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01" name="Google Shape;8701;p475"/>
            <p:cNvPicPr preferRelativeResize="0"/>
            <p:nvPr/>
          </p:nvPicPr>
          <p:blipFill rotWithShape="1">
            <a:blip r:embed="rId3">
              <a:alphaModFix/>
            </a:blip>
            <a:srcRect b="0" l="1926" r="5444" t="411"/>
            <a:stretch/>
          </p:blipFill>
          <p:spPr>
            <a:xfrm>
              <a:off x="714908" y="2172814"/>
              <a:ext cx="8625538" cy="3384587"/>
            </a:xfrm>
            <a:prstGeom prst="rect">
              <a:avLst/>
            </a:prstGeom>
            <a:noFill/>
            <a:ln>
              <a:noFill/>
            </a:ln>
          </p:spPr>
        </p:pic>
      </p:grpSp>
      <p:sp>
        <p:nvSpPr>
          <p:cNvPr id="8702" name="Google Shape;8702;p47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Nhập tập dữ liệu.</a:t>
            </a:r>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7" name="Shape 8707"/>
        <p:cNvGrpSpPr/>
        <p:nvPr/>
      </p:nvGrpSpPr>
      <p:grpSpPr>
        <a:xfrm>
          <a:off x="0" y="0"/>
          <a:ext cx="0" cy="0"/>
          <a:chOff x="0" y="0"/>
          <a:chExt cx="0" cy="0"/>
        </a:xfrm>
      </p:grpSpPr>
      <p:grpSp>
        <p:nvGrpSpPr>
          <p:cNvPr id="8708" name="Google Shape;8708;p476"/>
          <p:cNvGrpSpPr/>
          <p:nvPr/>
        </p:nvGrpSpPr>
        <p:grpSpPr>
          <a:xfrm>
            <a:off x="450000" y="450000"/>
            <a:ext cx="9018000" cy="276999"/>
            <a:chOff x="450000" y="450000"/>
            <a:chExt cx="9018000" cy="276999"/>
          </a:xfrm>
        </p:grpSpPr>
        <p:sp>
          <p:nvSpPr>
            <p:cNvPr id="8709" name="Google Shape;8709;p4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10" name="Google Shape;8710;p4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711" name="Google Shape;8711;p476"/>
          <p:cNvGrpSpPr/>
          <p:nvPr/>
        </p:nvGrpSpPr>
        <p:grpSpPr>
          <a:xfrm>
            <a:off x="558396" y="1758237"/>
            <a:ext cx="8782050" cy="3524963"/>
            <a:chOff x="558396" y="1758237"/>
            <a:chExt cx="8782050" cy="3524963"/>
          </a:xfrm>
        </p:grpSpPr>
        <p:sp>
          <p:nvSpPr>
            <p:cNvPr id="8712" name="Google Shape;8712;p476"/>
            <p:cNvSpPr/>
            <p:nvPr/>
          </p:nvSpPr>
          <p:spPr>
            <a:xfrm>
              <a:off x="558396" y="1758237"/>
              <a:ext cx="8782050" cy="35249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13" name="Google Shape;8713;p476"/>
            <p:cNvPicPr preferRelativeResize="0"/>
            <p:nvPr/>
          </p:nvPicPr>
          <p:blipFill rotWithShape="1">
            <a:blip r:embed="rId3">
              <a:alphaModFix/>
            </a:blip>
            <a:srcRect b="0" l="1640" r="20458" t="0"/>
            <a:stretch/>
          </p:blipFill>
          <p:spPr>
            <a:xfrm>
              <a:off x="674240" y="1869399"/>
              <a:ext cx="8660425" cy="3367619"/>
            </a:xfrm>
            <a:prstGeom prst="rect">
              <a:avLst/>
            </a:prstGeom>
            <a:noFill/>
            <a:ln>
              <a:noFill/>
            </a:ln>
          </p:spPr>
        </p:pic>
      </p:grpSp>
      <p:sp>
        <p:nvSpPr>
          <p:cNvPr id="8714" name="Google Shape;8714;p47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a:t>
            </a:r>
            <a:endParaRPr sz="1400">
              <a:solidFill>
                <a:schemeClr val="dk1"/>
              </a:solidFill>
              <a:latin typeface="Arial"/>
              <a:ea typeface="Arial"/>
              <a:cs typeface="Arial"/>
              <a:sym typeface="Arial"/>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9" name="Shape 8719"/>
        <p:cNvGrpSpPr/>
        <p:nvPr/>
      </p:nvGrpSpPr>
      <p:grpSpPr>
        <a:xfrm>
          <a:off x="0" y="0"/>
          <a:ext cx="0" cy="0"/>
          <a:chOff x="0" y="0"/>
          <a:chExt cx="0" cy="0"/>
        </a:xfrm>
      </p:grpSpPr>
      <p:grpSp>
        <p:nvGrpSpPr>
          <p:cNvPr id="8720" name="Google Shape;8720;p477"/>
          <p:cNvGrpSpPr/>
          <p:nvPr/>
        </p:nvGrpSpPr>
        <p:grpSpPr>
          <a:xfrm>
            <a:off x="450000" y="450000"/>
            <a:ext cx="9018000" cy="276999"/>
            <a:chOff x="450000" y="450000"/>
            <a:chExt cx="9018000" cy="276999"/>
          </a:xfrm>
        </p:grpSpPr>
        <p:sp>
          <p:nvSpPr>
            <p:cNvPr id="8721" name="Google Shape;8721;p4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22" name="Google Shape;8722;p4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723" name="Google Shape;8723;p477"/>
          <p:cNvGrpSpPr/>
          <p:nvPr/>
        </p:nvGrpSpPr>
        <p:grpSpPr>
          <a:xfrm>
            <a:off x="558396" y="1758237"/>
            <a:ext cx="8782050" cy="3488018"/>
            <a:chOff x="558396" y="1758237"/>
            <a:chExt cx="8782050" cy="3488018"/>
          </a:xfrm>
        </p:grpSpPr>
        <p:sp>
          <p:nvSpPr>
            <p:cNvPr id="8724" name="Google Shape;8724;p477"/>
            <p:cNvSpPr/>
            <p:nvPr/>
          </p:nvSpPr>
          <p:spPr>
            <a:xfrm>
              <a:off x="558396" y="1758237"/>
              <a:ext cx="8782050" cy="34880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25" name="Google Shape;8725;p477"/>
            <p:cNvPicPr preferRelativeResize="0"/>
            <p:nvPr/>
          </p:nvPicPr>
          <p:blipFill rotWithShape="1">
            <a:blip r:embed="rId3">
              <a:alphaModFix/>
            </a:blip>
            <a:srcRect b="0" l="1229" r="20211" t="0"/>
            <a:stretch/>
          </p:blipFill>
          <p:spPr>
            <a:xfrm>
              <a:off x="628399" y="1870763"/>
              <a:ext cx="8706266" cy="3292364"/>
            </a:xfrm>
            <a:prstGeom prst="rect">
              <a:avLst/>
            </a:prstGeom>
            <a:noFill/>
            <a:ln>
              <a:noFill/>
            </a:ln>
          </p:spPr>
        </p:pic>
      </p:grpSp>
      <p:sp>
        <p:nvSpPr>
          <p:cNvPr id="8726" name="Google Shape;8726;p47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 KDE</a:t>
            </a:r>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1" name="Shape 8731"/>
        <p:cNvGrpSpPr/>
        <p:nvPr/>
      </p:nvGrpSpPr>
      <p:grpSpPr>
        <a:xfrm>
          <a:off x="0" y="0"/>
          <a:ext cx="0" cy="0"/>
          <a:chOff x="0" y="0"/>
          <a:chExt cx="0" cy="0"/>
        </a:xfrm>
      </p:grpSpPr>
      <p:grpSp>
        <p:nvGrpSpPr>
          <p:cNvPr id="8732" name="Google Shape;8732;p478"/>
          <p:cNvGrpSpPr/>
          <p:nvPr/>
        </p:nvGrpSpPr>
        <p:grpSpPr>
          <a:xfrm>
            <a:off x="450000" y="450000"/>
            <a:ext cx="9018000" cy="276999"/>
            <a:chOff x="450000" y="450000"/>
            <a:chExt cx="9018000" cy="276999"/>
          </a:xfrm>
        </p:grpSpPr>
        <p:sp>
          <p:nvSpPr>
            <p:cNvPr id="8733" name="Google Shape;8733;p4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34" name="Google Shape;8734;p4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735" name="Google Shape;8735;p478"/>
          <p:cNvGrpSpPr/>
          <p:nvPr/>
        </p:nvGrpSpPr>
        <p:grpSpPr>
          <a:xfrm>
            <a:off x="558396" y="1758237"/>
            <a:ext cx="8782050" cy="3451072"/>
            <a:chOff x="558396" y="1758237"/>
            <a:chExt cx="8782050" cy="3451072"/>
          </a:xfrm>
        </p:grpSpPr>
        <p:sp>
          <p:nvSpPr>
            <p:cNvPr id="8736" name="Google Shape;8736;p478"/>
            <p:cNvSpPr/>
            <p:nvPr/>
          </p:nvSpPr>
          <p:spPr>
            <a:xfrm>
              <a:off x="558396" y="1758237"/>
              <a:ext cx="8782050" cy="34510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37" name="Google Shape;8737;p478"/>
            <p:cNvPicPr preferRelativeResize="0"/>
            <p:nvPr/>
          </p:nvPicPr>
          <p:blipFill rotWithShape="1">
            <a:blip r:embed="rId3">
              <a:alphaModFix/>
            </a:blip>
            <a:srcRect b="0" l="1478" r="18960" t="0"/>
            <a:stretch/>
          </p:blipFill>
          <p:spPr>
            <a:xfrm>
              <a:off x="683492" y="1842592"/>
              <a:ext cx="8651174" cy="3309689"/>
            </a:xfrm>
            <a:prstGeom prst="rect">
              <a:avLst/>
            </a:prstGeom>
            <a:noFill/>
            <a:ln>
              <a:noFill/>
            </a:ln>
          </p:spPr>
        </p:pic>
      </p:grpSp>
      <p:sp>
        <p:nvSpPr>
          <p:cNvPr id="8738" name="Google Shape;8738;p47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 Rug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grpSp>
        <p:nvGrpSpPr>
          <p:cNvPr id="1189" name="Google Shape;1189;p48"/>
          <p:cNvGrpSpPr/>
          <p:nvPr/>
        </p:nvGrpSpPr>
        <p:grpSpPr>
          <a:xfrm>
            <a:off x="450000" y="450000"/>
            <a:ext cx="9018000" cy="276999"/>
            <a:chOff x="450000" y="450000"/>
            <a:chExt cx="9018000" cy="276999"/>
          </a:xfrm>
        </p:grpSpPr>
        <p:sp>
          <p:nvSpPr>
            <p:cNvPr id="1190" name="Google Shape;1190;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191" name="Google Shape;1191;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192" name="Google Shape;1192;p48"/>
          <p:cNvGrpSpPr/>
          <p:nvPr/>
        </p:nvGrpSpPr>
        <p:grpSpPr>
          <a:xfrm>
            <a:off x="557644" y="3847400"/>
            <a:ext cx="8782050" cy="1237784"/>
            <a:chOff x="557644" y="3847400"/>
            <a:chExt cx="8782050" cy="1237784"/>
          </a:xfrm>
        </p:grpSpPr>
        <p:grpSp>
          <p:nvGrpSpPr>
            <p:cNvPr id="1193" name="Google Shape;1193;p48"/>
            <p:cNvGrpSpPr/>
            <p:nvPr/>
          </p:nvGrpSpPr>
          <p:grpSpPr>
            <a:xfrm>
              <a:off x="557644" y="3847400"/>
              <a:ext cx="8782050" cy="1237784"/>
              <a:chOff x="557644" y="5085184"/>
              <a:chExt cx="8782050" cy="1237784"/>
            </a:xfrm>
          </p:grpSpPr>
          <p:sp>
            <p:nvSpPr>
              <p:cNvPr id="1194" name="Google Shape;1194;p48"/>
              <p:cNvSpPr/>
              <p:nvPr/>
            </p:nvSpPr>
            <p:spPr>
              <a:xfrm>
                <a:off x="557644" y="5085184"/>
                <a:ext cx="8782050" cy="12377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195" name="Google Shape;1195;p4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196" name="Google Shape;1196;p4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38</a:t>
                </a:r>
                <a:endParaRPr b="1" sz="1300">
                  <a:solidFill>
                    <a:srgbClr val="262626"/>
                  </a:solidFill>
                  <a:latin typeface="Arial"/>
                  <a:ea typeface="Arial"/>
                  <a:cs typeface="Arial"/>
                  <a:sym typeface="Arial"/>
                </a:endParaRPr>
              </a:p>
            </p:txBody>
          </p:sp>
          <p:sp>
            <p:nvSpPr>
              <p:cNvPr id="1197" name="Google Shape;1197;p4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Five numbers in the linear space from 1 to 10. </a:t>
                </a:r>
                <a:endParaRPr/>
              </a:p>
            </p:txBody>
          </p:sp>
        </p:grpSp>
        <p:pic>
          <p:nvPicPr>
            <p:cNvPr descr="Byte - Free electronics icons" id="1198" name="Google Shape;1198;p48"/>
            <p:cNvPicPr preferRelativeResize="0"/>
            <p:nvPr/>
          </p:nvPicPr>
          <p:blipFill rotWithShape="1">
            <a:blip r:embed="rId3">
              <a:alphaModFix/>
            </a:blip>
            <a:srcRect b="-5938" l="13871" r="14480" t="-7084"/>
            <a:stretch/>
          </p:blipFill>
          <p:spPr>
            <a:xfrm>
              <a:off x="665052" y="4466668"/>
              <a:ext cx="295715" cy="236991"/>
            </a:xfrm>
            <a:prstGeom prst="rect">
              <a:avLst/>
            </a:prstGeom>
            <a:noFill/>
            <a:ln>
              <a:noFill/>
            </a:ln>
          </p:spPr>
        </p:pic>
        <p:sp>
          <p:nvSpPr>
            <p:cNvPr id="1199" name="Google Shape;1199;p48"/>
            <p:cNvSpPr txBox="1"/>
            <p:nvPr/>
          </p:nvSpPr>
          <p:spPr>
            <a:xfrm>
              <a:off x="923833" y="4443936"/>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39</a:t>
              </a:r>
              <a:endParaRPr b="1" sz="1300">
                <a:solidFill>
                  <a:srgbClr val="262626"/>
                </a:solidFill>
                <a:latin typeface="Arial"/>
                <a:ea typeface="Arial"/>
                <a:cs typeface="Arial"/>
                <a:sym typeface="Arial"/>
              </a:endParaRPr>
            </a:p>
          </p:txBody>
        </p:sp>
        <p:sp>
          <p:nvSpPr>
            <p:cNvPr id="1200" name="Google Shape;1200;p48"/>
            <p:cNvSpPr txBox="1"/>
            <p:nvPr/>
          </p:nvSpPr>
          <p:spPr>
            <a:xfrm>
              <a:off x="1024473" y="477883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20 số trong không gian tuyến tính từ 10 đến 10.</a:t>
              </a:r>
              <a:endParaRPr/>
            </a:p>
          </p:txBody>
        </p:sp>
      </p:grpSp>
      <p:grpSp>
        <p:nvGrpSpPr>
          <p:cNvPr id="1201" name="Google Shape;1201;p48"/>
          <p:cNvGrpSpPr/>
          <p:nvPr/>
        </p:nvGrpSpPr>
        <p:grpSpPr>
          <a:xfrm>
            <a:off x="558396" y="1719470"/>
            <a:ext cx="8782050" cy="2027379"/>
            <a:chOff x="558396" y="1844825"/>
            <a:chExt cx="8782050" cy="2027379"/>
          </a:xfrm>
        </p:grpSpPr>
        <p:sp>
          <p:nvSpPr>
            <p:cNvPr id="1202" name="Google Shape;1202;p48"/>
            <p:cNvSpPr/>
            <p:nvPr/>
          </p:nvSpPr>
          <p:spPr>
            <a:xfrm>
              <a:off x="558396" y="1844825"/>
              <a:ext cx="8782050" cy="20273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03" name="Google Shape;1203;p48"/>
            <p:cNvPicPr preferRelativeResize="0"/>
            <p:nvPr/>
          </p:nvPicPr>
          <p:blipFill rotWithShape="1">
            <a:blip r:embed="rId4">
              <a:alphaModFix/>
            </a:blip>
            <a:srcRect b="0" l="1384" r="18320" t="0"/>
            <a:stretch/>
          </p:blipFill>
          <p:spPr>
            <a:xfrm>
              <a:off x="643813" y="1875433"/>
              <a:ext cx="8695882" cy="1971967"/>
            </a:xfrm>
            <a:prstGeom prst="rect">
              <a:avLst/>
            </a:prstGeom>
            <a:noFill/>
            <a:ln>
              <a:noFill/>
            </a:ln>
          </p:spPr>
        </p:pic>
      </p:grpSp>
      <p:sp>
        <p:nvSpPr>
          <p:cNvPr id="1204" name="Google Shape;1204;p4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Hàm linspace (2/2)</a:t>
            </a:r>
            <a:endParaRPr sz="1400">
              <a:solidFill>
                <a:schemeClr val="dk1"/>
              </a:solidFill>
              <a:latin typeface="Arial"/>
              <a:ea typeface="Arial"/>
              <a:cs typeface="Arial"/>
              <a:sym typeface="Arial"/>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3" name="Shape 8743"/>
        <p:cNvGrpSpPr/>
        <p:nvPr/>
      </p:nvGrpSpPr>
      <p:grpSpPr>
        <a:xfrm>
          <a:off x="0" y="0"/>
          <a:ext cx="0" cy="0"/>
          <a:chOff x="0" y="0"/>
          <a:chExt cx="0" cy="0"/>
        </a:xfrm>
      </p:grpSpPr>
      <p:grpSp>
        <p:nvGrpSpPr>
          <p:cNvPr id="8744" name="Google Shape;8744;p479"/>
          <p:cNvGrpSpPr/>
          <p:nvPr/>
        </p:nvGrpSpPr>
        <p:grpSpPr>
          <a:xfrm>
            <a:off x="450000" y="450000"/>
            <a:ext cx="9018000" cy="276999"/>
            <a:chOff x="450000" y="450000"/>
            <a:chExt cx="9018000" cy="276999"/>
          </a:xfrm>
        </p:grpSpPr>
        <p:sp>
          <p:nvSpPr>
            <p:cNvPr id="8745" name="Google Shape;8745;p4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46" name="Google Shape;8746;p4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747" name="Google Shape;8747;p479"/>
          <p:cNvGrpSpPr/>
          <p:nvPr/>
        </p:nvGrpSpPr>
        <p:grpSpPr>
          <a:xfrm>
            <a:off x="558396" y="1758237"/>
            <a:ext cx="8782050" cy="3645036"/>
            <a:chOff x="558396" y="1758237"/>
            <a:chExt cx="8782050" cy="3645036"/>
          </a:xfrm>
        </p:grpSpPr>
        <p:sp>
          <p:nvSpPr>
            <p:cNvPr id="8748" name="Google Shape;8748;p479"/>
            <p:cNvSpPr/>
            <p:nvPr/>
          </p:nvSpPr>
          <p:spPr>
            <a:xfrm>
              <a:off x="558396" y="1758237"/>
              <a:ext cx="8782050" cy="36450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49" name="Google Shape;8749;p479"/>
            <p:cNvPicPr preferRelativeResize="0"/>
            <p:nvPr/>
          </p:nvPicPr>
          <p:blipFill rotWithShape="1">
            <a:blip r:embed="rId3">
              <a:alphaModFix/>
            </a:blip>
            <a:srcRect b="0" l="1383" r="22722" t="0"/>
            <a:stretch/>
          </p:blipFill>
          <p:spPr>
            <a:xfrm>
              <a:off x="628073" y="1853435"/>
              <a:ext cx="8706591" cy="3466710"/>
            </a:xfrm>
            <a:prstGeom prst="rect">
              <a:avLst/>
            </a:prstGeom>
            <a:noFill/>
            <a:ln>
              <a:noFill/>
            </a:ln>
          </p:spPr>
        </p:pic>
      </p:grpSp>
      <p:sp>
        <p:nvSpPr>
          <p:cNvPr id="8750" name="Google Shape;8750;p47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KDE (Đánh giá mật độ Kernel)</a:t>
            </a:r>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5" name="Shape 8755"/>
        <p:cNvGrpSpPr/>
        <p:nvPr/>
      </p:nvGrpSpPr>
      <p:grpSpPr>
        <a:xfrm>
          <a:off x="0" y="0"/>
          <a:ext cx="0" cy="0"/>
          <a:chOff x="0" y="0"/>
          <a:chExt cx="0" cy="0"/>
        </a:xfrm>
      </p:grpSpPr>
      <p:grpSp>
        <p:nvGrpSpPr>
          <p:cNvPr id="8756" name="Google Shape;8756;p480"/>
          <p:cNvGrpSpPr/>
          <p:nvPr/>
        </p:nvGrpSpPr>
        <p:grpSpPr>
          <a:xfrm>
            <a:off x="450000" y="450000"/>
            <a:ext cx="9018000" cy="276999"/>
            <a:chOff x="450000" y="450000"/>
            <a:chExt cx="9018000" cy="276999"/>
          </a:xfrm>
        </p:grpSpPr>
        <p:sp>
          <p:nvSpPr>
            <p:cNvPr id="8757" name="Google Shape;8757;p4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58" name="Google Shape;8758;p4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759" name="Google Shape;8759;p480"/>
          <p:cNvGrpSpPr/>
          <p:nvPr/>
        </p:nvGrpSpPr>
        <p:grpSpPr>
          <a:xfrm>
            <a:off x="558396" y="1758238"/>
            <a:ext cx="8782051" cy="4420890"/>
            <a:chOff x="558396" y="1758238"/>
            <a:chExt cx="8782051" cy="4420890"/>
          </a:xfrm>
        </p:grpSpPr>
        <p:sp>
          <p:nvSpPr>
            <p:cNvPr id="8760" name="Google Shape;8760;p480"/>
            <p:cNvSpPr/>
            <p:nvPr/>
          </p:nvSpPr>
          <p:spPr>
            <a:xfrm>
              <a:off x="558396" y="1758238"/>
              <a:ext cx="8782050" cy="44208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61" name="Google Shape;8761;p480"/>
            <p:cNvPicPr preferRelativeResize="0"/>
            <p:nvPr/>
          </p:nvPicPr>
          <p:blipFill rotWithShape="1">
            <a:blip r:embed="rId3">
              <a:alphaModFix/>
            </a:blip>
            <a:srcRect b="87002" l="1061" r="23722" t="0"/>
            <a:stretch/>
          </p:blipFill>
          <p:spPr>
            <a:xfrm>
              <a:off x="630932" y="1792123"/>
              <a:ext cx="8709515" cy="680035"/>
            </a:xfrm>
            <a:prstGeom prst="rect">
              <a:avLst/>
            </a:prstGeom>
            <a:noFill/>
            <a:ln>
              <a:noFill/>
            </a:ln>
          </p:spPr>
        </p:pic>
        <p:pic>
          <p:nvPicPr>
            <p:cNvPr id="8762" name="Google Shape;8762;p480"/>
            <p:cNvPicPr preferRelativeResize="0"/>
            <p:nvPr/>
          </p:nvPicPr>
          <p:blipFill rotWithShape="1">
            <a:blip r:embed="rId3">
              <a:alphaModFix/>
            </a:blip>
            <a:srcRect b="2083" l="0" r="53082" t="12524"/>
            <a:stretch/>
          </p:blipFill>
          <p:spPr>
            <a:xfrm>
              <a:off x="786249" y="2496966"/>
              <a:ext cx="4309179" cy="3543633"/>
            </a:xfrm>
            <a:prstGeom prst="rect">
              <a:avLst/>
            </a:prstGeom>
            <a:noFill/>
            <a:ln>
              <a:noFill/>
            </a:ln>
          </p:spPr>
        </p:pic>
      </p:grpSp>
      <p:sp>
        <p:nvSpPr>
          <p:cNvPr id="8763" name="Google Shape;8763;p48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a:t>
            </a:r>
            <a:endParaRPr sz="1400">
              <a:solidFill>
                <a:schemeClr val="dk1"/>
              </a:solidFill>
              <a:latin typeface="Arial"/>
              <a:ea typeface="Arial"/>
              <a:cs typeface="Arial"/>
              <a:sym typeface="Arial"/>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8" name="Shape 8768"/>
        <p:cNvGrpSpPr/>
        <p:nvPr/>
      </p:nvGrpSpPr>
      <p:grpSpPr>
        <a:xfrm>
          <a:off x="0" y="0"/>
          <a:ext cx="0" cy="0"/>
          <a:chOff x="0" y="0"/>
          <a:chExt cx="0" cy="0"/>
        </a:xfrm>
      </p:grpSpPr>
      <p:grpSp>
        <p:nvGrpSpPr>
          <p:cNvPr id="8769" name="Google Shape;8769;p481"/>
          <p:cNvGrpSpPr/>
          <p:nvPr/>
        </p:nvGrpSpPr>
        <p:grpSpPr>
          <a:xfrm>
            <a:off x="450000" y="450000"/>
            <a:ext cx="9018000" cy="276999"/>
            <a:chOff x="450000" y="450000"/>
            <a:chExt cx="9018000" cy="276999"/>
          </a:xfrm>
        </p:grpSpPr>
        <p:sp>
          <p:nvSpPr>
            <p:cNvPr id="8770" name="Google Shape;8770;p4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71" name="Google Shape;8771;p4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772" name="Google Shape;8772;p48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a:t>
            </a:r>
            <a:endParaRPr sz="1400">
              <a:solidFill>
                <a:schemeClr val="dk1"/>
              </a:solidFill>
              <a:latin typeface="Arial"/>
              <a:ea typeface="Arial"/>
              <a:cs typeface="Arial"/>
              <a:sym typeface="Arial"/>
            </a:endParaRPr>
          </a:p>
        </p:txBody>
      </p:sp>
      <p:grpSp>
        <p:nvGrpSpPr>
          <p:cNvPr id="8773" name="Google Shape;8773;p481"/>
          <p:cNvGrpSpPr/>
          <p:nvPr/>
        </p:nvGrpSpPr>
        <p:grpSpPr>
          <a:xfrm>
            <a:off x="558396" y="1758237"/>
            <a:ext cx="8782050" cy="4263051"/>
            <a:chOff x="558396" y="1758237"/>
            <a:chExt cx="8782050" cy="4263051"/>
          </a:xfrm>
        </p:grpSpPr>
        <p:sp>
          <p:nvSpPr>
            <p:cNvPr id="8774" name="Google Shape;8774;p481"/>
            <p:cNvSpPr/>
            <p:nvPr/>
          </p:nvSpPr>
          <p:spPr>
            <a:xfrm>
              <a:off x="558396" y="1758237"/>
              <a:ext cx="8782050" cy="42630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75" name="Google Shape;8775;p481"/>
            <p:cNvPicPr preferRelativeResize="0"/>
            <p:nvPr/>
          </p:nvPicPr>
          <p:blipFill rotWithShape="1">
            <a:blip r:embed="rId3">
              <a:alphaModFix/>
            </a:blip>
            <a:srcRect b="88013" l="0" r="23843" t="0"/>
            <a:stretch/>
          </p:blipFill>
          <p:spPr>
            <a:xfrm>
              <a:off x="583172" y="1838509"/>
              <a:ext cx="8757273" cy="618364"/>
            </a:xfrm>
            <a:prstGeom prst="rect">
              <a:avLst/>
            </a:prstGeom>
            <a:noFill/>
            <a:ln>
              <a:noFill/>
            </a:ln>
          </p:spPr>
        </p:pic>
        <p:pic>
          <p:nvPicPr>
            <p:cNvPr id="8776" name="Google Shape;8776;p481"/>
            <p:cNvPicPr preferRelativeResize="0"/>
            <p:nvPr/>
          </p:nvPicPr>
          <p:blipFill rotWithShape="1">
            <a:blip r:embed="rId3">
              <a:alphaModFix/>
            </a:blip>
            <a:srcRect b="2539" l="7693" r="53894" t="13354"/>
            <a:stretch/>
          </p:blipFill>
          <p:spPr>
            <a:xfrm>
              <a:off x="1423020" y="2636912"/>
              <a:ext cx="3320163" cy="3284558"/>
            </a:xfrm>
            <a:prstGeom prst="rect">
              <a:avLst/>
            </a:prstGeom>
            <a:noFill/>
            <a:ln>
              <a:noFill/>
            </a:ln>
          </p:spPr>
        </p:pic>
      </p:gr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1" name="Shape 8781"/>
        <p:cNvGrpSpPr/>
        <p:nvPr/>
      </p:nvGrpSpPr>
      <p:grpSpPr>
        <a:xfrm>
          <a:off x="0" y="0"/>
          <a:ext cx="0" cy="0"/>
          <a:chOff x="0" y="0"/>
          <a:chExt cx="0" cy="0"/>
        </a:xfrm>
      </p:grpSpPr>
      <p:grpSp>
        <p:nvGrpSpPr>
          <p:cNvPr id="8782" name="Google Shape;8782;p482"/>
          <p:cNvGrpSpPr/>
          <p:nvPr/>
        </p:nvGrpSpPr>
        <p:grpSpPr>
          <a:xfrm>
            <a:off x="450000" y="450000"/>
            <a:ext cx="9018000" cy="276999"/>
            <a:chOff x="450000" y="450000"/>
            <a:chExt cx="9018000" cy="276999"/>
          </a:xfrm>
        </p:grpSpPr>
        <p:sp>
          <p:nvSpPr>
            <p:cNvPr id="8783" name="Google Shape;8783;p4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84" name="Google Shape;8784;p4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785" name="Google Shape;8785;p48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a:t>
            </a:r>
            <a:endParaRPr sz="1400">
              <a:solidFill>
                <a:schemeClr val="dk1"/>
              </a:solidFill>
              <a:latin typeface="Arial"/>
              <a:ea typeface="Arial"/>
              <a:cs typeface="Arial"/>
              <a:sym typeface="Arial"/>
            </a:endParaRPr>
          </a:p>
        </p:txBody>
      </p:sp>
      <p:grpSp>
        <p:nvGrpSpPr>
          <p:cNvPr id="8786" name="Google Shape;8786;p482"/>
          <p:cNvGrpSpPr/>
          <p:nvPr/>
        </p:nvGrpSpPr>
        <p:grpSpPr>
          <a:xfrm>
            <a:off x="558396" y="1758237"/>
            <a:ext cx="8782050" cy="4263051"/>
            <a:chOff x="558396" y="1758237"/>
            <a:chExt cx="8782050" cy="4263051"/>
          </a:xfrm>
        </p:grpSpPr>
        <p:sp>
          <p:nvSpPr>
            <p:cNvPr id="8787" name="Google Shape;8787;p482"/>
            <p:cNvSpPr/>
            <p:nvPr/>
          </p:nvSpPr>
          <p:spPr>
            <a:xfrm>
              <a:off x="558396" y="1758237"/>
              <a:ext cx="8782050" cy="42630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88" name="Google Shape;8788;p482"/>
            <p:cNvPicPr preferRelativeResize="0"/>
            <p:nvPr/>
          </p:nvPicPr>
          <p:blipFill rotWithShape="1">
            <a:blip r:embed="rId3">
              <a:alphaModFix/>
            </a:blip>
            <a:srcRect b="82866" l="1376" r="20372" t="0"/>
            <a:stretch/>
          </p:blipFill>
          <p:spPr>
            <a:xfrm>
              <a:off x="738106" y="1772816"/>
              <a:ext cx="8602340" cy="767184"/>
            </a:xfrm>
            <a:prstGeom prst="rect">
              <a:avLst/>
            </a:prstGeom>
            <a:noFill/>
            <a:ln>
              <a:noFill/>
            </a:ln>
          </p:spPr>
        </p:pic>
        <p:pic>
          <p:nvPicPr>
            <p:cNvPr id="8789" name="Google Shape;8789;p482"/>
            <p:cNvPicPr preferRelativeResize="0"/>
            <p:nvPr/>
          </p:nvPicPr>
          <p:blipFill rotWithShape="1">
            <a:blip r:embed="rId3">
              <a:alphaModFix/>
            </a:blip>
            <a:srcRect b="2319" l="8021" r="57645" t="17562"/>
            <a:stretch/>
          </p:blipFill>
          <p:spPr>
            <a:xfrm>
              <a:off x="1206996" y="2638152"/>
              <a:ext cx="3456385" cy="3284984"/>
            </a:xfrm>
            <a:prstGeom prst="rect">
              <a:avLst/>
            </a:prstGeom>
            <a:noFill/>
            <a:ln>
              <a:noFill/>
            </a:ln>
          </p:spPr>
        </p:pic>
      </p:gr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4" name="Shape 8794"/>
        <p:cNvGrpSpPr/>
        <p:nvPr/>
      </p:nvGrpSpPr>
      <p:grpSpPr>
        <a:xfrm>
          <a:off x="0" y="0"/>
          <a:ext cx="0" cy="0"/>
          <a:chOff x="0" y="0"/>
          <a:chExt cx="0" cy="0"/>
        </a:xfrm>
      </p:grpSpPr>
      <p:grpSp>
        <p:nvGrpSpPr>
          <p:cNvPr id="8795" name="Google Shape;8795;p483"/>
          <p:cNvGrpSpPr/>
          <p:nvPr/>
        </p:nvGrpSpPr>
        <p:grpSpPr>
          <a:xfrm>
            <a:off x="450000" y="450000"/>
            <a:ext cx="9018000" cy="276999"/>
            <a:chOff x="450000" y="450000"/>
            <a:chExt cx="9018000" cy="276999"/>
          </a:xfrm>
        </p:grpSpPr>
        <p:sp>
          <p:nvSpPr>
            <p:cNvPr id="8796" name="Google Shape;8796;p4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797" name="Google Shape;8797;p4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798" name="Google Shape;8798;p483"/>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 (sử dụng đối số 'hue')</a:t>
            </a:r>
            <a:endParaRPr sz="1400">
              <a:solidFill>
                <a:schemeClr val="dk1"/>
              </a:solidFill>
              <a:latin typeface="Arial"/>
              <a:ea typeface="Arial"/>
              <a:cs typeface="Arial"/>
              <a:sym typeface="Arial"/>
            </a:endParaRPr>
          </a:p>
        </p:txBody>
      </p:sp>
      <p:grpSp>
        <p:nvGrpSpPr>
          <p:cNvPr id="8799" name="Google Shape;8799;p483"/>
          <p:cNvGrpSpPr/>
          <p:nvPr/>
        </p:nvGrpSpPr>
        <p:grpSpPr>
          <a:xfrm>
            <a:off x="558396" y="1758237"/>
            <a:ext cx="8782050" cy="4191043"/>
            <a:chOff x="558396" y="1758237"/>
            <a:chExt cx="8782050" cy="4191043"/>
          </a:xfrm>
        </p:grpSpPr>
        <p:sp>
          <p:nvSpPr>
            <p:cNvPr id="8800" name="Google Shape;8800;p483"/>
            <p:cNvSpPr/>
            <p:nvPr/>
          </p:nvSpPr>
          <p:spPr>
            <a:xfrm>
              <a:off x="558396" y="1758237"/>
              <a:ext cx="8782050" cy="41910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01" name="Google Shape;8801;p483"/>
            <p:cNvPicPr preferRelativeResize="0"/>
            <p:nvPr/>
          </p:nvPicPr>
          <p:blipFill rotWithShape="1">
            <a:blip r:embed="rId3">
              <a:alphaModFix/>
            </a:blip>
            <a:srcRect b="84659" l="1193" r="20885" t="0"/>
            <a:stretch/>
          </p:blipFill>
          <p:spPr>
            <a:xfrm>
              <a:off x="702940" y="1852166"/>
              <a:ext cx="8637506" cy="681561"/>
            </a:xfrm>
            <a:prstGeom prst="rect">
              <a:avLst/>
            </a:prstGeom>
            <a:noFill/>
            <a:ln>
              <a:noFill/>
            </a:ln>
          </p:spPr>
        </p:pic>
        <p:pic>
          <p:nvPicPr>
            <p:cNvPr id="8802" name="Google Shape;8802;p483"/>
            <p:cNvPicPr preferRelativeResize="0"/>
            <p:nvPr/>
          </p:nvPicPr>
          <p:blipFill rotWithShape="1">
            <a:blip r:embed="rId3">
              <a:alphaModFix/>
            </a:blip>
            <a:srcRect b="3859" l="8584" r="52074" t="14595"/>
            <a:stretch/>
          </p:blipFill>
          <p:spPr>
            <a:xfrm>
              <a:off x="1314067" y="2561436"/>
              <a:ext cx="3825524" cy="3199529"/>
            </a:xfrm>
            <a:prstGeom prst="rect">
              <a:avLst/>
            </a:prstGeom>
            <a:noFill/>
            <a:ln>
              <a:noFill/>
            </a:ln>
          </p:spPr>
        </p:pic>
      </p:gr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7" name="Shape 8807"/>
        <p:cNvGrpSpPr/>
        <p:nvPr/>
      </p:nvGrpSpPr>
      <p:grpSpPr>
        <a:xfrm>
          <a:off x="0" y="0"/>
          <a:ext cx="0" cy="0"/>
          <a:chOff x="0" y="0"/>
          <a:chExt cx="0" cy="0"/>
        </a:xfrm>
      </p:grpSpPr>
      <p:grpSp>
        <p:nvGrpSpPr>
          <p:cNvPr id="8808" name="Google Shape;8808;p484"/>
          <p:cNvGrpSpPr/>
          <p:nvPr/>
        </p:nvGrpSpPr>
        <p:grpSpPr>
          <a:xfrm>
            <a:off x="450000" y="450000"/>
            <a:ext cx="9018000" cy="276999"/>
            <a:chOff x="450000" y="450000"/>
            <a:chExt cx="9018000" cy="276999"/>
          </a:xfrm>
        </p:grpSpPr>
        <p:sp>
          <p:nvSpPr>
            <p:cNvPr id="8809" name="Google Shape;8809;p4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10" name="Google Shape;8810;p4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811" name="Google Shape;8811;p48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 (nhiều biểu đồ)</a:t>
            </a:r>
            <a:endParaRPr sz="1400">
              <a:solidFill>
                <a:schemeClr val="dk1"/>
              </a:solidFill>
              <a:latin typeface="Arial"/>
              <a:ea typeface="Arial"/>
              <a:cs typeface="Arial"/>
              <a:sym typeface="Arial"/>
            </a:endParaRPr>
          </a:p>
        </p:txBody>
      </p:sp>
      <p:grpSp>
        <p:nvGrpSpPr>
          <p:cNvPr id="8812" name="Google Shape;8812;p484"/>
          <p:cNvGrpSpPr/>
          <p:nvPr/>
        </p:nvGrpSpPr>
        <p:grpSpPr>
          <a:xfrm>
            <a:off x="558396" y="1758237"/>
            <a:ext cx="8782050" cy="3722017"/>
            <a:chOff x="558396" y="1758237"/>
            <a:chExt cx="8782050" cy="3722017"/>
          </a:xfrm>
        </p:grpSpPr>
        <p:sp>
          <p:nvSpPr>
            <p:cNvPr id="8813" name="Google Shape;8813;p484"/>
            <p:cNvSpPr/>
            <p:nvPr/>
          </p:nvSpPr>
          <p:spPr>
            <a:xfrm>
              <a:off x="558396" y="1758237"/>
              <a:ext cx="8782050" cy="37220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14" name="Google Shape;8814;p484"/>
            <p:cNvPicPr preferRelativeResize="0"/>
            <p:nvPr/>
          </p:nvPicPr>
          <p:blipFill rotWithShape="1">
            <a:blip r:embed="rId3">
              <a:alphaModFix/>
            </a:blip>
            <a:srcRect b="83292" l="1641" r="20649" t="0"/>
            <a:stretch/>
          </p:blipFill>
          <p:spPr>
            <a:xfrm>
              <a:off x="736951" y="1839420"/>
              <a:ext cx="8603495" cy="683199"/>
            </a:xfrm>
            <a:prstGeom prst="rect">
              <a:avLst/>
            </a:prstGeom>
            <a:noFill/>
            <a:ln>
              <a:noFill/>
            </a:ln>
          </p:spPr>
        </p:pic>
        <p:pic>
          <p:nvPicPr>
            <p:cNvPr id="8815" name="Google Shape;8815;p484"/>
            <p:cNvPicPr preferRelativeResize="0"/>
            <p:nvPr/>
          </p:nvPicPr>
          <p:blipFill rotWithShape="1">
            <a:blip r:embed="rId3">
              <a:alphaModFix/>
            </a:blip>
            <a:srcRect b="0" l="8402" r="2316" t="17321"/>
            <a:stretch/>
          </p:blipFill>
          <p:spPr>
            <a:xfrm>
              <a:off x="1062979" y="2752675"/>
              <a:ext cx="7974627" cy="2727579"/>
            </a:xfrm>
            <a:prstGeom prst="rect">
              <a:avLst/>
            </a:prstGeom>
            <a:noFill/>
            <a:ln>
              <a:noFill/>
            </a:ln>
          </p:spPr>
        </p:pic>
      </p:gr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0" name="Shape 8820"/>
        <p:cNvGrpSpPr/>
        <p:nvPr/>
      </p:nvGrpSpPr>
      <p:grpSpPr>
        <a:xfrm>
          <a:off x="0" y="0"/>
          <a:ext cx="0" cy="0"/>
          <a:chOff x="0" y="0"/>
          <a:chExt cx="0" cy="0"/>
        </a:xfrm>
      </p:grpSpPr>
      <p:grpSp>
        <p:nvGrpSpPr>
          <p:cNvPr id="8821" name="Google Shape;8821;p485"/>
          <p:cNvGrpSpPr/>
          <p:nvPr/>
        </p:nvGrpSpPr>
        <p:grpSpPr>
          <a:xfrm>
            <a:off x="450000" y="450000"/>
            <a:ext cx="9018000" cy="276999"/>
            <a:chOff x="450000" y="450000"/>
            <a:chExt cx="9018000" cy="276999"/>
          </a:xfrm>
        </p:grpSpPr>
        <p:sp>
          <p:nvSpPr>
            <p:cNvPr id="8822" name="Google Shape;8822;p4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23" name="Google Shape;8823;p4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824" name="Google Shape;8824;p48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 (nhiều biểu đồ)</a:t>
            </a:r>
            <a:endParaRPr sz="1400">
              <a:solidFill>
                <a:schemeClr val="dk1"/>
              </a:solidFill>
              <a:latin typeface="Arial"/>
              <a:ea typeface="Arial"/>
              <a:cs typeface="Arial"/>
              <a:sym typeface="Arial"/>
            </a:endParaRPr>
          </a:p>
        </p:txBody>
      </p:sp>
      <p:grpSp>
        <p:nvGrpSpPr>
          <p:cNvPr id="8825" name="Google Shape;8825;p485"/>
          <p:cNvGrpSpPr/>
          <p:nvPr/>
        </p:nvGrpSpPr>
        <p:grpSpPr>
          <a:xfrm>
            <a:off x="558396" y="1758237"/>
            <a:ext cx="8782050" cy="3700822"/>
            <a:chOff x="558396" y="1758237"/>
            <a:chExt cx="8782050" cy="3700822"/>
          </a:xfrm>
        </p:grpSpPr>
        <p:sp>
          <p:nvSpPr>
            <p:cNvPr id="8826" name="Google Shape;8826;p485"/>
            <p:cNvSpPr/>
            <p:nvPr/>
          </p:nvSpPr>
          <p:spPr>
            <a:xfrm>
              <a:off x="558396" y="1758237"/>
              <a:ext cx="8782050" cy="37008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27" name="Google Shape;8827;p485"/>
            <p:cNvPicPr preferRelativeResize="0"/>
            <p:nvPr/>
          </p:nvPicPr>
          <p:blipFill rotWithShape="1">
            <a:blip r:embed="rId3">
              <a:alphaModFix/>
            </a:blip>
            <a:srcRect b="82884" l="827" r="18610" t="0"/>
            <a:stretch/>
          </p:blipFill>
          <p:spPr>
            <a:xfrm>
              <a:off x="644067" y="1844825"/>
              <a:ext cx="8696379" cy="672948"/>
            </a:xfrm>
            <a:prstGeom prst="rect">
              <a:avLst/>
            </a:prstGeom>
            <a:noFill/>
            <a:ln>
              <a:noFill/>
            </a:ln>
          </p:spPr>
        </p:pic>
        <p:pic>
          <p:nvPicPr>
            <p:cNvPr id="8828" name="Google Shape;8828;p485"/>
            <p:cNvPicPr preferRelativeResize="0"/>
            <p:nvPr/>
          </p:nvPicPr>
          <p:blipFill rotWithShape="1">
            <a:blip r:embed="rId3">
              <a:alphaModFix/>
            </a:blip>
            <a:srcRect b="0" l="8106" r="2397" t="16793"/>
            <a:stretch/>
          </p:blipFill>
          <p:spPr>
            <a:xfrm>
              <a:off x="918964" y="2564904"/>
              <a:ext cx="8240594" cy="2790575"/>
            </a:xfrm>
            <a:prstGeom prst="rect">
              <a:avLst/>
            </a:prstGeom>
            <a:noFill/>
            <a:ln>
              <a:noFill/>
            </a:ln>
          </p:spPr>
        </p:pic>
      </p:gr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3" name="Shape 8833"/>
        <p:cNvGrpSpPr/>
        <p:nvPr/>
      </p:nvGrpSpPr>
      <p:grpSpPr>
        <a:xfrm>
          <a:off x="0" y="0"/>
          <a:ext cx="0" cy="0"/>
          <a:chOff x="0" y="0"/>
          <a:chExt cx="0" cy="0"/>
        </a:xfrm>
      </p:grpSpPr>
      <p:grpSp>
        <p:nvGrpSpPr>
          <p:cNvPr id="8834" name="Google Shape;8834;p486"/>
          <p:cNvGrpSpPr/>
          <p:nvPr/>
        </p:nvGrpSpPr>
        <p:grpSpPr>
          <a:xfrm>
            <a:off x="450000" y="450000"/>
            <a:ext cx="9018000" cy="276999"/>
            <a:chOff x="450000" y="450000"/>
            <a:chExt cx="9018000" cy="276999"/>
          </a:xfrm>
        </p:grpSpPr>
        <p:sp>
          <p:nvSpPr>
            <p:cNvPr id="8835" name="Google Shape;8835;p4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36" name="Google Shape;8836;p4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837" name="Google Shape;8837;p48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phân tán + đường hồi quy (nhiều biểu đồ)</a:t>
            </a:r>
            <a:endParaRPr sz="1400">
              <a:solidFill>
                <a:schemeClr val="dk1"/>
              </a:solidFill>
              <a:latin typeface="Arial"/>
              <a:ea typeface="Arial"/>
              <a:cs typeface="Arial"/>
              <a:sym typeface="Arial"/>
            </a:endParaRPr>
          </a:p>
        </p:txBody>
      </p:sp>
      <p:grpSp>
        <p:nvGrpSpPr>
          <p:cNvPr id="8838" name="Google Shape;8838;p486"/>
          <p:cNvGrpSpPr/>
          <p:nvPr/>
        </p:nvGrpSpPr>
        <p:grpSpPr>
          <a:xfrm>
            <a:off x="558396" y="1758237"/>
            <a:ext cx="8782050" cy="4407067"/>
            <a:chOff x="558396" y="1758237"/>
            <a:chExt cx="8782050" cy="4407067"/>
          </a:xfrm>
        </p:grpSpPr>
        <p:sp>
          <p:nvSpPr>
            <p:cNvPr id="8839" name="Google Shape;8839;p486"/>
            <p:cNvSpPr/>
            <p:nvPr/>
          </p:nvSpPr>
          <p:spPr>
            <a:xfrm>
              <a:off x="558396" y="1758237"/>
              <a:ext cx="8782050" cy="44070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40" name="Google Shape;8840;p486"/>
            <p:cNvPicPr preferRelativeResize="0"/>
            <p:nvPr/>
          </p:nvPicPr>
          <p:blipFill rotWithShape="1">
            <a:blip r:embed="rId3">
              <a:alphaModFix/>
            </a:blip>
            <a:srcRect b="82547" l="776" r="19783" t="0"/>
            <a:stretch/>
          </p:blipFill>
          <p:spPr>
            <a:xfrm>
              <a:off x="708676" y="1844824"/>
              <a:ext cx="8631770" cy="793167"/>
            </a:xfrm>
            <a:prstGeom prst="rect">
              <a:avLst/>
            </a:prstGeom>
            <a:noFill/>
            <a:ln>
              <a:noFill/>
            </a:ln>
          </p:spPr>
        </p:pic>
        <p:pic>
          <p:nvPicPr>
            <p:cNvPr id="8841" name="Google Shape;8841;p486"/>
            <p:cNvPicPr preferRelativeResize="0"/>
            <p:nvPr/>
          </p:nvPicPr>
          <p:blipFill rotWithShape="1">
            <a:blip r:embed="rId3">
              <a:alphaModFix/>
            </a:blip>
            <a:srcRect b="2641" l="8209" r="42345" t="17385"/>
            <a:stretch/>
          </p:blipFill>
          <p:spPr>
            <a:xfrm>
              <a:off x="1134988" y="2745463"/>
              <a:ext cx="4896545" cy="3312368"/>
            </a:xfrm>
            <a:prstGeom prst="rect">
              <a:avLst/>
            </a:prstGeom>
            <a:noFill/>
            <a:ln>
              <a:noFill/>
            </a:ln>
          </p:spPr>
        </p:pic>
      </p:gr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6" name="Shape 8846"/>
        <p:cNvGrpSpPr/>
        <p:nvPr/>
      </p:nvGrpSpPr>
      <p:grpSpPr>
        <a:xfrm>
          <a:off x="0" y="0"/>
          <a:ext cx="0" cy="0"/>
          <a:chOff x="0" y="0"/>
          <a:chExt cx="0" cy="0"/>
        </a:xfrm>
      </p:grpSpPr>
      <p:grpSp>
        <p:nvGrpSpPr>
          <p:cNvPr id="8847" name="Google Shape;8847;p487"/>
          <p:cNvGrpSpPr/>
          <p:nvPr/>
        </p:nvGrpSpPr>
        <p:grpSpPr>
          <a:xfrm>
            <a:off x="450000" y="450000"/>
            <a:ext cx="9018000" cy="276999"/>
            <a:chOff x="450000" y="450000"/>
            <a:chExt cx="9018000" cy="276999"/>
          </a:xfrm>
        </p:grpSpPr>
        <p:sp>
          <p:nvSpPr>
            <p:cNvPr id="8848" name="Google Shape;8848;p4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49" name="Google Shape;8849;p4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850" name="Google Shape;8850;p48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Hex</a:t>
            </a:r>
            <a:endParaRPr/>
          </a:p>
        </p:txBody>
      </p:sp>
      <p:grpSp>
        <p:nvGrpSpPr>
          <p:cNvPr id="8851" name="Google Shape;8851;p487"/>
          <p:cNvGrpSpPr/>
          <p:nvPr/>
        </p:nvGrpSpPr>
        <p:grpSpPr>
          <a:xfrm>
            <a:off x="558396" y="1758238"/>
            <a:ext cx="8782050" cy="4411654"/>
            <a:chOff x="558396" y="1758238"/>
            <a:chExt cx="8782050" cy="4411654"/>
          </a:xfrm>
        </p:grpSpPr>
        <p:sp>
          <p:nvSpPr>
            <p:cNvPr id="8852" name="Google Shape;8852;p487"/>
            <p:cNvSpPr/>
            <p:nvPr/>
          </p:nvSpPr>
          <p:spPr>
            <a:xfrm>
              <a:off x="558396" y="1758238"/>
              <a:ext cx="8782050" cy="44116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53" name="Google Shape;8853;p487"/>
            <p:cNvPicPr preferRelativeResize="0"/>
            <p:nvPr/>
          </p:nvPicPr>
          <p:blipFill rotWithShape="1">
            <a:blip r:embed="rId3">
              <a:alphaModFix/>
            </a:blip>
            <a:srcRect b="86926" l="1006" r="22812" t="0"/>
            <a:stretch/>
          </p:blipFill>
          <p:spPr>
            <a:xfrm>
              <a:off x="702941" y="1844824"/>
              <a:ext cx="8637505" cy="669022"/>
            </a:xfrm>
            <a:prstGeom prst="rect">
              <a:avLst/>
            </a:prstGeom>
            <a:noFill/>
            <a:ln>
              <a:noFill/>
            </a:ln>
          </p:spPr>
        </p:pic>
        <p:pic>
          <p:nvPicPr>
            <p:cNvPr id="8854" name="Google Shape;8854;p487"/>
            <p:cNvPicPr preferRelativeResize="0"/>
            <p:nvPr/>
          </p:nvPicPr>
          <p:blipFill rotWithShape="1">
            <a:blip r:embed="rId3">
              <a:alphaModFix/>
            </a:blip>
            <a:srcRect b="1311" l="7137" r="53596" t="14313"/>
            <a:stretch/>
          </p:blipFill>
          <p:spPr>
            <a:xfrm>
              <a:off x="1404548" y="2659881"/>
              <a:ext cx="3546864" cy="3439828"/>
            </a:xfrm>
            <a:prstGeom prst="rect">
              <a:avLst/>
            </a:prstGeom>
            <a:noFill/>
            <a:ln>
              <a:noFill/>
            </a:ln>
          </p:spPr>
        </p:pic>
      </p:gr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9" name="Shape 8859"/>
        <p:cNvGrpSpPr/>
        <p:nvPr/>
      </p:nvGrpSpPr>
      <p:grpSpPr>
        <a:xfrm>
          <a:off x="0" y="0"/>
          <a:ext cx="0" cy="0"/>
          <a:chOff x="0" y="0"/>
          <a:chExt cx="0" cy="0"/>
        </a:xfrm>
      </p:grpSpPr>
      <p:grpSp>
        <p:nvGrpSpPr>
          <p:cNvPr id="8860" name="Google Shape;8860;p488"/>
          <p:cNvGrpSpPr/>
          <p:nvPr/>
        </p:nvGrpSpPr>
        <p:grpSpPr>
          <a:xfrm>
            <a:off x="450000" y="450000"/>
            <a:ext cx="9018000" cy="276999"/>
            <a:chOff x="450000" y="450000"/>
            <a:chExt cx="9018000" cy="276999"/>
          </a:xfrm>
        </p:grpSpPr>
        <p:sp>
          <p:nvSpPr>
            <p:cNvPr id="8861" name="Google Shape;8861;p4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62" name="Google Shape;8862;p4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sp>
        <p:nvSpPr>
          <p:cNvPr id="8863" name="Google Shape;8863;p48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KDE (Đánh giá mật độ Kernel)</a:t>
            </a:r>
            <a:endParaRPr/>
          </a:p>
        </p:txBody>
      </p:sp>
      <p:grpSp>
        <p:nvGrpSpPr>
          <p:cNvPr id="8864" name="Google Shape;8864;p488"/>
          <p:cNvGrpSpPr/>
          <p:nvPr/>
        </p:nvGrpSpPr>
        <p:grpSpPr>
          <a:xfrm>
            <a:off x="558396" y="1758238"/>
            <a:ext cx="8782050" cy="4418628"/>
            <a:chOff x="558396" y="1758238"/>
            <a:chExt cx="8782050" cy="4418628"/>
          </a:xfrm>
        </p:grpSpPr>
        <p:sp>
          <p:nvSpPr>
            <p:cNvPr id="8865" name="Google Shape;8865;p488"/>
            <p:cNvSpPr/>
            <p:nvPr/>
          </p:nvSpPr>
          <p:spPr>
            <a:xfrm>
              <a:off x="558396" y="1758238"/>
              <a:ext cx="8782050" cy="44186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66" name="Google Shape;8866;p488"/>
            <p:cNvPicPr preferRelativeResize="0"/>
            <p:nvPr/>
          </p:nvPicPr>
          <p:blipFill rotWithShape="1">
            <a:blip r:embed="rId3">
              <a:alphaModFix/>
            </a:blip>
            <a:srcRect b="85965" l="1171" r="21106" t="0"/>
            <a:stretch/>
          </p:blipFill>
          <p:spPr>
            <a:xfrm>
              <a:off x="731290" y="1844823"/>
              <a:ext cx="8609156" cy="702433"/>
            </a:xfrm>
            <a:prstGeom prst="rect">
              <a:avLst/>
            </a:prstGeom>
            <a:noFill/>
            <a:ln>
              <a:noFill/>
            </a:ln>
          </p:spPr>
        </p:pic>
        <p:pic>
          <p:nvPicPr>
            <p:cNvPr id="8867" name="Google Shape;8867;p488"/>
            <p:cNvPicPr preferRelativeResize="0"/>
            <p:nvPr/>
          </p:nvPicPr>
          <p:blipFill rotWithShape="1">
            <a:blip r:embed="rId3">
              <a:alphaModFix/>
            </a:blip>
            <a:srcRect b="0" l="7733" r="52493" t="14085"/>
            <a:stretch/>
          </p:blipFill>
          <p:spPr>
            <a:xfrm>
              <a:off x="1261804" y="2605852"/>
              <a:ext cx="3580809" cy="349472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grpSp>
        <p:nvGrpSpPr>
          <p:cNvPr id="1210" name="Google Shape;1210;p49"/>
          <p:cNvGrpSpPr/>
          <p:nvPr/>
        </p:nvGrpSpPr>
        <p:grpSpPr>
          <a:xfrm>
            <a:off x="450000" y="450000"/>
            <a:ext cx="9018000" cy="276999"/>
            <a:chOff x="450000" y="450000"/>
            <a:chExt cx="9018000" cy="276999"/>
          </a:xfrm>
        </p:grpSpPr>
        <p:sp>
          <p:nvSpPr>
            <p:cNvPr id="1211" name="Google Shape;1211;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212" name="Google Shape;1212;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13" name="Google Shape;1213;p49"/>
          <p:cNvGrpSpPr/>
          <p:nvPr/>
        </p:nvGrpSpPr>
        <p:grpSpPr>
          <a:xfrm>
            <a:off x="557644" y="3410338"/>
            <a:ext cx="8782050" cy="733728"/>
            <a:chOff x="557644" y="5085184"/>
            <a:chExt cx="8782050" cy="733728"/>
          </a:xfrm>
        </p:grpSpPr>
        <p:sp>
          <p:nvSpPr>
            <p:cNvPr id="1214" name="Google Shape;1214;p49"/>
            <p:cNvSpPr/>
            <p:nvPr/>
          </p:nvSpPr>
          <p:spPr>
            <a:xfrm>
              <a:off x="557644" y="5085184"/>
              <a:ext cx="8782050" cy="7337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15" name="Google Shape;1215;p4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16" name="Google Shape;1216;p4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40</a:t>
              </a:r>
              <a:endParaRPr b="1" sz="1300">
                <a:solidFill>
                  <a:srgbClr val="262626"/>
                </a:solidFill>
                <a:latin typeface="Arial"/>
                <a:ea typeface="Arial"/>
                <a:cs typeface="Arial"/>
                <a:sym typeface="Arial"/>
              </a:endParaRPr>
            </a:p>
          </p:txBody>
        </p:sp>
        <p:sp>
          <p:nvSpPr>
            <p:cNvPr id="1217" name="Google Shape;1217;p4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Cẩn thận đừng bỏ qua chữ “s.”</a:t>
              </a:r>
              <a:endParaRPr/>
            </a:p>
          </p:txBody>
        </p:sp>
      </p:grpSp>
      <p:grpSp>
        <p:nvGrpSpPr>
          <p:cNvPr id="1218" name="Google Shape;1218;p49"/>
          <p:cNvGrpSpPr/>
          <p:nvPr/>
        </p:nvGrpSpPr>
        <p:grpSpPr>
          <a:xfrm>
            <a:off x="558396" y="1719470"/>
            <a:ext cx="8782050" cy="1600578"/>
            <a:chOff x="558396" y="1844825"/>
            <a:chExt cx="8782050" cy="1600578"/>
          </a:xfrm>
        </p:grpSpPr>
        <p:sp>
          <p:nvSpPr>
            <p:cNvPr id="1219" name="Google Shape;1219;p49"/>
            <p:cNvSpPr/>
            <p:nvPr/>
          </p:nvSpPr>
          <p:spPr>
            <a:xfrm>
              <a:off x="558396" y="1844825"/>
              <a:ext cx="8782050" cy="16005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20" name="Google Shape;1220;p49"/>
            <p:cNvPicPr preferRelativeResize="0"/>
            <p:nvPr/>
          </p:nvPicPr>
          <p:blipFill rotWithShape="1">
            <a:blip r:embed="rId4">
              <a:alphaModFix/>
            </a:blip>
            <a:srcRect b="0" l="990" r="22038" t="0"/>
            <a:stretch/>
          </p:blipFill>
          <p:spPr>
            <a:xfrm>
              <a:off x="698286" y="1870627"/>
              <a:ext cx="8641408" cy="1558373"/>
            </a:xfrm>
            <a:prstGeom prst="rect">
              <a:avLst/>
            </a:prstGeom>
            <a:noFill/>
            <a:ln>
              <a:noFill/>
            </a:ln>
          </p:spPr>
        </p:pic>
      </p:grpSp>
      <p:sp>
        <p:nvSpPr>
          <p:cNvPr id="1221" name="Google Shape;1221;p4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mảng với np.zeros() và np.ones()</a:t>
            </a:r>
            <a:endParaRPr sz="1400">
              <a:solidFill>
                <a:schemeClr val="dk1"/>
              </a:solidFill>
              <a:latin typeface="Arial"/>
              <a:ea typeface="Arial"/>
              <a:cs typeface="Arial"/>
              <a:sym typeface="Arial"/>
            </a:endParaRPr>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2" name="Shape 8872"/>
        <p:cNvGrpSpPr/>
        <p:nvPr/>
      </p:nvGrpSpPr>
      <p:grpSpPr>
        <a:xfrm>
          <a:off x="0" y="0"/>
          <a:ext cx="0" cy="0"/>
          <a:chOff x="0" y="0"/>
          <a:chExt cx="0" cy="0"/>
        </a:xfrm>
      </p:grpSpPr>
      <p:grpSp>
        <p:nvGrpSpPr>
          <p:cNvPr id="8873" name="Google Shape;8873;p489"/>
          <p:cNvGrpSpPr/>
          <p:nvPr/>
        </p:nvGrpSpPr>
        <p:grpSpPr>
          <a:xfrm>
            <a:off x="450000" y="450000"/>
            <a:ext cx="9018000" cy="276999"/>
            <a:chOff x="450000" y="450000"/>
            <a:chExt cx="9018000" cy="276999"/>
          </a:xfrm>
        </p:grpSpPr>
        <p:sp>
          <p:nvSpPr>
            <p:cNvPr id="8874" name="Google Shape;8874;p4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75" name="Google Shape;8875;p4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876" name="Google Shape;8876;p489"/>
          <p:cNvGrpSpPr/>
          <p:nvPr/>
        </p:nvGrpSpPr>
        <p:grpSpPr>
          <a:xfrm>
            <a:off x="558396" y="1758236"/>
            <a:ext cx="8785504" cy="3569543"/>
            <a:chOff x="558396" y="1758236"/>
            <a:chExt cx="8785504" cy="3569543"/>
          </a:xfrm>
        </p:grpSpPr>
        <p:sp>
          <p:nvSpPr>
            <p:cNvPr id="8877" name="Google Shape;8877;p489"/>
            <p:cNvSpPr/>
            <p:nvPr/>
          </p:nvSpPr>
          <p:spPr>
            <a:xfrm>
              <a:off x="558396" y="1758236"/>
              <a:ext cx="8782050" cy="35695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78" name="Google Shape;8878;p489"/>
            <p:cNvPicPr preferRelativeResize="0"/>
            <p:nvPr/>
          </p:nvPicPr>
          <p:blipFill rotWithShape="1">
            <a:blip r:embed="rId3">
              <a:alphaModFix/>
            </a:blip>
            <a:srcRect b="0" l="1102" r="20229" t="0"/>
            <a:stretch/>
          </p:blipFill>
          <p:spPr>
            <a:xfrm>
              <a:off x="727944" y="1916832"/>
              <a:ext cx="8615956" cy="3317641"/>
            </a:xfrm>
            <a:prstGeom prst="rect">
              <a:avLst/>
            </a:prstGeom>
            <a:noFill/>
            <a:ln>
              <a:noFill/>
            </a:ln>
          </p:spPr>
        </p:pic>
      </p:grpSp>
      <p:sp>
        <p:nvSpPr>
          <p:cNvPr id="8879" name="Google Shape;8879;p48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biến phân loại + một biến số. Tổng hợp theo giá trị trung bình.</a:t>
            </a:r>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4" name="Shape 8884"/>
        <p:cNvGrpSpPr/>
        <p:nvPr/>
      </p:nvGrpSpPr>
      <p:grpSpPr>
        <a:xfrm>
          <a:off x="0" y="0"/>
          <a:ext cx="0" cy="0"/>
          <a:chOff x="0" y="0"/>
          <a:chExt cx="0" cy="0"/>
        </a:xfrm>
      </p:grpSpPr>
      <p:grpSp>
        <p:nvGrpSpPr>
          <p:cNvPr id="8885" name="Google Shape;8885;p490"/>
          <p:cNvGrpSpPr/>
          <p:nvPr/>
        </p:nvGrpSpPr>
        <p:grpSpPr>
          <a:xfrm>
            <a:off x="450000" y="450000"/>
            <a:ext cx="9018000" cy="276999"/>
            <a:chOff x="450000" y="450000"/>
            <a:chExt cx="9018000" cy="276999"/>
          </a:xfrm>
        </p:grpSpPr>
        <p:sp>
          <p:nvSpPr>
            <p:cNvPr id="8886" name="Google Shape;8886;p4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87" name="Google Shape;8887;p4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888" name="Google Shape;8888;p490"/>
          <p:cNvGrpSpPr/>
          <p:nvPr/>
        </p:nvGrpSpPr>
        <p:grpSpPr>
          <a:xfrm>
            <a:off x="558396" y="1758237"/>
            <a:ext cx="8785504" cy="3597534"/>
            <a:chOff x="558396" y="1758237"/>
            <a:chExt cx="8785504" cy="3597534"/>
          </a:xfrm>
        </p:grpSpPr>
        <p:sp>
          <p:nvSpPr>
            <p:cNvPr id="8889" name="Google Shape;8889;p490"/>
            <p:cNvSpPr/>
            <p:nvPr/>
          </p:nvSpPr>
          <p:spPr>
            <a:xfrm>
              <a:off x="558396" y="1758237"/>
              <a:ext cx="8782050" cy="35975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90" name="Google Shape;8890;p490"/>
            <p:cNvPicPr preferRelativeResize="0"/>
            <p:nvPr/>
          </p:nvPicPr>
          <p:blipFill rotWithShape="1">
            <a:blip r:embed="rId3">
              <a:alphaModFix/>
            </a:blip>
            <a:srcRect b="0" l="1768" r="20230" t="0"/>
            <a:stretch/>
          </p:blipFill>
          <p:spPr>
            <a:xfrm>
              <a:off x="733132" y="1916832"/>
              <a:ext cx="8610768" cy="3392286"/>
            </a:xfrm>
            <a:prstGeom prst="rect">
              <a:avLst/>
            </a:prstGeom>
            <a:noFill/>
            <a:ln>
              <a:noFill/>
            </a:ln>
          </p:spPr>
        </p:pic>
      </p:grpSp>
      <p:sp>
        <p:nvSpPr>
          <p:cNvPr id="8891" name="Google Shape;8891;p49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biến phân loại + một biến số. Tổng hợp bởi trung vị.</a:t>
            </a:r>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6" name="Shape 8896"/>
        <p:cNvGrpSpPr/>
        <p:nvPr/>
      </p:nvGrpSpPr>
      <p:grpSpPr>
        <a:xfrm>
          <a:off x="0" y="0"/>
          <a:ext cx="0" cy="0"/>
          <a:chOff x="0" y="0"/>
          <a:chExt cx="0" cy="0"/>
        </a:xfrm>
      </p:grpSpPr>
      <p:grpSp>
        <p:nvGrpSpPr>
          <p:cNvPr id="8897" name="Google Shape;8897;p491"/>
          <p:cNvGrpSpPr/>
          <p:nvPr/>
        </p:nvGrpSpPr>
        <p:grpSpPr>
          <a:xfrm>
            <a:off x="450000" y="450000"/>
            <a:ext cx="9018000" cy="276999"/>
            <a:chOff x="450000" y="450000"/>
            <a:chExt cx="9018000" cy="276999"/>
          </a:xfrm>
        </p:grpSpPr>
        <p:sp>
          <p:nvSpPr>
            <p:cNvPr id="8898" name="Google Shape;8898;p4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899" name="Google Shape;8899;p4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00" name="Google Shape;8900;p491"/>
          <p:cNvGrpSpPr/>
          <p:nvPr/>
        </p:nvGrpSpPr>
        <p:grpSpPr>
          <a:xfrm>
            <a:off x="558396" y="1758237"/>
            <a:ext cx="8785504" cy="3532220"/>
            <a:chOff x="558396" y="1758237"/>
            <a:chExt cx="8785504" cy="3532220"/>
          </a:xfrm>
        </p:grpSpPr>
        <p:sp>
          <p:nvSpPr>
            <p:cNvPr id="8901" name="Google Shape;8901;p491"/>
            <p:cNvSpPr/>
            <p:nvPr/>
          </p:nvSpPr>
          <p:spPr>
            <a:xfrm>
              <a:off x="558396" y="1758237"/>
              <a:ext cx="8782050" cy="35322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02" name="Google Shape;8902;p491"/>
            <p:cNvPicPr preferRelativeResize="0"/>
            <p:nvPr/>
          </p:nvPicPr>
          <p:blipFill rotWithShape="1">
            <a:blip r:embed="rId3">
              <a:alphaModFix/>
            </a:blip>
            <a:srcRect b="0" l="1273" r="20229" t="0"/>
            <a:stretch/>
          </p:blipFill>
          <p:spPr>
            <a:xfrm>
              <a:off x="663182" y="1913114"/>
              <a:ext cx="8680718" cy="3293368"/>
            </a:xfrm>
            <a:prstGeom prst="rect">
              <a:avLst/>
            </a:prstGeom>
            <a:noFill/>
            <a:ln>
              <a:noFill/>
            </a:ln>
          </p:spPr>
        </p:pic>
      </p:grpSp>
      <p:sp>
        <p:nvSpPr>
          <p:cNvPr id="8903" name="Google Shape;8903;p49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Chỉ một biến phân loại. Bảng tần số được tính toán ngầm.</a:t>
            </a:r>
            <a:endParaRPr sz="1400">
              <a:solidFill>
                <a:schemeClr val="dk1"/>
              </a:solidFill>
              <a:latin typeface="Arial"/>
              <a:ea typeface="Arial"/>
              <a:cs typeface="Arial"/>
              <a:sym typeface="Arial"/>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8" name="Shape 8908"/>
        <p:cNvGrpSpPr/>
        <p:nvPr/>
      </p:nvGrpSpPr>
      <p:grpSpPr>
        <a:xfrm>
          <a:off x="0" y="0"/>
          <a:ext cx="0" cy="0"/>
          <a:chOff x="0" y="0"/>
          <a:chExt cx="0" cy="0"/>
        </a:xfrm>
      </p:grpSpPr>
      <p:grpSp>
        <p:nvGrpSpPr>
          <p:cNvPr id="8909" name="Google Shape;8909;p492"/>
          <p:cNvGrpSpPr/>
          <p:nvPr/>
        </p:nvGrpSpPr>
        <p:grpSpPr>
          <a:xfrm>
            <a:off x="450000" y="450000"/>
            <a:ext cx="9018000" cy="276999"/>
            <a:chOff x="450000" y="450000"/>
            <a:chExt cx="9018000" cy="276999"/>
          </a:xfrm>
        </p:grpSpPr>
        <p:sp>
          <p:nvSpPr>
            <p:cNvPr id="8910" name="Google Shape;8910;p4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11" name="Google Shape;8911;p4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12" name="Google Shape;8912;p492"/>
          <p:cNvGrpSpPr/>
          <p:nvPr/>
        </p:nvGrpSpPr>
        <p:grpSpPr>
          <a:xfrm>
            <a:off x="558396" y="1758237"/>
            <a:ext cx="8785504" cy="3522890"/>
            <a:chOff x="558396" y="1758237"/>
            <a:chExt cx="8785504" cy="3522890"/>
          </a:xfrm>
        </p:grpSpPr>
        <p:sp>
          <p:nvSpPr>
            <p:cNvPr id="8913" name="Google Shape;8913;p492"/>
            <p:cNvSpPr/>
            <p:nvPr/>
          </p:nvSpPr>
          <p:spPr>
            <a:xfrm>
              <a:off x="558396" y="1758237"/>
              <a:ext cx="8782050" cy="35228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14" name="Google Shape;8914;p492"/>
            <p:cNvPicPr preferRelativeResize="0"/>
            <p:nvPr/>
          </p:nvPicPr>
          <p:blipFill rotWithShape="1">
            <a:blip r:embed="rId3">
              <a:alphaModFix/>
            </a:blip>
            <a:srcRect b="0" l="1616" r="20229" t="0"/>
            <a:stretch/>
          </p:blipFill>
          <p:spPr>
            <a:xfrm>
              <a:off x="725559" y="1913113"/>
              <a:ext cx="8618341" cy="3284037"/>
            </a:xfrm>
            <a:prstGeom prst="rect">
              <a:avLst/>
            </a:prstGeom>
            <a:noFill/>
            <a:ln>
              <a:noFill/>
            </a:ln>
          </p:spPr>
        </p:pic>
      </p:grpSp>
      <p:sp>
        <p:nvSpPr>
          <p:cNvPr id="8915" name="Google Shape;8915;p49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Hai biến phân loại. Sử dụng đối số 'hue'.</a:t>
            </a:r>
            <a:endParaRPr/>
          </a:p>
        </p:txBody>
      </p:sp>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0" name="Shape 8920"/>
        <p:cNvGrpSpPr/>
        <p:nvPr/>
      </p:nvGrpSpPr>
      <p:grpSpPr>
        <a:xfrm>
          <a:off x="0" y="0"/>
          <a:ext cx="0" cy="0"/>
          <a:chOff x="0" y="0"/>
          <a:chExt cx="0" cy="0"/>
        </a:xfrm>
      </p:grpSpPr>
      <p:grpSp>
        <p:nvGrpSpPr>
          <p:cNvPr id="8921" name="Google Shape;8921;p493"/>
          <p:cNvGrpSpPr/>
          <p:nvPr/>
        </p:nvGrpSpPr>
        <p:grpSpPr>
          <a:xfrm>
            <a:off x="450000" y="450000"/>
            <a:ext cx="9018000" cy="276999"/>
            <a:chOff x="450000" y="450000"/>
            <a:chExt cx="9018000" cy="276999"/>
          </a:xfrm>
        </p:grpSpPr>
        <p:sp>
          <p:nvSpPr>
            <p:cNvPr id="8922" name="Google Shape;8922;p4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23" name="Google Shape;8923;p4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24" name="Google Shape;8924;p493"/>
          <p:cNvGrpSpPr/>
          <p:nvPr/>
        </p:nvGrpSpPr>
        <p:grpSpPr>
          <a:xfrm>
            <a:off x="558396" y="1758236"/>
            <a:ext cx="8785504" cy="3298955"/>
            <a:chOff x="558396" y="1758236"/>
            <a:chExt cx="8785504" cy="3298955"/>
          </a:xfrm>
        </p:grpSpPr>
        <p:sp>
          <p:nvSpPr>
            <p:cNvPr id="8925" name="Google Shape;8925;p493"/>
            <p:cNvSpPr/>
            <p:nvPr/>
          </p:nvSpPr>
          <p:spPr>
            <a:xfrm>
              <a:off x="558396" y="1758236"/>
              <a:ext cx="8782050" cy="32989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26" name="Google Shape;8926;p493"/>
            <p:cNvPicPr preferRelativeResize="0"/>
            <p:nvPr/>
          </p:nvPicPr>
          <p:blipFill rotWithShape="1">
            <a:blip r:embed="rId3">
              <a:alphaModFix/>
            </a:blip>
            <a:srcRect b="0" l="1106" r="20230" t="0"/>
            <a:stretch/>
          </p:blipFill>
          <p:spPr>
            <a:xfrm>
              <a:off x="656598" y="1916832"/>
              <a:ext cx="8687302" cy="3047054"/>
            </a:xfrm>
            <a:prstGeom prst="rect">
              <a:avLst/>
            </a:prstGeom>
            <a:noFill/>
            <a:ln>
              <a:noFill/>
            </a:ln>
          </p:spPr>
        </p:pic>
      </p:grpSp>
      <p:sp>
        <p:nvSpPr>
          <p:cNvPr id="8927" name="Google Shape;8927;p493"/>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cột ngang</a:t>
            </a:r>
            <a:endParaRPr sz="1400">
              <a:solidFill>
                <a:schemeClr val="dk1"/>
              </a:solidFill>
              <a:latin typeface="Arial"/>
              <a:ea typeface="Arial"/>
              <a:cs typeface="Arial"/>
              <a:sym typeface="Arial"/>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2" name="Shape 8932"/>
        <p:cNvGrpSpPr/>
        <p:nvPr/>
      </p:nvGrpSpPr>
      <p:grpSpPr>
        <a:xfrm>
          <a:off x="0" y="0"/>
          <a:ext cx="0" cy="0"/>
          <a:chOff x="0" y="0"/>
          <a:chExt cx="0" cy="0"/>
        </a:xfrm>
      </p:grpSpPr>
      <p:grpSp>
        <p:nvGrpSpPr>
          <p:cNvPr id="8933" name="Google Shape;8933;p494"/>
          <p:cNvGrpSpPr/>
          <p:nvPr/>
        </p:nvGrpSpPr>
        <p:grpSpPr>
          <a:xfrm>
            <a:off x="450000" y="450000"/>
            <a:ext cx="9018000" cy="276999"/>
            <a:chOff x="450000" y="450000"/>
            <a:chExt cx="9018000" cy="276999"/>
          </a:xfrm>
        </p:grpSpPr>
        <p:sp>
          <p:nvSpPr>
            <p:cNvPr id="8934" name="Google Shape;8934;p4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35" name="Google Shape;8935;p4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36" name="Google Shape;8936;p494"/>
          <p:cNvGrpSpPr/>
          <p:nvPr/>
        </p:nvGrpSpPr>
        <p:grpSpPr>
          <a:xfrm>
            <a:off x="558396" y="1758237"/>
            <a:ext cx="8785504" cy="3569543"/>
            <a:chOff x="558396" y="1758237"/>
            <a:chExt cx="8785504" cy="3569543"/>
          </a:xfrm>
        </p:grpSpPr>
        <p:sp>
          <p:nvSpPr>
            <p:cNvPr id="8937" name="Google Shape;8937;p494"/>
            <p:cNvSpPr/>
            <p:nvPr/>
          </p:nvSpPr>
          <p:spPr>
            <a:xfrm>
              <a:off x="558396" y="1758237"/>
              <a:ext cx="8782050" cy="35695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38" name="Google Shape;8938;p494"/>
            <p:cNvPicPr preferRelativeResize="0"/>
            <p:nvPr/>
          </p:nvPicPr>
          <p:blipFill rotWithShape="1">
            <a:blip r:embed="rId3">
              <a:alphaModFix/>
            </a:blip>
            <a:srcRect b="0" l="975" r="20271" t="0"/>
            <a:stretch/>
          </p:blipFill>
          <p:spPr>
            <a:xfrm>
              <a:off x="636654" y="1865406"/>
              <a:ext cx="8707246" cy="3341076"/>
            </a:xfrm>
            <a:prstGeom prst="rect">
              <a:avLst/>
            </a:prstGeom>
            <a:noFill/>
            <a:ln>
              <a:noFill/>
            </a:ln>
          </p:spPr>
        </p:pic>
      </p:grpSp>
      <p:sp>
        <p:nvSpPr>
          <p:cNvPr id="8939" name="Google Shape;8939;p49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cột dọc</a:t>
            </a:r>
            <a:endParaRPr sz="1400">
              <a:solidFill>
                <a:schemeClr val="dk1"/>
              </a:solidFill>
              <a:latin typeface="Arial"/>
              <a:ea typeface="Arial"/>
              <a:cs typeface="Arial"/>
              <a:sym typeface="Arial"/>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4" name="Shape 8944"/>
        <p:cNvGrpSpPr/>
        <p:nvPr/>
      </p:nvGrpSpPr>
      <p:grpSpPr>
        <a:xfrm>
          <a:off x="0" y="0"/>
          <a:ext cx="0" cy="0"/>
          <a:chOff x="0" y="0"/>
          <a:chExt cx="0" cy="0"/>
        </a:xfrm>
      </p:grpSpPr>
      <p:grpSp>
        <p:nvGrpSpPr>
          <p:cNvPr id="8945" name="Google Shape;8945;p495"/>
          <p:cNvGrpSpPr/>
          <p:nvPr/>
        </p:nvGrpSpPr>
        <p:grpSpPr>
          <a:xfrm>
            <a:off x="450000" y="450000"/>
            <a:ext cx="9018000" cy="276999"/>
            <a:chOff x="450000" y="450000"/>
            <a:chExt cx="9018000" cy="276999"/>
          </a:xfrm>
        </p:grpSpPr>
        <p:sp>
          <p:nvSpPr>
            <p:cNvPr id="8946" name="Google Shape;8946;p4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47" name="Google Shape;8947;p4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48" name="Google Shape;8948;p495"/>
          <p:cNvGrpSpPr/>
          <p:nvPr/>
        </p:nvGrpSpPr>
        <p:grpSpPr>
          <a:xfrm>
            <a:off x="558396" y="1758237"/>
            <a:ext cx="8785503" cy="3522890"/>
            <a:chOff x="558396" y="1758237"/>
            <a:chExt cx="8785503" cy="3522890"/>
          </a:xfrm>
        </p:grpSpPr>
        <p:sp>
          <p:nvSpPr>
            <p:cNvPr id="8949" name="Google Shape;8949;p495"/>
            <p:cNvSpPr/>
            <p:nvPr/>
          </p:nvSpPr>
          <p:spPr>
            <a:xfrm>
              <a:off x="558396" y="1758237"/>
              <a:ext cx="8782050" cy="35228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50" name="Google Shape;8950;p495"/>
            <p:cNvPicPr preferRelativeResize="0"/>
            <p:nvPr/>
          </p:nvPicPr>
          <p:blipFill rotWithShape="1">
            <a:blip r:embed="rId3">
              <a:alphaModFix/>
            </a:blip>
            <a:srcRect b="0" l="1102" r="20229" t="0"/>
            <a:stretch/>
          </p:blipFill>
          <p:spPr>
            <a:xfrm>
              <a:off x="720974" y="1844824"/>
              <a:ext cx="8622925" cy="3352327"/>
            </a:xfrm>
            <a:prstGeom prst="rect">
              <a:avLst/>
            </a:prstGeom>
            <a:noFill/>
            <a:ln>
              <a:noFill/>
            </a:ln>
          </p:spPr>
        </p:pic>
      </p:grpSp>
      <p:sp>
        <p:nvSpPr>
          <p:cNvPr id="8951" name="Google Shape;8951;p49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nhiều cột</a:t>
            </a:r>
            <a:endParaRPr sz="1400">
              <a:solidFill>
                <a:schemeClr val="dk1"/>
              </a:solidFill>
              <a:latin typeface="Arial"/>
              <a:ea typeface="Arial"/>
              <a:cs typeface="Arial"/>
              <a:sym typeface="A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6" name="Shape 8956"/>
        <p:cNvGrpSpPr/>
        <p:nvPr/>
      </p:nvGrpSpPr>
      <p:grpSpPr>
        <a:xfrm>
          <a:off x="0" y="0"/>
          <a:ext cx="0" cy="0"/>
          <a:chOff x="0" y="0"/>
          <a:chExt cx="0" cy="0"/>
        </a:xfrm>
      </p:grpSpPr>
      <p:grpSp>
        <p:nvGrpSpPr>
          <p:cNvPr id="8957" name="Google Shape;8957;p496"/>
          <p:cNvGrpSpPr/>
          <p:nvPr/>
        </p:nvGrpSpPr>
        <p:grpSpPr>
          <a:xfrm>
            <a:off x="450000" y="450000"/>
            <a:ext cx="9018000" cy="276999"/>
            <a:chOff x="450000" y="450000"/>
            <a:chExt cx="9018000" cy="276999"/>
          </a:xfrm>
        </p:grpSpPr>
        <p:sp>
          <p:nvSpPr>
            <p:cNvPr id="8958" name="Google Shape;8958;p4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59" name="Google Shape;8959;p4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60" name="Google Shape;8960;p496"/>
          <p:cNvGrpSpPr/>
          <p:nvPr/>
        </p:nvGrpSpPr>
        <p:grpSpPr>
          <a:xfrm>
            <a:off x="558396" y="1758237"/>
            <a:ext cx="8785504" cy="3532220"/>
            <a:chOff x="558396" y="1758237"/>
            <a:chExt cx="8785504" cy="3532220"/>
          </a:xfrm>
        </p:grpSpPr>
        <p:sp>
          <p:nvSpPr>
            <p:cNvPr id="8961" name="Google Shape;8961;p496"/>
            <p:cNvSpPr/>
            <p:nvPr/>
          </p:nvSpPr>
          <p:spPr>
            <a:xfrm>
              <a:off x="558396" y="1758237"/>
              <a:ext cx="8782050" cy="35322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62" name="Google Shape;8962;p496"/>
            <p:cNvPicPr preferRelativeResize="0"/>
            <p:nvPr/>
          </p:nvPicPr>
          <p:blipFill rotWithShape="1">
            <a:blip r:embed="rId3">
              <a:alphaModFix/>
            </a:blip>
            <a:srcRect b="0" l="1186" r="20230" t="0"/>
            <a:stretch/>
          </p:blipFill>
          <p:spPr>
            <a:xfrm>
              <a:off x="678846" y="1897211"/>
              <a:ext cx="8665054" cy="3299940"/>
            </a:xfrm>
            <a:prstGeom prst="rect">
              <a:avLst/>
            </a:prstGeom>
            <a:noFill/>
            <a:ln>
              <a:noFill/>
            </a:ln>
          </p:spPr>
        </p:pic>
      </p:grpSp>
      <p:sp>
        <p:nvSpPr>
          <p:cNvPr id="8963" name="Google Shape;8963;p49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nhiều cột</a:t>
            </a:r>
            <a:endParaRPr sz="1400">
              <a:solidFill>
                <a:schemeClr val="dk1"/>
              </a:solidFill>
              <a:latin typeface="Arial"/>
              <a:ea typeface="Arial"/>
              <a:cs typeface="Arial"/>
              <a:sym typeface="Arial"/>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8" name="Shape 8968"/>
        <p:cNvGrpSpPr/>
        <p:nvPr/>
      </p:nvGrpSpPr>
      <p:grpSpPr>
        <a:xfrm>
          <a:off x="0" y="0"/>
          <a:ext cx="0" cy="0"/>
          <a:chOff x="0" y="0"/>
          <a:chExt cx="0" cy="0"/>
        </a:xfrm>
      </p:grpSpPr>
      <p:grpSp>
        <p:nvGrpSpPr>
          <p:cNvPr id="8969" name="Google Shape;8969;p497"/>
          <p:cNvGrpSpPr/>
          <p:nvPr/>
        </p:nvGrpSpPr>
        <p:grpSpPr>
          <a:xfrm>
            <a:off x="450000" y="450000"/>
            <a:ext cx="9018000" cy="276999"/>
            <a:chOff x="450000" y="450000"/>
            <a:chExt cx="9018000" cy="276999"/>
          </a:xfrm>
        </p:grpSpPr>
        <p:sp>
          <p:nvSpPr>
            <p:cNvPr id="8970" name="Google Shape;8970;p4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71" name="Google Shape;8971;p4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72" name="Google Shape;8972;p497"/>
          <p:cNvGrpSpPr/>
          <p:nvPr/>
        </p:nvGrpSpPr>
        <p:grpSpPr>
          <a:xfrm>
            <a:off x="558396" y="1758237"/>
            <a:ext cx="8785505" cy="3466906"/>
            <a:chOff x="558396" y="1758237"/>
            <a:chExt cx="8785505" cy="3466906"/>
          </a:xfrm>
        </p:grpSpPr>
        <p:sp>
          <p:nvSpPr>
            <p:cNvPr id="8973" name="Google Shape;8973;p497"/>
            <p:cNvSpPr/>
            <p:nvPr/>
          </p:nvSpPr>
          <p:spPr>
            <a:xfrm>
              <a:off x="558396" y="1758237"/>
              <a:ext cx="8782050" cy="34669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74" name="Google Shape;8974;p497"/>
            <p:cNvPicPr preferRelativeResize="0"/>
            <p:nvPr/>
          </p:nvPicPr>
          <p:blipFill rotWithShape="1">
            <a:blip r:embed="rId3">
              <a:alphaModFix/>
            </a:blip>
            <a:srcRect b="0" l="1273" r="20229" t="0"/>
            <a:stretch/>
          </p:blipFill>
          <p:spPr>
            <a:xfrm>
              <a:off x="712567" y="1858505"/>
              <a:ext cx="8631334" cy="3282659"/>
            </a:xfrm>
            <a:prstGeom prst="rect">
              <a:avLst/>
            </a:prstGeom>
            <a:noFill/>
            <a:ln>
              <a:noFill/>
            </a:ln>
          </p:spPr>
        </p:pic>
      </p:grpSp>
      <p:sp>
        <p:nvSpPr>
          <p:cNvPr id="8975" name="Google Shape;8975;p49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Nhiều ô vuông. Hai biến phân loại + một biến số. Sử dụng đối số 'hue'.</a:t>
            </a:r>
            <a:endParaRPr/>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0" name="Shape 8980"/>
        <p:cNvGrpSpPr/>
        <p:nvPr/>
      </p:nvGrpSpPr>
      <p:grpSpPr>
        <a:xfrm>
          <a:off x="0" y="0"/>
          <a:ext cx="0" cy="0"/>
          <a:chOff x="0" y="0"/>
          <a:chExt cx="0" cy="0"/>
        </a:xfrm>
      </p:grpSpPr>
      <p:grpSp>
        <p:nvGrpSpPr>
          <p:cNvPr id="8981" name="Google Shape;8981;p498"/>
          <p:cNvGrpSpPr/>
          <p:nvPr/>
        </p:nvGrpSpPr>
        <p:grpSpPr>
          <a:xfrm>
            <a:off x="450000" y="450000"/>
            <a:ext cx="9018000" cy="276999"/>
            <a:chOff x="450000" y="450000"/>
            <a:chExt cx="9018000" cy="276999"/>
          </a:xfrm>
        </p:grpSpPr>
        <p:sp>
          <p:nvSpPr>
            <p:cNvPr id="8982" name="Google Shape;8982;p4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83" name="Google Shape;8983;p4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84" name="Google Shape;8984;p498"/>
          <p:cNvGrpSpPr/>
          <p:nvPr/>
        </p:nvGrpSpPr>
        <p:grpSpPr>
          <a:xfrm>
            <a:off x="558396" y="1758237"/>
            <a:ext cx="8785504" cy="3466906"/>
            <a:chOff x="558396" y="1758237"/>
            <a:chExt cx="8785504" cy="3466906"/>
          </a:xfrm>
        </p:grpSpPr>
        <p:sp>
          <p:nvSpPr>
            <p:cNvPr id="8985" name="Google Shape;8985;p498"/>
            <p:cNvSpPr/>
            <p:nvPr/>
          </p:nvSpPr>
          <p:spPr>
            <a:xfrm>
              <a:off x="558396" y="1758237"/>
              <a:ext cx="8782050" cy="34669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86" name="Google Shape;8986;p498"/>
            <p:cNvPicPr preferRelativeResize="0"/>
            <p:nvPr/>
          </p:nvPicPr>
          <p:blipFill rotWithShape="1">
            <a:blip r:embed="rId3">
              <a:alphaModFix/>
            </a:blip>
            <a:srcRect b="0" l="1102" r="20229" t="0"/>
            <a:stretch/>
          </p:blipFill>
          <p:spPr>
            <a:xfrm>
              <a:off x="709128" y="1844824"/>
              <a:ext cx="8634772" cy="3348922"/>
            </a:xfrm>
            <a:prstGeom prst="rect">
              <a:avLst/>
            </a:prstGeom>
            <a:noFill/>
            <a:ln>
              <a:noFill/>
            </a:ln>
          </p:spPr>
        </p:pic>
      </p:grpSp>
      <p:sp>
        <p:nvSpPr>
          <p:cNvPr id="8987" name="Google Shape;8987;p49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Đa biểu đồ vilolon</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5"/>
          <p:cNvGrpSpPr/>
          <p:nvPr/>
        </p:nvGrpSpPr>
        <p:grpSpPr>
          <a:xfrm>
            <a:off x="450000" y="450000"/>
            <a:ext cx="9018000" cy="276999"/>
            <a:chOff x="450000" y="450000"/>
            <a:chExt cx="9018000" cy="276999"/>
          </a:xfrm>
        </p:grpSpPr>
        <p:sp>
          <p:nvSpPr>
            <p:cNvPr id="171" name="Google Shape;171;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172" name="Google Shape;172;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73" name="Google Shape;173;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dữ liệu</a:t>
            </a:r>
            <a:endParaRPr sz="2400">
              <a:solidFill>
                <a:srgbClr val="0C0C0C"/>
              </a:solidFill>
              <a:latin typeface="Arial"/>
              <a:ea typeface="Arial"/>
              <a:cs typeface="Arial"/>
              <a:sym typeface="Arial"/>
            </a:endParaRPr>
          </a:p>
        </p:txBody>
      </p:sp>
      <p:sp>
        <p:nvSpPr>
          <p:cNvPr id="174" name="Google Shape;174;p5"/>
          <p:cNvSpPr/>
          <p:nvPr/>
        </p:nvSpPr>
        <p:spPr>
          <a:xfrm>
            <a:off x="580388" y="1844824"/>
            <a:ext cx="8887612"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khái niệm quan trọng nhất trong lập trình là kiểu dữ liệu, cấu trúc dữ liệu và thuật toán. Biết được sự khác biệt rõ ràng giữa ba khái niệm này là điều cần thiết để xử lý các ngôn ngữ lập trình khác nhau một cách dễ dàng và giải quyết nhiều lỗi.</a:t>
            </a:r>
            <a:endParaRPr sz="14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grpSp>
        <p:nvGrpSpPr>
          <p:cNvPr id="1227" name="Google Shape;1227;p50"/>
          <p:cNvGrpSpPr/>
          <p:nvPr/>
        </p:nvGrpSpPr>
        <p:grpSpPr>
          <a:xfrm>
            <a:off x="450000" y="450000"/>
            <a:ext cx="9018000" cy="276999"/>
            <a:chOff x="450000" y="450000"/>
            <a:chExt cx="9018000" cy="276999"/>
          </a:xfrm>
        </p:grpSpPr>
        <p:sp>
          <p:nvSpPr>
            <p:cNvPr id="1228" name="Google Shape;1228;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229" name="Google Shape;1229;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30" name="Google Shape;1230;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Mảng đa chiều</a:t>
            </a:r>
            <a:endParaRPr sz="2400">
              <a:solidFill>
                <a:srgbClr val="0C0C0C"/>
              </a:solidFill>
              <a:latin typeface="Arial"/>
              <a:ea typeface="Arial"/>
              <a:cs typeface="Arial"/>
              <a:sym typeface="Arial"/>
            </a:endParaRPr>
          </a:p>
        </p:txBody>
      </p:sp>
      <p:grpSp>
        <p:nvGrpSpPr>
          <p:cNvPr id="1231" name="Google Shape;1231;p50"/>
          <p:cNvGrpSpPr/>
          <p:nvPr/>
        </p:nvGrpSpPr>
        <p:grpSpPr>
          <a:xfrm>
            <a:off x="557644" y="4994514"/>
            <a:ext cx="8782050" cy="1309792"/>
            <a:chOff x="557644" y="4994514"/>
            <a:chExt cx="8782050" cy="1309792"/>
          </a:xfrm>
        </p:grpSpPr>
        <p:grpSp>
          <p:nvGrpSpPr>
            <p:cNvPr id="1232" name="Google Shape;1232;p50"/>
            <p:cNvGrpSpPr/>
            <p:nvPr/>
          </p:nvGrpSpPr>
          <p:grpSpPr>
            <a:xfrm>
              <a:off x="557644" y="4994514"/>
              <a:ext cx="8782050" cy="1309792"/>
              <a:chOff x="557644" y="5085184"/>
              <a:chExt cx="8782050" cy="1309792"/>
            </a:xfrm>
          </p:grpSpPr>
          <p:sp>
            <p:nvSpPr>
              <p:cNvPr id="1233" name="Google Shape;1233;p50"/>
              <p:cNvSpPr/>
              <p:nvPr/>
            </p:nvSpPr>
            <p:spPr>
              <a:xfrm>
                <a:off x="557644" y="5085184"/>
                <a:ext cx="8782050" cy="13097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34" name="Google Shape;1234;p5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35" name="Google Shape;1235;p5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43</a:t>
                </a:r>
                <a:endParaRPr b="1" sz="1300">
                  <a:solidFill>
                    <a:srgbClr val="262626"/>
                  </a:solidFill>
                  <a:latin typeface="Arial"/>
                  <a:ea typeface="Arial"/>
                  <a:cs typeface="Arial"/>
                  <a:sym typeface="Arial"/>
                </a:endParaRPr>
              </a:p>
            </p:txBody>
          </p:sp>
          <p:sp>
            <p:nvSpPr>
              <p:cNvPr id="1236" name="Google Shape;1236;p5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Phần tử đầu tiên trong danh sách này cũng là một danh sách, vì vậy phần tử đầu tiên trong danh sách đó là 1.</a:t>
                </a:r>
                <a:endParaRPr/>
              </a:p>
            </p:txBody>
          </p:sp>
        </p:grpSp>
        <p:grpSp>
          <p:nvGrpSpPr>
            <p:cNvPr id="1237" name="Google Shape;1237;p50"/>
            <p:cNvGrpSpPr/>
            <p:nvPr/>
          </p:nvGrpSpPr>
          <p:grpSpPr>
            <a:xfrm>
              <a:off x="658228" y="5671166"/>
              <a:ext cx="8640559" cy="534949"/>
              <a:chOff x="658228" y="5736483"/>
              <a:chExt cx="8640559" cy="534949"/>
            </a:xfrm>
          </p:grpSpPr>
          <p:pic>
            <p:nvPicPr>
              <p:cNvPr descr="Byte - Free electronics icons" id="1238" name="Google Shape;1238;p50"/>
              <p:cNvPicPr preferRelativeResize="0"/>
              <p:nvPr/>
            </p:nvPicPr>
            <p:blipFill rotWithShape="1">
              <a:blip r:embed="rId3">
                <a:alphaModFix/>
              </a:blip>
              <a:srcRect b="-5938" l="13871" r="14480" t="-7084"/>
              <a:stretch/>
            </p:blipFill>
            <p:spPr>
              <a:xfrm>
                <a:off x="658228" y="5759215"/>
                <a:ext cx="295715" cy="236991"/>
              </a:xfrm>
              <a:prstGeom prst="rect">
                <a:avLst/>
              </a:prstGeom>
              <a:noFill/>
              <a:ln>
                <a:noFill/>
              </a:ln>
            </p:spPr>
          </p:pic>
          <p:sp>
            <p:nvSpPr>
              <p:cNvPr id="1239" name="Google Shape;1239;p50"/>
              <p:cNvSpPr txBox="1"/>
              <p:nvPr/>
            </p:nvSpPr>
            <p:spPr>
              <a:xfrm>
                <a:off x="917009" y="573648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44</a:t>
                </a:r>
                <a:endParaRPr b="1" sz="1300">
                  <a:solidFill>
                    <a:srgbClr val="262626"/>
                  </a:solidFill>
                  <a:latin typeface="Arial"/>
                  <a:ea typeface="Arial"/>
                  <a:cs typeface="Arial"/>
                  <a:sym typeface="Arial"/>
                </a:endParaRPr>
              </a:p>
            </p:txBody>
          </p:sp>
          <p:sp>
            <p:nvSpPr>
              <p:cNvPr id="1240" name="Google Shape;1240;p50"/>
              <p:cNvSpPr txBox="1"/>
              <p:nvPr/>
            </p:nvSpPr>
            <p:spPr>
              <a:xfrm>
                <a:off x="1017649" y="607137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Mảng hai chiều</a:t>
                </a:r>
                <a:endParaRPr sz="1300">
                  <a:solidFill>
                    <a:srgbClr val="262626"/>
                  </a:solidFill>
                  <a:latin typeface="Arial"/>
                  <a:ea typeface="Arial"/>
                  <a:cs typeface="Arial"/>
                  <a:sym typeface="Arial"/>
                </a:endParaRPr>
              </a:p>
            </p:txBody>
          </p:sp>
        </p:grpSp>
      </p:grpSp>
      <p:grpSp>
        <p:nvGrpSpPr>
          <p:cNvPr id="1241" name="Google Shape;1241;p50"/>
          <p:cNvGrpSpPr/>
          <p:nvPr/>
        </p:nvGrpSpPr>
        <p:grpSpPr>
          <a:xfrm>
            <a:off x="558396" y="2365732"/>
            <a:ext cx="8782050" cy="2540752"/>
            <a:chOff x="558396" y="2328408"/>
            <a:chExt cx="8782050" cy="2540752"/>
          </a:xfrm>
        </p:grpSpPr>
        <p:sp>
          <p:nvSpPr>
            <p:cNvPr id="1242" name="Google Shape;1242;p50"/>
            <p:cNvSpPr/>
            <p:nvPr/>
          </p:nvSpPr>
          <p:spPr>
            <a:xfrm>
              <a:off x="558396" y="2328408"/>
              <a:ext cx="8782050" cy="25407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43" name="Google Shape;1243;p50"/>
            <p:cNvPicPr preferRelativeResize="0"/>
            <p:nvPr/>
          </p:nvPicPr>
          <p:blipFill rotWithShape="1">
            <a:blip r:embed="rId4">
              <a:alphaModFix/>
            </a:blip>
            <a:srcRect b="0" l="0" r="14606" t="0"/>
            <a:stretch/>
          </p:blipFill>
          <p:spPr>
            <a:xfrm>
              <a:off x="590885" y="2347192"/>
              <a:ext cx="8748809" cy="2477256"/>
            </a:xfrm>
            <a:prstGeom prst="rect">
              <a:avLst/>
            </a:prstGeom>
            <a:noFill/>
            <a:ln>
              <a:noFill/>
            </a:ln>
          </p:spPr>
        </p:pic>
      </p:grpSp>
      <p:sp>
        <p:nvSpPr>
          <p:cNvPr id="1244" name="Google Shape;1244;p50"/>
          <p:cNvSpPr/>
          <p:nvPr/>
        </p:nvSpPr>
        <p:spPr>
          <a:xfrm>
            <a:off x="580388" y="1833801"/>
            <a:ext cx="8782050"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mảng nhiều chiều đề cập đến một mảng có hai hoặc nhiều chiều. Nó có thể được thực hiện dưới dạng một danh sách trong danh sách.</a:t>
            </a:r>
            <a:endParaRPr sz="1400">
              <a:solidFill>
                <a:schemeClr val="dk1"/>
              </a:solidFill>
              <a:latin typeface="Arial"/>
              <a:ea typeface="Arial"/>
              <a:cs typeface="Arial"/>
              <a:sym typeface="Arial"/>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2" name="Shape 8992"/>
        <p:cNvGrpSpPr/>
        <p:nvPr/>
      </p:nvGrpSpPr>
      <p:grpSpPr>
        <a:xfrm>
          <a:off x="0" y="0"/>
          <a:ext cx="0" cy="0"/>
          <a:chOff x="0" y="0"/>
          <a:chExt cx="0" cy="0"/>
        </a:xfrm>
      </p:grpSpPr>
      <p:grpSp>
        <p:nvGrpSpPr>
          <p:cNvPr id="8993" name="Google Shape;8993;p499"/>
          <p:cNvGrpSpPr/>
          <p:nvPr/>
        </p:nvGrpSpPr>
        <p:grpSpPr>
          <a:xfrm>
            <a:off x="450000" y="450000"/>
            <a:ext cx="9018000" cy="276999"/>
            <a:chOff x="450000" y="450000"/>
            <a:chExt cx="9018000" cy="276999"/>
          </a:xfrm>
        </p:grpSpPr>
        <p:sp>
          <p:nvSpPr>
            <p:cNvPr id="8994" name="Google Shape;8994;p4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8995" name="Google Shape;8995;p4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8996" name="Google Shape;8996;p499"/>
          <p:cNvGrpSpPr/>
          <p:nvPr/>
        </p:nvGrpSpPr>
        <p:grpSpPr>
          <a:xfrm>
            <a:off x="558396" y="1758237"/>
            <a:ext cx="8785504" cy="3560212"/>
            <a:chOff x="558396" y="1758237"/>
            <a:chExt cx="8785504" cy="3560212"/>
          </a:xfrm>
        </p:grpSpPr>
        <p:sp>
          <p:nvSpPr>
            <p:cNvPr id="8997" name="Google Shape;8997;p499"/>
            <p:cNvSpPr/>
            <p:nvPr/>
          </p:nvSpPr>
          <p:spPr>
            <a:xfrm>
              <a:off x="558396" y="1758237"/>
              <a:ext cx="8782050" cy="356021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98" name="Google Shape;8998;p499"/>
            <p:cNvPicPr preferRelativeResize="0"/>
            <p:nvPr/>
          </p:nvPicPr>
          <p:blipFill rotWithShape="1">
            <a:blip r:embed="rId3">
              <a:alphaModFix/>
            </a:blip>
            <a:srcRect b="0" l="1106" r="20230" t="0"/>
            <a:stretch/>
          </p:blipFill>
          <p:spPr>
            <a:xfrm>
              <a:off x="677591" y="1844823"/>
              <a:ext cx="8666309" cy="3417642"/>
            </a:xfrm>
            <a:prstGeom prst="rect">
              <a:avLst/>
            </a:prstGeom>
            <a:noFill/>
            <a:ln>
              <a:noFill/>
            </a:ln>
          </p:spPr>
        </p:pic>
      </p:grpSp>
      <p:sp>
        <p:nvSpPr>
          <p:cNvPr id="8999" name="Google Shape;8999;p49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Đa biểu đồ vilolon</a:t>
            </a:r>
            <a:endParaRPr sz="1400">
              <a:solidFill>
                <a:schemeClr val="dk1"/>
              </a:solidFill>
              <a:latin typeface="Arial"/>
              <a:ea typeface="Arial"/>
              <a:cs typeface="Arial"/>
              <a:sym typeface="Arial"/>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4" name="Shape 9004"/>
        <p:cNvGrpSpPr/>
        <p:nvPr/>
      </p:nvGrpSpPr>
      <p:grpSpPr>
        <a:xfrm>
          <a:off x="0" y="0"/>
          <a:ext cx="0" cy="0"/>
          <a:chOff x="0" y="0"/>
          <a:chExt cx="0" cy="0"/>
        </a:xfrm>
      </p:grpSpPr>
      <p:grpSp>
        <p:nvGrpSpPr>
          <p:cNvPr id="9005" name="Google Shape;9005;p500"/>
          <p:cNvGrpSpPr/>
          <p:nvPr/>
        </p:nvGrpSpPr>
        <p:grpSpPr>
          <a:xfrm>
            <a:off x="450000" y="450000"/>
            <a:ext cx="9018000" cy="276999"/>
            <a:chOff x="450000" y="450000"/>
            <a:chExt cx="9018000" cy="276999"/>
          </a:xfrm>
        </p:grpSpPr>
        <p:sp>
          <p:nvSpPr>
            <p:cNvPr id="9006" name="Google Shape;9006;p5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07" name="Google Shape;9007;p5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9008" name="Google Shape;9008;p500"/>
          <p:cNvGrpSpPr/>
          <p:nvPr/>
        </p:nvGrpSpPr>
        <p:grpSpPr>
          <a:xfrm>
            <a:off x="558396" y="1758236"/>
            <a:ext cx="8785504" cy="3578873"/>
            <a:chOff x="558396" y="1758236"/>
            <a:chExt cx="8785504" cy="3578873"/>
          </a:xfrm>
        </p:grpSpPr>
        <p:sp>
          <p:nvSpPr>
            <p:cNvPr id="9009" name="Google Shape;9009;p500"/>
            <p:cNvSpPr/>
            <p:nvPr/>
          </p:nvSpPr>
          <p:spPr>
            <a:xfrm>
              <a:off x="558396" y="1758236"/>
              <a:ext cx="8782050" cy="35788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10" name="Google Shape;9010;p500"/>
            <p:cNvPicPr preferRelativeResize="0"/>
            <p:nvPr/>
          </p:nvPicPr>
          <p:blipFill rotWithShape="1">
            <a:blip r:embed="rId3">
              <a:alphaModFix/>
            </a:blip>
            <a:srcRect b="0" l="1106" r="20230" t="0"/>
            <a:stretch/>
          </p:blipFill>
          <p:spPr>
            <a:xfrm>
              <a:off x="694134" y="1844824"/>
              <a:ext cx="8649766" cy="3370988"/>
            </a:xfrm>
            <a:prstGeom prst="rect">
              <a:avLst/>
            </a:prstGeom>
            <a:noFill/>
            <a:ln>
              <a:noFill/>
            </a:ln>
          </p:spPr>
        </p:pic>
      </p:grpSp>
      <p:sp>
        <p:nvSpPr>
          <p:cNvPr id="9011" name="Google Shape;9011;p50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cốt truyện dải</a:t>
            </a:r>
            <a:endParaRPr sz="1400">
              <a:solidFill>
                <a:schemeClr val="dk1"/>
              </a:solidFill>
              <a:latin typeface="Arial"/>
              <a:ea typeface="Arial"/>
              <a:cs typeface="Arial"/>
              <a:sym typeface="Arial"/>
            </a:endParaRPr>
          </a:p>
        </p:txBody>
      </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6" name="Shape 9016"/>
        <p:cNvGrpSpPr/>
        <p:nvPr/>
      </p:nvGrpSpPr>
      <p:grpSpPr>
        <a:xfrm>
          <a:off x="0" y="0"/>
          <a:ext cx="0" cy="0"/>
          <a:chOff x="0" y="0"/>
          <a:chExt cx="0" cy="0"/>
        </a:xfrm>
      </p:grpSpPr>
      <p:grpSp>
        <p:nvGrpSpPr>
          <p:cNvPr id="9017" name="Google Shape;9017;p501"/>
          <p:cNvGrpSpPr/>
          <p:nvPr/>
        </p:nvGrpSpPr>
        <p:grpSpPr>
          <a:xfrm>
            <a:off x="450000" y="450000"/>
            <a:ext cx="9018000" cy="276999"/>
            <a:chOff x="450000" y="450000"/>
            <a:chExt cx="9018000" cy="276999"/>
          </a:xfrm>
        </p:grpSpPr>
        <p:sp>
          <p:nvSpPr>
            <p:cNvPr id="9018" name="Google Shape;9018;p5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19" name="Google Shape;9019;p5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9020" name="Google Shape;9020;p501"/>
          <p:cNvGrpSpPr/>
          <p:nvPr/>
        </p:nvGrpSpPr>
        <p:grpSpPr>
          <a:xfrm>
            <a:off x="558396" y="1758237"/>
            <a:ext cx="8785504" cy="3513559"/>
            <a:chOff x="558396" y="1758237"/>
            <a:chExt cx="8785504" cy="3513559"/>
          </a:xfrm>
        </p:grpSpPr>
        <p:sp>
          <p:nvSpPr>
            <p:cNvPr id="9021" name="Google Shape;9021;p501"/>
            <p:cNvSpPr/>
            <p:nvPr/>
          </p:nvSpPr>
          <p:spPr>
            <a:xfrm>
              <a:off x="558396" y="1758237"/>
              <a:ext cx="8782050" cy="35135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22" name="Google Shape;9022;p501"/>
            <p:cNvPicPr preferRelativeResize="0"/>
            <p:nvPr/>
          </p:nvPicPr>
          <p:blipFill rotWithShape="1">
            <a:blip r:embed="rId3">
              <a:alphaModFix/>
            </a:blip>
            <a:srcRect b="0" l="1106" r="20230" t="0"/>
            <a:stretch/>
          </p:blipFill>
          <p:spPr>
            <a:xfrm>
              <a:off x="690465" y="1857456"/>
              <a:ext cx="8653435" cy="3332270"/>
            </a:xfrm>
            <a:prstGeom prst="rect">
              <a:avLst/>
            </a:prstGeom>
            <a:noFill/>
            <a:ln>
              <a:noFill/>
            </a:ln>
          </p:spPr>
        </p:pic>
      </p:grpSp>
      <p:sp>
        <p:nvSpPr>
          <p:cNvPr id="9023" name="Google Shape;9023;p50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tập hợp</a:t>
            </a:r>
            <a:endParaRPr sz="1400">
              <a:solidFill>
                <a:schemeClr val="dk1"/>
              </a:solidFill>
              <a:latin typeface="Arial"/>
              <a:ea typeface="Arial"/>
              <a:cs typeface="Arial"/>
              <a:sym typeface="Arial"/>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8" name="Shape 9028"/>
        <p:cNvGrpSpPr/>
        <p:nvPr/>
      </p:nvGrpSpPr>
      <p:grpSpPr>
        <a:xfrm>
          <a:off x="0" y="0"/>
          <a:ext cx="0" cy="0"/>
          <a:chOff x="0" y="0"/>
          <a:chExt cx="0" cy="0"/>
        </a:xfrm>
      </p:grpSpPr>
      <p:grpSp>
        <p:nvGrpSpPr>
          <p:cNvPr id="9029" name="Google Shape;9029;p502"/>
          <p:cNvGrpSpPr/>
          <p:nvPr/>
        </p:nvGrpSpPr>
        <p:grpSpPr>
          <a:xfrm>
            <a:off x="450000" y="450000"/>
            <a:ext cx="9018000" cy="276999"/>
            <a:chOff x="450000" y="450000"/>
            <a:chExt cx="9018000" cy="276999"/>
          </a:xfrm>
        </p:grpSpPr>
        <p:sp>
          <p:nvSpPr>
            <p:cNvPr id="9030" name="Google Shape;9030;p5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31" name="Google Shape;9031;p5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1" lang="en-US" sz="1600" u="none" cap="none" strike="noStrike">
                  <a:solidFill>
                    <a:srgbClr val="D8D8D8"/>
                  </a:solidFill>
                  <a:latin typeface="Arial"/>
                  <a:ea typeface="Arial"/>
                  <a:cs typeface="Arial"/>
                  <a:sym typeface="Arial"/>
                </a:rPr>
                <a:t>Bài 04</a:t>
              </a:r>
              <a:endParaRPr/>
            </a:p>
          </p:txBody>
        </p:sp>
      </p:grpSp>
      <p:grpSp>
        <p:nvGrpSpPr>
          <p:cNvPr id="9032" name="Google Shape;9032;p502"/>
          <p:cNvGrpSpPr/>
          <p:nvPr/>
        </p:nvGrpSpPr>
        <p:grpSpPr>
          <a:xfrm>
            <a:off x="558396" y="1758237"/>
            <a:ext cx="8785504" cy="3746824"/>
            <a:chOff x="558396" y="1758237"/>
            <a:chExt cx="8785504" cy="3746824"/>
          </a:xfrm>
        </p:grpSpPr>
        <p:sp>
          <p:nvSpPr>
            <p:cNvPr id="9033" name="Google Shape;9033;p502"/>
            <p:cNvSpPr/>
            <p:nvPr/>
          </p:nvSpPr>
          <p:spPr>
            <a:xfrm>
              <a:off x="558396" y="1758237"/>
              <a:ext cx="8782050" cy="37468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34" name="Google Shape;9034;p502"/>
            <p:cNvPicPr preferRelativeResize="0"/>
            <p:nvPr/>
          </p:nvPicPr>
          <p:blipFill rotWithShape="1">
            <a:blip r:embed="rId3">
              <a:alphaModFix/>
            </a:blip>
            <a:srcRect b="0" l="1102" r="20229" t="0"/>
            <a:stretch/>
          </p:blipFill>
          <p:spPr>
            <a:xfrm>
              <a:off x="680681" y="1850847"/>
              <a:ext cx="8663219" cy="3560908"/>
            </a:xfrm>
            <a:prstGeom prst="rect">
              <a:avLst/>
            </a:prstGeom>
            <a:noFill/>
            <a:ln>
              <a:noFill/>
            </a:ln>
          </p:spPr>
        </p:pic>
      </p:grpSp>
      <p:sp>
        <p:nvSpPr>
          <p:cNvPr id="9035" name="Google Shape;9035;p50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Biểu đồ tập hợp + Biểu đồ vilolon</a:t>
            </a:r>
            <a:endParaRPr sz="1400">
              <a:solidFill>
                <a:schemeClr val="dk1"/>
              </a:solidFill>
              <a:latin typeface="Arial"/>
              <a:ea typeface="Arial"/>
              <a:cs typeface="Arial"/>
              <a:sym typeface="Arial"/>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0" name="Shape 9040"/>
        <p:cNvGrpSpPr/>
        <p:nvPr/>
      </p:nvGrpSpPr>
      <p:grpSpPr>
        <a:xfrm>
          <a:off x="0" y="0"/>
          <a:ext cx="0" cy="0"/>
          <a:chOff x="0" y="0"/>
          <a:chExt cx="0" cy="0"/>
        </a:xfrm>
      </p:grpSpPr>
      <p:grpSp>
        <p:nvGrpSpPr>
          <p:cNvPr id="9041" name="Google Shape;9041;p503"/>
          <p:cNvGrpSpPr/>
          <p:nvPr/>
        </p:nvGrpSpPr>
        <p:grpSpPr>
          <a:xfrm>
            <a:off x="450000" y="450000"/>
            <a:ext cx="9018000" cy="276999"/>
            <a:chOff x="450000" y="450000"/>
            <a:chExt cx="9018000" cy="276999"/>
          </a:xfrm>
        </p:grpSpPr>
        <p:sp>
          <p:nvSpPr>
            <p:cNvPr id="9042" name="Google Shape;9042;p5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43" name="Google Shape;9043;p5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044" name="Google Shape;9044;p503"/>
          <p:cNvSpPr/>
          <p:nvPr/>
        </p:nvSpPr>
        <p:spPr>
          <a:xfrm>
            <a:off x="425068" y="1331476"/>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Thư viện trực quan hóa Seaborn (với nhiều ví dụ hơn)</a:t>
            </a:r>
            <a:endParaRPr sz="2400">
              <a:solidFill>
                <a:srgbClr val="0C0C0C"/>
              </a:solidFill>
              <a:latin typeface="Arial"/>
              <a:ea typeface="Arial"/>
              <a:cs typeface="Arial"/>
              <a:sym typeface="Arial"/>
            </a:endParaRPr>
          </a:p>
        </p:txBody>
      </p:sp>
      <p:sp>
        <p:nvSpPr>
          <p:cNvPr id="9045" name="Google Shape;9045;p503"/>
          <p:cNvSpPr/>
          <p:nvPr/>
        </p:nvSpPr>
        <p:spPr>
          <a:xfrm>
            <a:off x="558396" y="2262293"/>
            <a:ext cx="8782050" cy="17427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46" name="Google Shape;9046;p503"/>
          <p:cNvPicPr preferRelativeResize="0"/>
          <p:nvPr/>
        </p:nvPicPr>
        <p:blipFill rotWithShape="1">
          <a:blip r:embed="rId3">
            <a:alphaModFix/>
          </a:blip>
          <a:srcRect b="0" l="1767" r="18907" t="0"/>
          <a:stretch/>
        </p:blipFill>
        <p:spPr>
          <a:xfrm>
            <a:off x="702940" y="2305046"/>
            <a:ext cx="8640960" cy="1677698"/>
          </a:xfrm>
          <a:prstGeom prst="rect">
            <a:avLst/>
          </a:prstGeom>
          <a:noFill/>
          <a:ln>
            <a:noFill/>
          </a:ln>
        </p:spPr>
      </p:pic>
      <p:sp>
        <p:nvSpPr>
          <p:cNvPr id="9047" name="Google Shape;9047;p503"/>
          <p:cNvSpPr/>
          <p:nvPr/>
        </p:nvSpPr>
        <p:spPr>
          <a:xfrm>
            <a:off x="558396" y="191096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Nhập mô-đun.</a:t>
            </a:r>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2" name="Shape 9052"/>
        <p:cNvGrpSpPr/>
        <p:nvPr/>
      </p:nvGrpSpPr>
      <p:grpSpPr>
        <a:xfrm>
          <a:off x="0" y="0"/>
          <a:ext cx="0" cy="0"/>
          <a:chOff x="0" y="0"/>
          <a:chExt cx="0" cy="0"/>
        </a:xfrm>
      </p:grpSpPr>
      <p:grpSp>
        <p:nvGrpSpPr>
          <p:cNvPr id="9053" name="Google Shape;9053;p504"/>
          <p:cNvGrpSpPr/>
          <p:nvPr/>
        </p:nvGrpSpPr>
        <p:grpSpPr>
          <a:xfrm>
            <a:off x="450000" y="450000"/>
            <a:ext cx="9018000" cy="276999"/>
            <a:chOff x="450000" y="450000"/>
            <a:chExt cx="9018000" cy="276999"/>
          </a:xfrm>
        </p:grpSpPr>
        <p:sp>
          <p:nvSpPr>
            <p:cNvPr id="9054" name="Google Shape;9054;p5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55" name="Google Shape;9055;p5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056" name="Google Shape;9056;p504"/>
          <p:cNvSpPr/>
          <p:nvPr/>
        </p:nvSpPr>
        <p:spPr>
          <a:xfrm>
            <a:off x="558396" y="1758237"/>
            <a:ext cx="8782050" cy="6626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57" name="Google Shape;9057;p504"/>
          <p:cNvPicPr preferRelativeResize="0"/>
          <p:nvPr/>
        </p:nvPicPr>
        <p:blipFill rotWithShape="1">
          <a:blip r:embed="rId3">
            <a:alphaModFix/>
          </a:blip>
          <a:srcRect b="0" l="1106" r="18908" t="0"/>
          <a:stretch/>
        </p:blipFill>
        <p:spPr>
          <a:xfrm>
            <a:off x="630932" y="1851741"/>
            <a:ext cx="8712968" cy="461168"/>
          </a:xfrm>
          <a:prstGeom prst="rect">
            <a:avLst/>
          </a:prstGeom>
          <a:noFill/>
          <a:ln>
            <a:noFill/>
          </a:ln>
        </p:spPr>
      </p:pic>
      <p:grpSp>
        <p:nvGrpSpPr>
          <p:cNvPr id="9058" name="Google Shape;9058;p504"/>
          <p:cNvGrpSpPr/>
          <p:nvPr/>
        </p:nvGrpSpPr>
        <p:grpSpPr>
          <a:xfrm>
            <a:off x="557644" y="2479926"/>
            <a:ext cx="8782050" cy="720080"/>
            <a:chOff x="568325" y="5114924"/>
            <a:chExt cx="8782050" cy="744077"/>
          </a:xfrm>
        </p:grpSpPr>
        <p:sp>
          <p:nvSpPr>
            <p:cNvPr id="9059" name="Google Shape;9059;p504"/>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60" name="Google Shape;9060;p504"/>
            <p:cNvGrpSpPr/>
            <p:nvPr/>
          </p:nvGrpSpPr>
          <p:grpSpPr>
            <a:xfrm>
              <a:off x="675835" y="5210921"/>
              <a:ext cx="1477946" cy="302132"/>
              <a:chOff x="732985" y="5582396"/>
              <a:chExt cx="1477946" cy="302132"/>
            </a:xfrm>
          </p:grpSpPr>
          <p:pic>
            <p:nvPicPr>
              <p:cNvPr descr="Byte - Free electronics icons" id="9061" name="Google Shape;9061;p504"/>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9062" name="Google Shape;9062;p504"/>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2</a:t>
                </a:r>
                <a:endParaRPr b="1" sz="1300">
                  <a:solidFill>
                    <a:srgbClr val="262626"/>
                  </a:solidFill>
                  <a:latin typeface="Arial"/>
                  <a:ea typeface="Arial"/>
                  <a:cs typeface="Arial"/>
                  <a:sym typeface="Arial"/>
                </a:endParaRPr>
              </a:p>
            </p:txBody>
          </p:sp>
        </p:grpSp>
        <p:sp>
          <p:nvSpPr>
            <p:cNvPr id="9063" name="Google Shape;9063;p504"/>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Đọc dữ liệu 'iris' từ thư viện.</a:t>
              </a:r>
              <a:endParaRPr sz="1300">
                <a:solidFill>
                  <a:schemeClr val="dk1"/>
                </a:solidFill>
                <a:latin typeface="Arial"/>
                <a:ea typeface="Arial"/>
                <a:cs typeface="Arial"/>
                <a:sym typeface="Arial"/>
              </a:endParaRPr>
            </a:p>
          </p:txBody>
        </p:sp>
      </p:grpSp>
      <p:sp>
        <p:nvSpPr>
          <p:cNvPr id="9064" name="Google Shape;9064;p50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biểu đồ phân tán:</a:t>
            </a:r>
            <a:endParaRPr/>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9" name="Shape 9069"/>
        <p:cNvGrpSpPr/>
        <p:nvPr/>
      </p:nvGrpSpPr>
      <p:grpSpPr>
        <a:xfrm>
          <a:off x="0" y="0"/>
          <a:ext cx="0" cy="0"/>
          <a:chOff x="0" y="0"/>
          <a:chExt cx="0" cy="0"/>
        </a:xfrm>
      </p:grpSpPr>
      <p:grpSp>
        <p:nvGrpSpPr>
          <p:cNvPr id="9070" name="Google Shape;9070;p505"/>
          <p:cNvGrpSpPr/>
          <p:nvPr/>
        </p:nvGrpSpPr>
        <p:grpSpPr>
          <a:xfrm>
            <a:off x="450000" y="450000"/>
            <a:ext cx="9018000" cy="276999"/>
            <a:chOff x="450000" y="450000"/>
            <a:chExt cx="9018000" cy="276999"/>
          </a:xfrm>
        </p:grpSpPr>
        <p:sp>
          <p:nvSpPr>
            <p:cNvPr id="9071" name="Google Shape;9071;p5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72" name="Google Shape;9072;p5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073" name="Google Shape;9073;p505"/>
          <p:cNvGrpSpPr/>
          <p:nvPr/>
        </p:nvGrpSpPr>
        <p:grpSpPr>
          <a:xfrm>
            <a:off x="558396" y="1758237"/>
            <a:ext cx="8785504" cy="4479075"/>
            <a:chOff x="558396" y="1758237"/>
            <a:chExt cx="8785504" cy="4479075"/>
          </a:xfrm>
        </p:grpSpPr>
        <p:sp>
          <p:nvSpPr>
            <p:cNvPr id="9074" name="Google Shape;9074;p505"/>
            <p:cNvSpPr/>
            <p:nvPr/>
          </p:nvSpPr>
          <p:spPr>
            <a:xfrm>
              <a:off x="558396" y="1758237"/>
              <a:ext cx="8782050" cy="44790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75" name="Google Shape;9075;p505"/>
            <p:cNvPicPr preferRelativeResize="0"/>
            <p:nvPr/>
          </p:nvPicPr>
          <p:blipFill rotWithShape="1">
            <a:blip r:embed="rId3">
              <a:alphaModFix/>
            </a:blip>
            <a:srcRect b="0" l="1767" r="18907" t="0"/>
            <a:stretch/>
          </p:blipFill>
          <p:spPr>
            <a:xfrm>
              <a:off x="702940" y="1816995"/>
              <a:ext cx="8640960" cy="612240"/>
            </a:xfrm>
            <a:prstGeom prst="rect">
              <a:avLst/>
            </a:prstGeom>
            <a:noFill/>
            <a:ln>
              <a:noFill/>
            </a:ln>
          </p:spPr>
        </p:pic>
        <p:pic>
          <p:nvPicPr>
            <p:cNvPr id="9076" name="Google Shape;9076;p505"/>
            <p:cNvPicPr preferRelativeResize="0"/>
            <p:nvPr/>
          </p:nvPicPr>
          <p:blipFill rotWithShape="1">
            <a:blip r:embed="rId4">
              <a:alphaModFix/>
            </a:blip>
            <a:srcRect b="0" l="0" r="0" t="0"/>
            <a:stretch/>
          </p:blipFill>
          <p:spPr>
            <a:xfrm>
              <a:off x="1279004" y="2487993"/>
              <a:ext cx="3672408" cy="3672408"/>
            </a:xfrm>
            <a:prstGeom prst="rect">
              <a:avLst/>
            </a:prstGeom>
            <a:noFill/>
            <a:ln>
              <a:noFill/>
            </a:ln>
          </p:spPr>
        </p:pic>
      </p:grpSp>
      <p:sp>
        <p:nvSpPr>
          <p:cNvPr id="9077" name="Google Shape;9077;p50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biểu đồ phân tán:</a:t>
            </a:r>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2" name="Shape 9082"/>
        <p:cNvGrpSpPr/>
        <p:nvPr/>
      </p:nvGrpSpPr>
      <p:grpSpPr>
        <a:xfrm>
          <a:off x="0" y="0"/>
          <a:ext cx="0" cy="0"/>
          <a:chOff x="0" y="0"/>
          <a:chExt cx="0" cy="0"/>
        </a:xfrm>
      </p:grpSpPr>
      <p:grpSp>
        <p:nvGrpSpPr>
          <p:cNvPr id="9083" name="Google Shape;9083;p506"/>
          <p:cNvGrpSpPr/>
          <p:nvPr/>
        </p:nvGrpSpPr>
        <p:grpSpPr>
          <a:xfrm>
            <a:off x="450000" y="450000"/>
            <a:ext cx="9018000" cy="276999"/>
            <a:chOff x="450000" y="450000"/>
            <a:chExt cx="9018000" cy="276999"/>
          </a:xfrm>
        </p:grpSpPr>
        <p:sp>
          <p:nvSpPr>
            <p:cNvPr id="9084" name="Google Shape;9084;p5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85" name="Google Shape;9085;p5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086" name="Google Shape;9086;p506"/>
          <p:cNvGrpSpPr/>
          <p:nvPr/>
        </p:nvGrpSpPr>
        <p:grpSpPr>
          <a:xfrm>
            <a:off x="558396" y="1758237"/>
            <a:ext cx="8785504" cy="4479075"/>
            <a:chOff x="558396" y="1758237"/>
            <a:chExt cx="8785504" cy="4479075"/>
          </a:xfrm>
        </p:grpSpPr>
        <p:sp>
          <p:nvSpPr>
            <p:cNvPr id="9087" name="Google Shape;9087;p506"/>
            <p:cNvSpPr/>
            <p:nvPr/>
          </p:nvSpPr>
          <p:spPr>
            <a:xfrm>
              <a:off x="558396" y="1758237"/>
              <a:ext cx="8782050" cy="44790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088" name="Google Shape;9088;p506"/>
            <p:cNvPicPr preferRelativeResize="0"/>
            <p:nvPr/>
          </p:nvPicPr>
          <p:blipFill rotWithShape="1">
            <a:blip r:embed="rId3">
              <a:alphaModFix/>
            </a:blip>
            <a:srcRect b="0" l="0" r="0" t="0"/>
            <a:stretch/>
          </p:blipFill>
          <p:spPr>
            <a:xfrm>
              <a:off x="1279004" y="2533810"/>
              <a:ext cx="4114034" cy="3641511"/>
            </a:xfrm>
            <a:prstGeom prst="rect">
              <a:avLst/>
            </a:prstGeom>
            <a:noFill/>
            <a:ln>
              <a:noFill/>
            </a:ln>
          </p:spPr>
        </p:pic>
        <p:pic>
          <p:nvPicPr>
            <p:cNvPr id="9089" name="Google Shape;9089;p506"/>
            <p:cNvPicPr preferRelativeResize="0"/>
            <p:nvPr/>
          </p:nvPicPr>
          <p:blipFill rotWithShape="1">
            <a:blip r:embed="rId4">
              <a:alphaModFix/>
            </a:blip>
            <a:srcRect b="0" l="1768" r="18908" t="7011"/>
            <a:stretch/>
          </p:blipFill>
          <p:spPr>
            <a:xfrm>
              <a:off x="702940" y="1815921"/>
              <a:ext cx="8640960" cy="635864"/>
            </a:xfrm>
            <a:prstGeom prst="rect">
              <a:avLst/>
            </a:prstGeom>
            <a:noFill/>
            <a:ln>
              <a:noFill/>
            </a:ln>
          </p:spPr>
        </p:pic>
      </p:grpSp>
      <p:sp>
        <p:nvSpPr>
          <p:cNvPr id="9090" name="Google Shape;9090;p50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biểu đồ phân tán (Tô màu các điểm đánh dấu bằng 'loài'):</a:t>
            </a:r>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5" name="Shape 9095"/>
        <p:cNvGrpSpPr/>
        <p:nvPr/>
      </p:nvGrpSpPr>
      <p:grpSpPr>
        <a:xfrm>
          <a:off x="0" y="0"/>
          <a:ext cx="0" cy="0"/>
          <a:chOff x="0" y="0"/>
          <a:chExt cx="0" cy="0"/>
        </a:xfrm>
      </p:grpSpPr>
      <p:grpSp>
        <p:nvGrpSpPr>
          <p:cNvPr id="9096" name="Google Shape;9096;p507"/>
          <p:cNvGrpSpPr/>
          <p:nvPr/>
        </p:nvGrpSpPr>
        <p:grpSpPr>
          <a:xfrm>
            <a:off x="450000" y="450000"/>
            <a:ext cx="9018000" cy="276999"/>
            <a:chOff x="450000" y="450000"/>
            <a:chExt cx="9018000" cy="276999"/>
          </a:xfrm>
        </p:grpSpPr>
        <p:sp>
          <p:nvSpPr>
            <p:cNvPr id="9097" name="Google Shape;9097;p5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098" name="Google Shape;9098;p5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099" name="Google Shape;9099;p507"/>
          <p:cNvGrpSpPr/>
          <p:nvPr/>
        </p:nvGrpSpPr>
        <p:grpSpPr>
          <a:xfrm>
            <a:off x="558396" y="1758238"/>
            <a:ext cx="8785504" cy="4511934"/>
            <a:chOff x="558396" y="1758238"/>
            <a:chExt cx="8785504" cy="4511934"/>
          </a:xfrm>
        </p:grpSpPr>
        <p:sp>
          <p:nvSpPr>
            <p:cNvPr id="9100" name="Google Shape;9100;p507"/>
            <p:cNvSpPr/>
            <p:nvPr/>
          </p:nvSpPr>
          <p:spPr>
            <a:xfrm>
              <a:off x="558396" y="1758238"/>
              <a:ext cx="8782050" cy="45119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01" name="Google Shape;9101;p507"/>
            <p:cNvPicPr preferRelativeResize="0"/>
            <p:nvPr/>
          </p:nvPicPr>
          <p:blipFill rotWithShape="1">
            <a:blip r:embed="rId3">
              <a:alphaModFix/>
            </a:blip>
            <a:srcRect b="0" l="1767" r="18907" t="0"/>
            <a:stretch/>
          </p:blipFill>
          <p:spPr>
            <a:xfrm>
              <a:off x="702940" y="1815188"/>
              <a:ext cx="8640960" cy="651996"/>
            </a:xfrm>
            <a:prstGeom prst="rect">
              <a:avLst/>
            </a:prstGeom>
            <a:noFill/>
            <a:ln>
              <a:noFill/>
            </a:ln>
          </p:spPr>
        </p:pic>
        <p:pic>
          <p:nvPicPr>
            <p:cNvPr id="9102" name="Google Shape;9102;p507"/>
            <p:cNvPicPr preferRelativeResize="0"/>
            <p:nvPr/>
          </p:nvPicPr>
          <p:blipFill rotWithShape="1">
            <a:blip r:embed="rId4">
              <a:alphaModFix/>
            </a:blip>
            <a:srcRect b="0" l="0" r="0" t="0"/>
            <a:stretch/>
          </p:blipFill>
          <p:spPr>
            <a:xfrm>
              <a:off x="1279004" y="2524135"/>
              <a:ext cx="4113649" cy="3641170"/>
            </a:xfrm>
            <a:prstGeom prst="rect">
              <a:avLst/>
            </a:prstGeom>
            <a:noFill/>
            <a:ln>
              <a:noFill/>
            </a:ln>
          </p:spPr>
        </p:pic>
      </p:grpSp>
      <p:sp>
        <p:nvSpPr>
          <p:cNvPr id="9103" name="Google Shape;9103;p50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biểu đồ phân tán (Tô màu các điểm đánh dấu bằng 'loài'. Áp dụng bảng màu.):</a:t>
            </a:r>
            <a:endParaRPr/>
          </a:p>
        </p:txBody>
      </p: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8" name="Shape 9108"/>
        <p:cNvGrpSpPr/>
        <p:nvPr/>
      </p:nvGrpSpPr>
      <p:grpSpPr>
        <a:xfrm>
          <a:off x="0" y="0"/>
          <a:ext cx="0" cy="0"/>
          <a:chOff x="0" y="0"/>
          <a:chExt cx="0" cy="0"/>
        </a:xfrm>
      </p:grpSpPr>
      <p:grpSp>
        <p:nvGrpSpPr>
          <p:cNvPr id="9109" name="Google Shape;9109;p508"/>
          <p:cNvGrpSpPr/>
          <p:nvPr/>
        </p:nvGrpSpPr>
        <p:grpSpPr>
          <a:xfrm>
            <a:off x="450000" y="450000"/>
            <a:ext cx="9018000" cy="276999"/>
            <a:chOff x="450000" y="450000"/>
            <a:chExt cx="9018000" cy="276999"/>
          </a:xfrm>
        </p:grpSpPr>
        <p:sp>
          <p:nvSpPr>
            <p:cNvPr id="9110" name="Google Shape;9110;p5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11" name="Google Shape;9111;p5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112" name="Google Shape;9112;p508"/>
          <p:cNvGrpSpPr/>
          <p:nvPr/>
        </p:nvGrpSpPr>
        <p:grpSpPr>
          <a:xfrm>
            <a:off x="558396" y="1398941"/>
            <a:ext cx="8887612" cy="4889893"/>
            <a:chOff x="558396" y="1398941"/>
            <a:chExt cx="8887612" cy="4889893"/>
          </a:xfrm>
        </p:grpSpPr>
        <p:sp>
          <p:nvSpPr>
            <p:cNvPr id="9113" name="Google Shape;9113;p508"/>
            <p:cNvSpPr/>
            <p:nvPr/>
          </p:nvSpPr>
          <p:spPr>
            <a:xfrm>
              <a:off x="558396" y="1758238"/>
              <a:ext cx="8782050" cy="45305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14" name="Google Shape;9114;p508"/>
            <p:cNvPicPr preferRelativeResize="0"/>
            <p:nvPr/>
          </p:nvPicPr>
          <p:blipFill rotWithShape="1">
            <a:blip r:embed="rId3">
              <a:alphaModFix/>
            </a:blip>
            <a:srcRect b="0" l="1769" r="18908" t="0"/>
            <a:stretch/>
          </p:blipFill>
          <p:spPr>
            <a:xfrm>
              <a:off x="702940" y="1808683"/>
              <a:ext cx="8640960" cy="795117"/>
            </a:xfrm>
            <a:prstGeom prst="rect">
              <a:avLst/>
            </a:prstGeom>
            <a:noFill/>
            <a:ln>
              <a:noFill/>
            </a:ln>
          </p:spPr>
        </p:pic>
        <p:pic>
          <p:nvPicPr>
            <p:cNvPr id="9115" name="Google Shape;9115;p508"/>
            <p:cNvPicPr preferRelativeResize="0"/>
            <p:nvPr/>
          </p:nvPicPr>
          <p:blipFill rotWithShape="1">
            <a:blip r:embed="rId4">
              <a:alphaModFix/>
            </a:blip>
            <a:srcRect b="0" l="0" r="0" t="0"/>
            <a:stretch/>
          </p:blipFill>
          <p:spPr>
            <a:xfrm>
              <a:off x="1327077" y="2704417"/>
              <a:ext cx="3477020" cy="3516871"/>
            </a:xfrm>
            <a:prstGeom prst="rect">
              <a:avLst/>
            </a:prstGeom>
            <a:noFill/>
            <a:ln>
              <a:noFill/>
            </a:ln>
          </p:spPr>
        </p:pic>
        <p:sp>
          <p:nvSpPr>
            <p:cNvPr id="9116" name="Google Shape;9116;p508"/>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PairGrid (Một mảng các ô phân tán):</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pSp>
        <p:nvGrpSpPr>
          <p:cNvPr id="1250" name="Google Shape;1250;p51"/>
          <p:cNvGrpSpPr/>
          <p:nvPr/>
        </p:nvGrpSpPr>
        <p:grpSpPr>
          <a:xfrm>
            <a:off x="450000" y="450000"/>
            <a:ext cx="9018000" cy="276999"/>
            <a:chOff x="450000" y="450000"/>
            <a:chExt cx="9018000" cy="276999"/>
          </a:xfrm>
        </p:grpSpPr>
        <p:sp>
          <p:nvSpPr>
            <p:cNvPr id="1251" name="Google Shape;1251;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252" name="Google Shape;1252;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53" name="Google Shape;1253;p51"/>
          <p:cNvGrpSpPr/>
          <p:nvPr/>
        </p:nvGrpSpPr>
        <p:grpSpPr>
          <a:xfrm>
            <a:off x="558396" y="1700808"/>
            <a:ext cx="8782050" cy="864095"/>
            <a:chOff x="558396" y="1844825"/>
            <a:chExt cx="8782050" cy="864095"/>
          </a:xfrm>
        </p:grpSpPr>
        <p:sp>
          <p:nvSpPr>
            <p:cNvPr id="1254" name="Google Shape;1254;p51"/>
            <p:cNvSpPr/>
            <p:nvPr/>
          </p:nvSpPr>
          <p:spPr>
            <a:xfrm>
              <a:off x="558396" y="1844825"/>
              <a:ext cx="8782050" cy="8640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55" name="Google Shape;1255;p51"/>
            <p:cNvPicPr preferRelativeResize="0"/>
            <p:nvPr/>
          </p:nvPicPr>
          <p:blipFill rotWithShape="1">
            <a:blip r:embed="rId3">
              <a:alphaModFix/>
            </a:blip>
            <a:srcRect b="0" l="0" r="23164" t="0"/>
            <a:stretch/>
          </p:blipFill>
          <p:spPr>
            <a:xfrm>
              <a:off x="581554" y="1913761"/>
              <a:ext cx="8758892" cy="731606"/>
            </a:xfrm>
            <a:prstGeom prst="rect">
              <a:avLst/>
            </a:prstGeom>
            <a:noFill/>
            <a:ln>
              <a:noFill/>
            </a:ln>
          </p:spPr>
        </p:pic>
      </p:grpSp>
      <p:grpSp>
        <p:nvGrpSpPr>
          <p:cNvPr id="1256" name="Google Shape;1256;p51"/>
          <p:cNvGrpSpPr/>
          <p:nvPr/>
        </p:nvGrpSpPr>
        <p:grpSpPr>
          <a:xfrm>
            <a:off x="558924" y="3080297"/>
            <a:ext cx="8782050" cy="1200403"/>
            <a:chOff x="558924" y="3212977"/>
            <a:chExt cx="8782050" cy="1200403"/>
          </a:xfrm>
        </p:grpSpPr>
        <p:sp>
          <p:nvSpPr>
            <p:cNvPr id="1257" name="Google Shape;1257;p51"/>
            <p:cNvSpPr/>
            <p:nvPr/>
          </p:nvSpPr>
          <p:spPr>
            <a:xfrm>
              <a:off x="558924" y="3212977"/>
              <a:ext cx="8782050" cy="12004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58" name="Google Shape;1258;p51"/>
            <p:cNvPicPr preferRelativeResize="0"/>
            <p:nvPr/>
          </p:nvPicPr>
          <p:blipFill rotWithShape="1">
            <a:blip r:embed="rId4">
              <a:alphaModFix/>
            </a:blip>
            <a:srcRect b="0" l="0" r="16894" t="0"/>
            <a:stretch/>
          </p:blipFill>
          <p:spPr>
            <a:xfrm>
              <a:off x="589991" y="3257767"/>
              <a:ext cx="8750455" cy="1100081"/>
            </a:xfrm>
            <a:prstGeom prst="rect">
              <a:avLst/>
            </a:prstGeom>
            <a:noFill/>
            <a:ln>
              <a:noFill/>
            </a:ln>
          </p:spPr>
        </p:pic>
      </p:grpSp>
      <p:sp>
        <p:nvSpPr>
          <p:cNvPr id="1259" name="Google Shape;1259;p5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kích thước của mảng với ndim</a:t>
            </a:r>
            <a:endParaRPr sz="1400">
              <a:solidFill>
                <a:schemeClr val="dk1"/>
              </a:solidFill>
              <a:latin typeface="Arial"/>
              <a:ea typeface="Arial"/>
              <a:cs typeface="Arial"/>
              <a:sym typeface="Arial"/>
            </a:endParaRPr>
          </a:p>
        </p:txBody>
      </p:sp>
      <p:sp>
        <p:nvSpPr>
          <p:cNvPr id="1260" name="Google Shape;1260;p51"/>
          <p:cNvSpPr/>
          <p:nvPr/>
        </p:nvSpPr>
        <p:spPr>
          <a:xfrm>
            <a:off x="585155" y="2780928"/>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Sau đó, hãy kiểm tra mảng một chiều mà chúng ta đã học trước đó</a:t>
            </a:r>
            <a:endParaRPr sz="1400">
              <a:solidFill>
                <a:schemeClr val="dk1"/>
              </a:solidFill>
              <a:latin typeface="Arial"/>
              <a:ea typeface="Arial"/>
              <a:cs typeface="Arial"/>
              <a:sym typeface="Arial"/>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1" name="Shape 9121"/>
        <p:cNvGrpSpPr/>
        <p:nvPr/>
      </p:nvGrpSpPr>
      <p:grpSpPr>
        <a:xfrm>
          <a:off x="0" y="0"/>
          <a:ext cx="0" cy="0"/>
          <a:chOff x="0" y="0"/>
          <a:chExt cx="0" cy="0"/>
        </a:xfrm>
      </p:grpSpPr>
      <p:grpSp>
        <p:nvGrpSpPr>
          <p:cNvPr id="9122" name="Google Shape;9122;p509"/>
          <p:cNvGrpSpPr/>
          <p:nvPr/>
        </p:nvGrpSpPr>
        <p:grpSpPr>
          <a:xfrm>
            <a:off x="450000" y="450000"/>
            <a:ext cx="9018000" cy="276999"/>
            <a:chOff x="450000" y="450000"/>
            <a:chExt cx="9018000" cy="276999"/>
          </a:xfrm>
        </p:grpSpPr>
        <p:sp>
          <p:nvSpPr>
            <p:cNvPr id="9123" name="Google Shape;9123;p5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24" name="Google Shape;9124;p5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125" name="Google Shape;9125;p509"/>
          <p:cNvGrpSpPr/>
          <p:nvPr/>
        </p:nvGrpSpPr>
        <p:grpSpPr>
          <a:xfrm>
            <a:off x="558396" y="1758238"/>
            <a:ext cx="8785504" cy="3700822"/>
            <a:chOff x="558396" y="1758238"/>
            <a:chExt cx="8785504" cy="3700822"/>
          </a:xfrm>
        </p:grpSpPr>
        <p:sp>
          <p:nvSpPr>
            <p:cNvPr id="9126" name="Google Shape;9126;p509"/>
            <p:cNvSpPr/>
            <p:nvPr/>
          </p:nvSpPr>
          <p:spPr>
            <a:xfrm>
              <a:off x="558396" y="1758238"/>
              <a:ext cx="8782050" cy="37008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27" name="Google Shape;9127;p509"/>
            <p:cNvPicPr preferRelativeResize="0"/>
            <p:nvPr/>
          </p:nvPicPr>
          <p:blipFill rotWithShape="1">
            <a:blip r:embed="rId3">
              <a:alphaModFix/>
            </a:blip>
            <a:srcRect b="0" l="1837" r="18907" t="0"/>
            <a:stretch/>
          </p:blipFill>
          <p:spPr>
            <a:xfrm>
              <a:off x="710553" y="1780570"/>
              <a:ext cx="8633347" cy="1137018"/>
            </a:xfrm>
            <a:prstGeom prst="rect">
              <a:avLst/>
            </a:prstGeom>
            <a:noFill/>
            <a:ln>
              <a:noFill/>
            </a:ln>
          </p:spPr>
        </p:pic>
        <p:pic>
          <p:nvPicPr>
            <p:cNvPr id="9128" name="Google Shape;9128;p509"/>
            <p:cNvPicPr preferRelativeResize="0"/>
            <p:nvPr/>
          </p:nvPicPr>
          <p:blipFill rotWithShape="1">
            <a:blip r:embed="rId4">
              <a:alphaModFix/>
            </a:blip>
            <a:srcRect b="51855" l="0" r="0" t="0"/>
            <a:stretch/>
          </p:blipFill>
          <p:spPr>
            <a:xfrm>
              <a:off x="711200" y="3112401"/>
              <a:ext cx="4237302" cy="2090402"/>
            </a:xfrm>
            <a:prstGeom prst="rect">
              <a:avLst/>
            </a:prstGeom>
            <a:noFill/>
            <a:ln>
              <a:noFill/>
            </a:ln>
          </p:spPr>
        </p:pic>
        <p:pic>
          <p:nvPicPr>
            <p:cNvPr id="9129" name="Google Shape;9129;p509"/>
            <p:cNvPicPr preferRelativeResize="0"/>
            <p:nvPr/>
          </p:nvPicPr>
          <p:blipFill rotWithShape="1">
            <a:blip r:embed="rId4">
              <a:alphaModFix/>
            </a:blip>
            <a:srcRect b="0" l="0" r="0" t="48071"/>
            <a:stretch/>
          </p:blipFill>
          <p:spPr>
            <a:xfrm>
              <a:off x="5009673" y="3140968"/>
              <a:ext cx="4168919" cy="2218284"/>
            </a:xfrm>
            <a:prstGeom prst="rect">
              <a:avLst/>
            </a:prstGeom>
            <a:noFill/>
            <a:ln>
              <a:noFill/>
            </a:ln>
          </p:spPr>
        </p:pic>
      </p:grpSp>
      <p:sp>
        <p:nvSpPr>
          <p:cNvPr id="9130" name="Google Shape;9130;p509"/>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PairGrid (Một mảng các loại trực quan hóa khác nhau):</a:t>
            </a:r>
            <a:endParaRPr/>
          </a:p>
        </p:txBody>
      </p:sp>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5" name="Shape 9135"/>
        <p:cNvGrpSpPr/>
        <p:nvPr/>
      </p:nvGrpSpPr>
      <p:grpSpPr>
        <a:xfrm>
          <a:off x="0" y="0"/>
          <a:ext cx="0" cy="0"/>
          <a:chOff x="0" y="0"/>
          <a:chExt cx="0" cy="0"/>
        </a:xfrm>
      </p:grpSpPr>
      <p:grpSp>
        <p:nvGrpSpPr>
          <p:cNvPr id="9136" name="Google Shape;9136;p510"/>
          <p:cNvGrpSpPr/>
          <p:nvPr/>
        </p:nvGrpSpPr>
        <p:grpSpPr>
          <a:xfrm>
            <a:off x="450000" y="450000"/>
            <a:ext cx="9018000" cy="276999"/>
            <a:chOff x="450000" y="450000"/>
            <a:chExt cx="9018000" cy="276999"/>
          </a:xfrm>
        </p:grpSpPr>
        <p:sp>
          <p:nvSpPr>
            <p:cNvPr id="9137" name="Google Shape;9137;p5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38" name="Google Shape;9138;p5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139" name="Google Shape;9139;p510"/>
          <p:cNvGrpSpPr/>
          <p:nvPr/>
        </p:nvGrpSpPr>
        <p:grpSpPr>
          <a:xfrm>
            <a:off x="558396" y="1758237"/>
            <a:ext cx="8785504" cy="3075020"/>
            <a:chOff x="558396" y="1758237"/>
            <a:chExt cx="8785504" cy="3075020"/>
          </a:xfrm>
        </p:grpSpPr>
        <p:sp>
          <p:nvSpPr>
            <p:cNvPr id="9140" name="Google Shape;9140;p510"/>
            <p:cNvSpPr/>
            <p:nvPr/>
          </p:nvSpPr>
          <p:spPr>
            <a:xfrm>
              <a:off x="558396" y="1758237"/>
              <a:ext cx="8782050" cy="30750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41" name="Google Shape;9141;p510"/>
            <p:cNvPicPr preferRelativeResize="0"/>
            <p:nvPr/>
          </p:nvPicPr>
          <p:blipFill rotWithShape="1">
            <a:blip r:embed="rId3">
              <a:alphaModFix/>
            </a:blip>
            <a:srcRect b="0" l="1106" r="18908" t="2051"/>
            <a:stretch/>
          </p:blipFill>
          <p:spPr>
            <a:xfrm>
              <a:off x="630932" y="1863486"/>
              <a:ext cx="8712968" cy="2889379"/>
            </a:xfrm>
            <a:prstGeom prst="rect">
              <a:avLst/>
            </a:prstGeom>
            <a:noFill/>
            <a:ln>
              <a:noFill/>
            </a:ln>
          </p:spPr>
        </p:pic>
      </p:grpSp>
      <p:sp>
        <p:nvSpPr>
          <p:cNvPr id="9142" name="Google Shape;9142;p510"/>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FacetGrid (Nhiều biểu đồ):</a:t>
            </a:r>
            <a:endParaRPr/>
          </a:p>
        </p:txBody>
      </p:sp>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7" name="Shape 9147"/>
        <p:cNvGrpSpPr/>
        <p:nvPr/>
      </p:nvGrpSpPr>
      <p:grpSpPr>
        <a:xfrm>
          <a:off x="0" y="0"/>
          <a:ext cx="0" cy="0"/>
          <a:chOff x="0" y="0"/>
          <a:chExt cx="0" cy="0"/>
        </a:xfrm>
      </p:grpSpPr>
      <p:grpSp>
        <p:nvGrpSpPr>
          <p:cNvPr id="9148" name="Google Shape;9148;p511"/>
          <p:cNvGrpSpPr/>
          <p:nvPr/>
        </p:nvGrpSpPr>
        <p:grpSpPr>
          <a:xfrm>
            <a:off x="450000" y="450000"/>
            <a:ext cx="9018000" cy="276999"/>
            <a:chOff x="450000" y="450000"/>
            <a:chExt cx="9018000" cy="276999"/>
          </a:xfrm>
        </p:grpSpPr>
        <p:sp>
          <p:nvSpPr>
            <p:cNvPr id="9149" name="Google Shape;9149;p5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50" name="Google Shape;9150;p5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151" name="Google Shape;9151;p511"/>
          <p:cNvGrpSpPr/>
          <p:nvPr/>
        </p:nvGrpSpPr>
        <p:grpSpPr>
          <a:xfrm>
            <a:off x="558396" y="1758237"/>
            <a:ext cx="8785504" cy="4551083"/>
            <a:chOff x="558396" y="1758237"/>
            <a:chExt cx="8785504" cy="4551083"/>
          </a:xfrm>
        </p:grpSpPr>
        <p:sp>
          <p:nvSpPr>
            <p:cNvPr id="9152" name="Google Shape;9152;p511"/>
            <p:cNvSpPr/>
            <p:nvPr/>
          </p:nvSpPr>
          <p:spPr>
            <a:xfrm>
              <a:off x="558396" y="1758237"/>
              <a:ext cx="8782050" cy="45510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53" name="Google Shape;9153;p511"/>
            <p:cNvPicPr preferRelativeResize="0"/>
            <p:nvPr/>
          </p:nvPicPr>
          <p:blipFill rotWithShape="1">
            <a:blip r:embed="rId3">
              <a:alphaModFix/>
            </a:blip>
            <a:srcRect b="0" l="1767" r="18907" t="0"/>
            <a:stretch/>
          </p:blipFill>
          <p:spPr>
            <a:xfrm>
              <a:off x="702940" y="1817843"/>
              <a:ext cx="8640960" cy="818971"/>
            </a:xfrm>
            <a:prstGeom prst="rect">
              <a:avLst/>
            </a:prstGeom>
            <a:noFill/>
            <a:ln>
              <a:noFill/>
            </a:ln>
          </p:spPr>
        </p:pic>
        <p:pic>
          <p:nvPicPr>
            <p:cNvPr id="9154" name="Google Shape;9154;p511"/>
            <p:cNvPicPr preferRelativeResize="0"/>
            <p:nvPr/>
          </p:nvPicPr>
          <p:blipFill rotWithShape="1">
            <a:blip r:embed="rId4">
              <a:alphaModFix/>
            </a:blip>
            <a:srcRect b="0" l="0" r="0" t="64049"/>
            <a:stretch/>
          </p:blipFill>
          <p:spPr>
            <a:xfrm>
              <a:off x="3727276" y="2783582"/>
              <a:ext cx="1737729" cy="1922243"/>
            </a:xfrm>
            <a:prstGeom prst="rect">
              <a:avLst/>
            </a:prstGeom>
            <a:noFill/>
            <a:ln>
              <a:noFill/>
            </a:ln>
          </p:spPr>
        </p:pic>
        <p:pic>
          <p:nvPicPr>
            <p:cNvPr id="9155" name="Google Shape;9155;p511"/>
            <p:cNvPicPr preferRelativeResize="0"/>
            <p:nvPr/>
          </p:nvPicPr>
          <p:blipFill rotWithShape="1">
            <a:blip r:embed="rId4">
              <a:alphaModFix/>
            </a:blip>
            <a:srcRect b="36244" l="0" r="0" t="0"/>
            <a:stretch/>
          </p:blipFill>
          <p:spPr>
            <a:xfrm>
              <a:off x="1495028" y="2768641"/>
              <a:ext cx="1737729" cy="3408949"/>
            </a:xfrm>
            <a:prstGeom prst="rect">
              <a:avLst/>
            </a:prstGeom>
            <a:noFill/>
            <a:ln>
              <a:noFill/>
            </a:ln>
          </p:spPr>
        </p:pic>
      </p:grpSp>
      <p:sp>
        <p:nvSpPr>
          <p:cNvPr id="9156" name="Google Shape;9156;p511"/>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FacetGrid (Nhiều biểu đồ):</a:t>
            </a:r>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1" name="Shape 9161"/>
        <p:cNvGrpSpPr/>
        <p:nvPr/>
      </p:nvGrpSpPr>
      <p:grpSpPr>
        <a:xfrm>
          <a:off x="0" y="0"/>
          <a:ext cx="0" cy="0"/>
          <a:chOff x="0" y="0"/>
          <a:chExt cx="0" cy="0"/>
        </a:xfrm>
      </p:grpSpPr>
      <p:grpSp>
        <p:nvGrpSpPr>
          <p:cNvPr id="9162" name="Google Shape;9162;p512"/>
          <p:cNvGrpSpPr/>
          <p:nvPr/>
        </p:nvGrpSpPr>
        <p:grpSpPr>
          <a:xfrm>
            <a:off x="450000" y="450000"/>
            <a:ext cx="9018000" cy="276999"/>
            <a:chOff x="450000" y="450000"/>
            <a:chExt cx="9018000" cy="276999"/>
          </a:xfrm>
        </p:grpSpPr>
        <p:sp>
          <p:nvSpPr>
            <p:cNvPr id="9163" name="Google Shape;9163;p5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64" name="Google Shape;9164;p5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165" name="Google Shape;9165;p512"/>
          <p:cNvGrpSpPr/>
          <p:nvPr/>
        </p:nvGrpSpPr>
        <p:grpSpPr>
          <a:xfrm>
            <a:off x="558396" y="1758237"/>
            <a:ext cx="8785504" cy="3084351"/>
            <a:chOff x="558396" y="1758237"/>
            <a:chExt cx="8785504" cy="3084351"/>
          </a:xfrm>
        </p:grpSpPr>
        <p:sp>
          <p:nvSpPr>
            <p:cNvPr id="9166" name="Google Shape;9166;p512"/>
            <p:cNvSpPr/>
            <p:nvPr/>
          </p:nvSpPr>
          <p:spPr>
            <a:xfrm>
              <a:off x="558396" y="1758237"/>
              <a:ext cx="8782050" cy="30843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67" name="Google Shape;9167;p512"/>
            <p:cNvPicPr preferRelativeResize="0"/>
            <p:nvPr/>
          </p:nvPicPr>
          <p:blipFill rotWithShape="1">
            <a:blip r:embed="rId3">
              <a:alphaModFix/>
            </a:blip>
            <a:srcRect b="0" l="1109" r="18906" t="813"/>
            <a:stretch/>
          </p:blipFill>
          <p:spPr>
            <a:xfrm>
              <a:off x="630932" y="1844824"/>
              <a:ext cx="8712968" cy="2965340"/>
            </a:xfrm>
            <a:prstGeom prst="rect">
              <a:avLst/>
            </a:prstGeom>
            <a:noFill/>
            <a:ln>
              <a:noFill/>
            </a:ln>
          </p:spPr>
        </p:pic>
      </p:grpSp>
      <p:sp>
        <p:nvSpPr>
          <p:cNvPr id="9168" name="Google Shape;9168;p512"/>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FacetGrid (Nhiều ô phân tán):</a:t>
            </a:r>
            <a:endParaRPr/>
          </a:p>
        </p:txBody>
      </p:sp>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3" name="Shape 9173"/>
        <p:cNvGrpSpPr/>
        <p:nvPr/>
      </p:nvGrpSpPr>
      <p:grpSpPr>
        <a:xfrm>
          <a:off x="0" y="0"/>
          <a:ext cx="0" cy="0"/>
          <a:chOff x="0" y="0"/>
          <a:chExt cx="0" cy="0"/>
        </a:xfrm>
      </p:grpSpPr>
      <p:grpSp>
        <p:nvGrpSpPr>
          <p:cNvPr id="9174" name="Google Shape;9174;p513"/>
          <p:cNvGrpSpPr/>
          <p:nvPr/>
        </p:nvGrpSpPr>
        <p:grpSpPr>
          <a:xfrm>
            <a:off x="450000" y="450000"/>
            <a:ext cx="9018000" cy="276999"/>
            <a:chOff x="450000" y="450000"/>
            <a:chExt cx="9018000" cy="276999"/>
          </a:xfrm>
        </p:grpSpPr>
        <p:sp>
          <p:nvSpPr>
            <p:cNvPr id="9175" name="Google Shape;9175;p5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76" name="Google Shape;9176;p5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177" name="Google Shape;9177;p513"/>
          <p:cNvSpPr/>
          <p:nvPr/>
        </p:nvSpPr>
        <p:spPr>
          <a:xfrm>
            <a:off x="558396" y="1758238"/>
            <a:ext cx="8782050" cy="6552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78" name="Google Shape;9178;p513"/>
          <p:cNvGrpSpPr/>
          <p:nvPr/>
        </p:nvGrpSpPr>
        <p:grpSpPr>
          <a:xfrm>
            <a:off x="557644" y="2492896"/>
            <a:ext cx="8782050" cy="720080"/>
            <a:chOff x="568325" y="5114924"/>
            <a:chExt cx="8782050" cy="744077"/>
          </a:xfrm>
        </p:grpSpPr>
        <p:sp>
          <p:nvSpPr>
            <p:cNvPr id="9179" name="Google Shape;9179;p513"/>
            <p:cNvSpPr/>
            <p:nvPr/>
          </p:nvSpPr>
          <p:spPr>
            <a:xfrm>
              <a:off x="568325" y="5114924"/>
              <a:ext cx="8782050" cy="74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180" name="Google Shape;9180;p513"/>
            <p:cNvGrpSpPr/>
            <p:nvPr/>
          </p:nvGrpSpPr>
          <p:grpSpPr>
            <a:xfrm>
              <a:off x="675835" y="5210921"/>
              <a:ext cx="1477946" cy="302132"/>
              <a:chOff x="732985" y="5582396"/>
              <a:chExt cx="1477946" cy="302132"/>
            </a:xfrm>
          </p:grpSpPr>
          <p:pic>
            <p:nvPicPr>
              <p:cNvPr descr="Byte - Free electronics icons" id="9181" name="Google Shape;9181;p51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9182" name="Google Shape;9182;p513"/>
              <p:cNvSpPr txBox="1"/>
              <p:nvPr/>
            </p:nvSpPr>
            <p:spPr>
              <a:xfrm>
                <a:off x="991766" y="5582396"/>
                <a:ext cx="1219165" cy="302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a:t>
                </a:r>
                <a:endParaRPr b="1" sz="1300">
                  <a:solidFill>
                    <a:srgbClr val="262626"/>
                  </a:solidFill>
                  <a:latin typeface="Arial"/>
                  <a:ea typeface="Arial"/>
                  <a:cs typeface="Arial"/>
                  <a:sym typeface="Arial"/>
                </a:endParaRPr>
              </a:p>
            </p:txBody>
          </p:sp>
        </p:grpSp>
        <p:sp>
          <p:nvSpPr>
            <p:cNvPr id="9183" name="Google Shape;9183;p513"/>
            <p:cNvSpPr txBox="1"/>
            <p:nvPr/>
          </p:nvSpPr>
          <p:spPr>
            <a:xfrm>
              <a:off x="1035256" y="5556975"/>
              <a:ext cx="8281138" cy="206722"/>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Đọc dữ liệu 'mpg' từ thư viện.</a:t>
              </a:r>
              <a:endParaRPr sz="1300">
                <a:solidFill>
                  <a:schemeClr val="dk1"/>
                </a:solidFill>
                <a:latin typeface="Arial"/>
                <a:ea typeface="Arial"/>
                <a:cs typeface="Arial"/>
                <a:sym typeface="Arial"/>
              </a:endParaRPr>
            </a:p>
          </p:txBody>
        </p:sp>
      </p:grpSp>
      <p:pic>
        <p:nvPicPr>
          <p:cNvPr id="9184" name="Google Shape;9184;p513"/>
          <p:cNvPicPr preferRelativeResize="0"/>
          <p:nvPr/>
        </p:nvPicPr>
        <p:blipFill rotWithShape="1">
          <a:blip r:embed="rId4">
            <a:alphaModFix/>
          </a:blip>
          <a:srcRect b="0" l="602" r="19413" t="0"/>
          <a:stretch/>
        </p:blipFill>
        <p:spPr>
          <a:xfrm>
            <a:off x="630932" y="1858961"/>
            <a:ext cx="8712968" cy="461168"/>
          </a:xfrm>
          <a:prstGeom prst="rect">
            <a:avLst/>
          </a:prstGeom>
          <a:noFill/>
          <a:ln>
            <a:noFill/>
          </a:ln>
        </p:spPr>
      </p:pic>
      <p:sp>
        <p:nvSpPr>
          <p:cNvPr id="9185" name="Google Shape;9185;p513"/>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 đồ nhiệt:</a:t>
            </a:r>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0" name="Shape 9190"/>
        <p:cNvGrpSpPr/>
        <p:nvPr/>
      </p:nvGrpSpPr>
      <p:grpSpPr>
        <a:xfrm>
          <a:off x="0" y="0"/>
          <a:ext cx="0" cy="0"/>
          <a:chOff x="0" y="0"/>
          <a:chExt cx="0" cy="0"/>
        </a:xfrm>
      </p:grpSpPr>
      <p:grpSp>
        <p:nvGrpSpPr>
          <p:cNvPr id="9191" name="Google Shape;9191;p514"/>
          <p:cNvGrpSpPr/>
          <p:nvPr/>
        </p:nvGrpSpPr>
        <p:grpSpPr>
          <a:xfrm>
            <a:off x="450000" y="450000"/>
            <a:ext cx="9018000" cy="276999"/>
            <a:chOff x="450000" y="450000"/>
            <a:chExt cx="9018000" cy="276999"/>
          </a:xfrm>
        </p:grpSpPr>
        <p:sp>
          <p:nvSpPr>
            <p:cNvPr id="9192" name="Google Shape;9192;p5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193" name="Google Shape;9193;p5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194" name="Google Shape;9194;p514"/>
          <p:cNvSpPr/>
          <p:nvPr/>
        </p:nvSpPr>
        <p:spPr>
          <a:xfrm>
            <a:off x="558396" y="1758238"/>
            <a:ext cx="8782050" cy="35429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95" name="Google Shape;9195;p514"/>
          <p:cNvPicPr preferRelativeResize="0"/>
          <p:nvPr/>
        </p:nvPicPr>
        <p:blipFill rotWithShape="1">
          <a:blip r:embed="rId3">
            <a:alphaModFix/>
          </a:blip>
          <a:srcRect b="0" l="0" r="19404" t="0"/>
          <a:stretch/>
        </p:blipFill>
        <p:spPr>
          <a:xfrm>
            <a:off x="564505" y="1758238"/>
            <a:ext cx="8779395" cy="3609833"/>
          </a:xfrm>
          <a:prstGeom prst="rect">
            <a:avLst/>
          </a:prstGeom>
          <a:noFill/>
          <a:ln cap="flat" cmpd="sng" w="9525">
            <a:solidFill>
              <a:srgbClr val="D8D8D8"/>
            </a:solidFill>
            <a:prstDash val="solid"/>
            <a:round/>
            <a:headEnd len="sm" w="sm" type="none"/>
            <a:tailEnd len="sm" w="sm" type="none"/>
          </a:ln>
        </p:spPr>
      </p:pic>
      <p:sp>
        <p:nvSpPr>
          <p:cNvPr id="9196" name="Google Shape;9196;p514"/>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 đồ nhiệt (Ma trận tương quan):</a:t>
            </a:r>
            <a:endParaRPr sz="1400">
              <a:solidFill>
                <a:schemeClr val="dk1"/>
              </a:solidFill>
              <a:latin typeface="Arial"/>
              <a:ea typeface="Arial"/>
              <a:cs typeface="Arial"/>
              <a:sym typeface="Arial"/>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1" name="Shape 9201"/>
        <p:cNvGrpSpPr/>
        <p:nvPr/>
      </p:nvGrpSpPr>
      <p:grpSpPr>
        <a:xfrm>
          <a:off x="0" y="0"/>
          <a:ext cx="0" cy="0"/>
          <a:chOff x="0" y="0"/>
          <a:chExt cx="0" cy="0"/>
        </a:xfrm>
      </p:grpSpPr>
      <p:grpSp>
        <p:nvGrpSpPr>
          <p:cNvPr id="9202" name="Google Shape;9202;p515"/>
          <p:cNvGrpSpPr/>
          <p:nvPr/>
        </p:nvGrpSpPr>
        <p:grpSpPr>
          <a:xfrm>
            <a:off x="450000" y="450000"/>
            <a:ext cx="9018000" cy="276999"/>
            <a:chOff x="450000" y="450000"/>
            <a:chExt cx="9018000" cy="276999"/>
          </a:xfrm>
        </p:grpSpPr>
        <p:sp>
          <p:nvSpPr>
            <p:cNvPr id="9203" name="Google Shape;9203;p5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204" name="Google Shape;9204;p5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205" name="Google Shape;9205;p515"/>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206" name="Google Shape;9206;p515"/>
          <p:cNvPicPr preferRelativeResize="0"/>
          <p:nvPr/>
        </p:nvPicPr>
        <p:blipFill rotWithShape="1">
          <a:blip r:embed="rId3">
            <a:alphaModFix/>
          </a:blip>
          <a:srcRect b="0" l="0" r="19412" t="0"/>
          <a:stretch/>
        </p:blipFill>
        <p:spPr>
          <a:xfrm>
            <a:off x="565273" y="1758238"/>
            <a:ext cx="8778627" cy="3776807"/>
          </a:xfrm>
          <a:prstGeom prst="rect">
            <a:avLst/>
          </a:prstGeom>
          <a:noFill/>
          <a:ln cap="flat" cmpd="sng" w="9525">
            <a:solidFill>
              <a:srgbClr val="D8D8D8"/>
            </a:solidFill>
            <a:prstDash val="solid"/>
            <a:round/>
            <a:headEnd len="sm" w="sm" type="none"/>
            <a:tailEnd len="sm" w="sm" type="none"/>
          </a:ln>
        </p:spPr>
      </p:pic>
      <p:sp>
        <p:nvSpPr>
          <p:cNvPr id="9207" name="Google Shape;9207;p515"/>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 đồ nhiệt (Bản đồ nhiệt mặc định):</a:t>
            </a:r>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2" name="Shape 9212"/>
        <p:cNvGrpSpPr/>
        <p:nvPr/>
      </p:nvGrpSpPr>
      <p:grpSpPr>
        <a:xfrm>
          <a:off x="0" y="0"/>
          <a:ext cx="0" cy="0"/>
          <a:chOff x="0" y="0"/>
          <a:chExt cx="0" cy="0"/>
        </a:xfrm>
      </p:grpSpPr>
      <p:grpSp>
        <p:nvGrpSpPr>
          <p:cNvPr id="9213" name="Google Shape;9213;p516"/>
          <p:cNvGrpSpPr/>
          <p:nvPr/>
        </p:nvGrpSpPr>
        <p:grpSpPr>
          <a:xfrm>
            <a:off x="450000" y="450000"/>
            <a:ext cx="9018000" cy="276999"/>
            <a:chOff x="450000" y="450000"/>
            <a:chExt cx="9018000" cy="276999"/>
          </a:xfrm>
        </p:grpSpPr>
        <p:sp>
          <p:nvSpPr>
            <p:cNvPr id="9214" name="Google Shape;9214;p5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215" name="Google Shape;9215;p5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216" name="Google Shape;9216;p516"/>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217" name="Google Shape;9217;p516"/>
          <p:cNvPicPr preferRelativeResize="0"/>
          <p:nvPr/>
        </p:nvPicPr>
        <p:blipFill rotWithShape="1">
          <a:blip r:embed="rId3">
            <a:alphaModFix/>
          </a:blip>
          <a:srcRect b="0" l="0" r="19353" t="0"/>
          <a:stretch/>
        </p:blipFill>
        <p:spPr>
          <a:xfrm>
            <a:off x="558396" y="1758238"/>
            <a:ext cx="8784976" cy="3792710"/>
          </a:xfrm>
          <a:prstGeom prst="rect">
            <a:avLst/>
          </a:prstGeom>
          <a:noFill/>
          <a:ln cap="flat" cmpd="sng" w="9525">
            <a:solidFill>
              <a:srgbClr val="D8D8D8"/>
            </a:solidFill>
            <a:prstDash val="solid"/>
            <a:round/>
            <a:headEnd len="sm" w="sm" type="none"/>
            <a:tailEnd len="sm" w="sm" type="none"/>
          </a:ln>
        </p:spPr>
      </p:pic>
      <p:sp>
        <p:nvSpPr>
          <p:cNvPr id="9218" name="Google Shape;9218;p516"/>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 đồ nhiệt (sử dụng 'cmap' thay vì 'bảng màu‘):</a:t>
            </a:r>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3" name="Shape 9223"/>
        <p:cNvGrpSpPr/>
        <p:nvPr/>
      </p:nvGrpSpPr>
      <p:grpSpPr>
        <a:xfrm>
          <a:off x="0" y="0"/>
          <a:ext cx="0" cy="0"/>
          <a:chOff x="0" y="0"/>
          <a:chExt cx="0" cy="0"/>
        </a:xfrm>
      </p:grpSpPr>
      <p:grpSp>
        <p:nvGrpSpPr>
          <p:cNvPr id="9224" name="Google Shape;9224;p517"/>
          <p:cNvGrpSpPr/>
          <p:nvPr/>
        </p:nvGrpSpPr>
        <p:grpSpPr>
          <a:xfrm>
            <a:off x="450000" y="450000"/>
            <a:ext cx="9018000" cy="276999"/>
            <a:chOff x="450000" y="450000"/>
            <a:chExt cx="9018000" cy="276999"/>
          </a:xfrm>
        </p:grpSpPr>
        <p:sp>
          <p:nvSpPr>
            <p:cNvPr id="9225" name="Google Shape;9225;p5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226" name="Google Shape;9226;p5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sp>
        <p:nvSpPr>
          <p:cNvPr id="9227" name="Google Shape;9227;p517"/>
          <p:cNvSpPr/>
          <p:nvPr/>
        </p:nvSpPr>
        <p:spPr>
          <a:xfrm>
            <a:off x="558396" y="1758238"/>
            <a:ext cx="8782050" cy="36869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228" name="Google Shape;9228;p517"/>
          <p:cNvPicPr preferRelativeResize="0"/>
          <p:nvPr/>
        </p:nvPicPr>
        <p:blipFill rotWithShape="1">
          <a:blip r:embed="rId3">
            <a:alphaModFix/>
          </a:blip>
          <a:srcRect b="0" l="0" r="19412" t="0"/>
          <a:stretch/>
        </p:blipFill>
        <p:spPr>
          <a:xfrm>
            <a:off x="565273" y="1758238"/>
            <a:ext cx="8778627" cy="3760906"/>
          </a:xfrm>
          <a:prstGeom prst="rect">
            <a:avLst/>
          </a:prstGeom>
          <a:noFill/>
          <a:ln cap="flat" cmpd="sng" w="9525">
            <a:solidFill>
              <a:srgbClr val="D8D8D8"/>
            </a:solidFill>
            <a:prstDash val="solid"/>
            <a:round/>
            <a:headEnd len="sm" w="sm" type="none"/>
            <a:tailEnd len="sm" w="sm" type="none"/>
          </a:ln>
        </p:spPr>
      </p:pic>
      <p:sp>
        <p:nvSpPr>
          <p:cNvPr id="9229" name="Google Shape;9229;p517"/>
          <p:cNvSpPr/>
          <p:nvPr/>
        </p:nvSpPr>
        <p:spPr>
          <a:xfrm>
            <a:off x="558396" y="139894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Bản đồ nhiệt (chỉnh tâm):</a:t>
            </a:r>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4" name="Shape 9234"/>
        <p:cNvGrpSpPr/>
        <p:nvPr/>
      </p:nvGrpSpPr>
      <p:grpSpPr>
        <a:xfrm>
          <a:off x="0" y="0"/>
          <a:ext cx="0" cy="0"/>
          <a:chOff x="0" y="0"/>
          <a:chExt cx="0" cy="0"/>
        </a:xfrm>
      </p:grpSpPr>
      <p:sp>
        <p:nvSpPr>
          <p:cNvPr id="9235" name="Google Shape;9235;p518"/>
          <p:cNvSpPr/>
          <p:nvPr/>
        </p:nvSpPr>
        <p:spPr>
          <a:xfrm>
            <a:off x="546895" y="1523719"/>
            <a:ext cx="8797130" cy="3539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300">
                <a:solidFill>
                  <a:srgbClr val="0C0C0C"/>
                </a:solidFill>
                <a:latin typeface="Arial"/>
                <a:ea typeface="Arial"/>
                <a:cs typeface="Arial"/>
                <a:sym typeface="Arial"/>
              </a:rPr>
              <a:t>Bài tập coding số 0113</a:t>
            </a:r>
            <a:r>
              <a:rPr b="1" lang="en-US" sz="2300">
                <a:solidFill>
                  <a:srgbClr val="0C0C0C"/>
                </a:solidFill>
                <a:latin typeface="Arial"/>
                <a:ea typeface="Arial"/>
                <a:cs typeface="Arial"/>
                <a:sym typeface="Arial"/>
              </a:rPr>
              <a:t> </a:t>
            </a:r>
            <a:endParaRPr/>
          </a:p>
        </p:txBody>
      </p:sp>
      <p:grpSp>
        <p:nvGrpSpPr>
          <p:cNvPr id="9236" name="Google Shape;9236;p518"/>
          <p:cNvGrpSpPr/>
          <p:nvPr/>
        </p:nvGrpSpPr>
        <p:grpSpPr>
          <a:xfrm>
            <a:off x="450000" y="450000"/>
            <a:ext cx="9018000" cy="276999"/>
            <a:chOff x="450000" y="450000"/>
            <a:chExt cx="9018000" cy="276999"/>
          </a:xfrm>
        </p:grpSpPr>
        <p:sp>
          <p:nvSpPr>
            <p:cNvPr id="9237" name="Google Shape;9237;p5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4.5. Vẽ đồ thị nâng cao với Seaborn</a:t>
              </a:r>
              <a:endParaRPr sz="1800">
                <a:solidFill>
                  <a:srgbClr val="F2F2F2"/>
                </a:solidFill>
                <a:latin typeface="Arial"/>
                <a:ea typeface="Arial"/>
                <a:cs typeface="Arial"/>
                <a:sym typeface="Arial"/>
              </a:endParaRPr>
            </a:p>
          </p:txBody>
        </p:sp>
        <p:sp>
          <p:nvSpPr>
            <p:cNvPr id="9238" name="Google Shape;9238;p5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04</a:t>
              </a:r>
              <a:endParaRPr/>
            </a:p>
          </p:txBody>
        </p:sp>
      </p:grpSp>
      <p:grpSp>
        <p:nvGrpSpPr>
          <p:cNvPr id="9239" name="Google Shape;9239;p518"/>
          <p:cNvGrpSpPr/>
          <p:nvPr/>
        </p:nvGrpSpPr>
        <p:grpSpPr>
          <a:xfrm>
            <a:off x="558798" y="2060849"/>
            <a:ext cx="8797129" cy="3960439"/>
            <a:chOff x="558798" y="2060849"/>
            <a:chExt cx="8797129" cy="3960439"/>
          </a:xfrm>
        </p:grpSpPr>
        <p:sp>
          <p:nvSpPr>
            <p:cNvPr id="9240" name="Google Shape;9240;p518"/>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241" name="Google Shape;9241;p518"/>
            <p:cNvGrpSpPr/>
            <p:nvPr/>
          </p:nvGrpSpPr>
          <p:grpSpPr>
            <a:xfrm>
              <a:off x="558798" y="3945816"/>
              <a:ext cx="8797129" cy="576572"/>
              <a:chOff x="4778069" y="4391025"/>
              <a:chExt cx="2349160" cy="431802"/>
            </a:xfrm>
          </p:grpSpPr>
          <p:sp>
            <p:nvSpPr>
              <p:cNvPr id="9242" name="Google Shape;9242;p518"/>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9243" name="Google Shape;9243;p518"/>
              <p:cNvSpPr/>
              <p:nvPr/>
            </p:nvSpPr>
            <p:spPr>
              <a:xfrm>
                <a:off x="4852511" y="4492701"/>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'ex_0113.ipynb'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9244" name="Google Shape;9244;p518"/>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grpSp>
        <p:nvGrpSpPr>
          <p:cNvPr id="1266" name="Google Shape;1266;p52"/>
          <p:cNvGrpSpPr/>
          <p:nvPr/>
        </p:nvGrpSpPr>
        <p:grpSpPr>
          <a:xfrm>
            <a:off x="450000" y="450000"/>
            <a:ext cx="9018000" cy="276999"/>
            <a:chOff x="450000" y="450000"/>
            <a:chExt cx="9018000" cy="276999"/>
          </a:xfrm>
        </p:grpSpPr>
        <p:sp>
          <p:nvSpPr>
            <p:cNvPr id="1267" name="Google Shape;1267;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268" name="Google Shape;1268;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69" name="Google Shape;1269;p52"/>
          <p:cNvGrpSpPr/>
          <p:nvPr/>
        </p:nvGrpSpPr>
        <p:grpSpPr>
          <a:xfrm>
            <a:off x="417571" y="1716033"/>
            <a:ext cx="8814475" cy="1318253"/>
            <a:chOff x="525971" y="1844825"/>
            <a:chExt cx="8814475" cy="1318253"/>
          </a:xfrm>
        </p:grpSpPr>
        <p:sp>
          <p:nvSpPr>
            <p:cNvPr id="1270" name="Google Shape;1270;p52"/>
            <p:cNvSpPr/>
            <p:nvPr/>
          </p:nvSpPr>
          <p:spPr>
            <a:xfrm>
              <a:off x="558396" y="1844825"/>
              <a:ext cx="8782050" cy="13182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1" name="Google Shape;1271;p52"/>
            <p:cNvPicPr preferRelativeResize="0"/>
            <p:nvPr/>
          </p:nvPicPr>
          <p:blipFill rotWithShape="1">
            <a:blip r:embed="rId3">
              <a:alphaModFix/>
            </a:blip>
            <a:srcRect b="60078" l="0" r="20602" t="0"/>
            <a:stretch/>
          </p:blipFill>
          <p:spPr>
            <a:xfrm>
              <a:off x="525971" y="1904865"/>
              <a:ext cx="8738277" cy="1236104"/>
            </a:xfrm>
            <a:prstGeom prst="rect">
              <a:avLst/>
            </a:prstGeom>
            <a:noFill/>
            <a:ln>
              <a:noFill/>
            </a:ln>
          </p:spPr>
        </p:pic>
      </p:grpSp>
      <p:sp>
        <p:nvSpPr>
          <p:cNvPr id="1272" name="Google Shape;1272;p5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Chúng tôi cũng sẽ tạo một mảng ba chiều</a:t>
            </a:r>
            <a:endParaRPr sz="1400">
              <a:solidFill>
                <a:schemeClr val="dk1"/>
              </a:solidFill>
              <a:latin typeface="Arial"/>
              <a:ea typeface="Arial"/>
              <a:cs typeface="Arial"/>
              <a:sym typeface="Arial"/>
            </a:endParaRPr>
          </a:p>
        </p:txBody>
      </p:sp>
      <p:grpSp>
        <p:nvGrpSpPr>
          <p:cNvPr id="1273" name="Google Shape;1273;p52"/>
          <p:cNvGrpSpPr/>
          <p:nvPr/>
        </p:nvGrpSpPr>
        <p:grpSpPr>
          <a:xfrm>
            <a:off x="3801901" y="3621515"/>
            <a:ext cx="2599140" cy="1767794"/>
            <a:chOff x="6620915" y="3848192"/>
            <a:chExt cx="2599140" cy="1767794"/>
          </a:xfrm>
        </p:grpSpPr>
        <p:grpSp>
          <p:nvGrpSpPr>
            <p:cNvPr id="1274" name="Google Shape;1274;p52"/>
            <p:cNvGrpSpPr/>
            <p:nvPr/>
          </p:nvGrpSpPr>
          <p:grpSpPr>
            <a:xfrm>
              <a:off x="7447305" y="3848192"/>
              <a:ext cx="1772750" cy="1179569"/>
              <a:chOff x="7255668" y="3257543"/>
              <a:chExt cx="1195561" cy="1179569"/>
            </a:xfrm>
          </p:grpSpPr>
          <p:sp>
            <p:nvSpPr>
              <p:cNvPr id="1275" name="Google Shape;1275;p52"/>
              <p:cNvSpPr/>
              <p:nvPr/>
            </p:nvSpPr>
            <p:spPr>
              <a:xfrm>
                <a:off x="7255668" y="3789040"/>
                <a:ext cx="648072" cy="648072"/>
              </a:xfrm>
              <a:prstGeom prst="cube">
                <a:avLst>
                  <a:gd fmla="val 16182"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7</a:t>
                </a:r>
                <a:endParaRPr b="1" sz="1600">
                  <a:solidFill>
                    <a:schemeClr val="lt1"/>
                  </a:solidFill>
                  <a:latin typeface="Arial"/>
                  <a:ea typeface="Arial"/>
                  <a:cs typeface="Arial"/>
                  <a:sym typeface="Arial"/>
                </a:endParaRPr>
              </a:p>
            </p:txBody>
          </p:sp>
          <p:sp>
            <p:nvSpPr>
              <p:cNvPr id="1276" name="Google Shape;1276;p52"/>
              <p:cNvSpPr/>
              <p:nvPr/>
            </p:nvSpPr>
            <p:spPr>
              <a:xfrm>
                <a:off x="7803157" y="3789040"/>
                <a:ext cx="648072" cy="648072"/>
              </a:xfrm>
              <a:prstGeom prst="cube">
                <a:avLst>
                  <a:gd fmla="val 16182"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8</a:t>
                </a:r>
                <a:endParaRPr b="1" sz="1600">
                  <a:solidFill>
                    <a:schemeClr val="lt1"/>
                  </a:solidFill>
                  <a:latin typeface="Arial"/>
                  <a:ea typeface="Arial"/>
                  <a:cs typeface="Arial"/>
                  <a:sym typeface="Arial"/>
                </a:endParaRPr>
              </a:p>
            </p:txBody>
          </p:sp>
          <p:sp>
            <p:nvSpPr>
              <p:cNvPr id="1277" name="Google Shape;1277;p52"/>
              <p:cNvSpPr/>
              <p:nvPr/>
            </p:nvSpPr>
            <p:spPr>
              <a:xfrm>
                <a:off x="7255668" y="3257543"/>
                <a:ext cx="648072" cy="648072"/>
              </a:xfrm>
              <a:prstGeom prst="cube">
                <a:avLst>
                  <a:gd fmla="val 16182"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5</a:t>
                </a:r>
                <a:endParaRPr b="1" sz="1600">
                  <a:solidFill>
                    <a:schemeClr val="lt1"/>
                  </a:solidFill>
                  <a:latin typeface="Arial"/>
                  <a:ea typeface="Arial"/>
                  <a:cs typeface="Arial"/>
                  <a:sym typeface="Arial"/>
                </a:endParaRPr>
              </a:p>
            </p:txBody>
          </p:sp>
          <p:sp>
            <p:nvSpPr>
              <p:cNvPr id="1278" name="Google Shape;1278;p52"/>
              <p:cNvSpPr/>
              <p:nvPr/>
            </p:nvSpPr>
            <p:spPr>
              <a:xfrm>
                <a:off x="7803157" y="3257543"/>
                <a:ext cx="648072" cy="648072"/>
              </a:xfrm>
              <a:prstGeom prst="cube">
                <a:avLst>
                  <a:gd fmla="val 16182"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6</a:t>
                </a:r>
                <a:endParaRPr b="1" sz="1600">
                  <a:solidFill>
                    <a:schemeClr val="lt1"/>
                  </a:solidFill>
                  <a:latin typeface="Arial"/>
                  <a:ea typeface="Arial"/>
                  <a:cs typeface="Arial"/>
                  <a:sym typeface="Arial"/>
                </a:endParaRPr>
              </a:p>
            </p:txBody>
          </p:sp>
        </p:grpSp>
        <p:grpSp>
          <p:nvGrpSpPr>
            <p:cNvPr id="1279" name="Google Shape;1279;p52"/>
            <p:cNvGrpSpPr/>
            <p:nvPr/>
          </p:nvGrpSpPr>
          <p:grpSpPr>
            <a:xfrm>
              <a:off x="6620915" y="4436417"/>
              <a:ext cx="1772750" cy="1179569"/>
              <a:chOff x="7255668" y="3257543"/>
              <a:chExt cx="1195561" cy="1179569"/>
            </a:xfrm>
          </p:grpSpPr>
          <p:sp>
            <p:nvSpPr>
              <p:cNvPr id="1280" name="Google Shape;1280;p52"/>
              <p:cNvSpPr/>
              <p:nvPr/>
            </p:nvSpPr>
            <p:spPr>
              <a:xfrm>
                <a:off x="7255668" y="3789040"/>
                <a:ext cx="648072" cy="648072"/>
              </a:xfrm>
              <a:prstGeom prst="cube">
                <a:avLst>
                  <a:gd fmla="val 16182" name="adj"/>
                </a:avLst>
              </a:pr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3</a:t>
                </a:r>
                <a:endParaRPr b="1" sz="1600">
                  <a:solidFill>
                    <a:schemeClr val="lt1"/>
                  </a:solidFill>
                  <a:latin typeface="Arial"/>
                  <a:ea typeface="Arial"/>
                  <a:cs typeface="Arial"/>
                  <a:sym typeface="Arial"/>
                </a:endParaRPr>
              </a:p>
            </p:txBody>
          </p:sp>
          <p:sp>
            <p:nvSpPr>
              <p:cNvPr id="1281" name="Google Shape;1281;p52"/>
              <p:cNvSpPr/>
              <p:nvPr/>
            </p:nvSpPr>
            <p:spPr>
              <a:xfrm>
                <a:off x="7803157" y="3789040"/>
                <a:ext cx="648072" cy="648072"/>
              </a:xfrm>
              <a:prstGeom prst="cube">
                <a:avLst>
                  <a:gd fmla="val 16182" name="adj"/>
                </a:avLst>
              </a:pr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4</a:t>
                </a:r>
                <a:endParaRPr b="1" sz="1600">
                  <a:solidFill>
                    <a:schemeClr val="lt1"/>
                  </a:solidFill>
                  <a:latin typeface="Arial"/>
                  <a:ea typeface="Arial"/>
                  <a:cs typeface="Arial"/>
                  <a:sym typeface="Arial"/>
                </a:endParaRPr>
              </a:p>
            </p:txBody>
          </p:sp>
          <p:sp>
            <p:nvSpPr>
              <p:cNvPr id="1282" name="Google Shape;1282;p52"/>
              <p:cNvSpPr/>
              <p:nvPr/>
            </p:nvSpPr>
            <p:spPr>
              <a:xfrm>
                <a:off x="7255668" y="3257543"/>
                <a:ext cx="648072" cy="648072"/>
              </a:xfrm>
              <a:prstGeom prst="cube">
                <a:avLst>
                  <a:gd fmla="val 16182" name="adj"/>
                </a:avLst>
              </a:pr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1</a:t>
                </a:r>
                <a:endParaRPr b="1" sz="1600">
                  <a:solidFill>
                    <a:schemeClr val="lt1"/>
                  </a:solidFill>
                  <a:latin typeface="Arial"/>
                  <a:ea typeface="Arial"/>
                  <a:cs typeface="Arial"/>
                  <a:sym typeface="Arial"/>
                </a:endParaRPr>
              </a:p>
            </p:txBody>
          </p:sp>
          <p:sp>
            <p:nvSpPr>
              <p:cNvPr id="1283" name="Google Shape;1283;p52"/>
              <p:cNvSpPr/>
              <p:nvPr/>
            </p:nvSpPr>
            <p:spPr>
              <a:xfrm>
                <a:off x="7803157" y="3257543"/>
                <a:ext cx="648072" cy="648072"/>
              </a:xfrm>
              <a:prstGeom prst="cube">
                <a:avLst>
                  <a:gd fmla="val 16182" name="adj"/>
                </a:avLst>
              </a:pr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2</a:t>
                </a:r>
                <a:endParaRPr b="1" sz="1600">
                  <a:solidFill>
                    <a:schemeClr val="lt1"/>
                  </a:solidFill>
                  <a:latin typeface="Arial"/>
                  <a:ea typeface="Arial"/>
                  <a:cs typeface="Arial"/>
                  <a:sym typeface="Arial"/>
                </a:endParaRPr>
              </a:p>
            </p:txBody>
          </p:sp>
        </p:grpSp>
      </p:gr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8" name="Shape 9248"/>
        <p:cNvGrpSpPr/>
        <p:nvPr/>
      </p:nvGrpSpPr>
      <p:grpSpPr>
        <a:xfrm>
          <a:off x="0" y="0"/>
          <a:ext cx="0" cy="0"/>
          <a:chOff x="0" y="0"/>
          <a:chExt cx="0" cy="0"/>
        </a:xfrm>
      </p:grpSpPr>
      <p:grpSp>
        <p:nvGrpSpPr>
          <p:cNvPr id="9249" name="Google Shape;9249;p519"/>
          <p:cNvGrpSpPr/>
          <p:nvPr/>
        </p:nvGrpSpPr>
        <p:grpSpPr>
          <a:xfrm>
            <a:off x="-1" y="0"/>
            <a:ext cx="9902826" cy="6858000"/>
            <a:chOff x="-1" y="0"/>
            <a:chExt cx="9902826" cy="6858000"/>
          </a:xfrm>
        </p:grpSpPr>
        <p:pic>
          <p:nvPicPr>
            <p:cNvPr id="9250" name="Google Shape;9250;p51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9251" name="Google Shape;9251;p51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9252" name="Google Shape;9252;p51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grpSp>
      <p:cxnSp>
        <p:nvCxnSpPr>
          <p:cNvPr id="9253" name="Google Shape;9253;p519"/>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9254" name="Google Shape;9254;p519"/>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
        <p:nvSpPr>
          <p:cNvPr id="9255" name="Google Shape;9255;p519"/>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9" name="Shape 9259"/>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53"/>
          <p:cNvGrpSpPr/>
          <p:nvPr/>
        </p:nvGrpSpPr>
        <p:grpSpPr>
          <a:xfrm>
            <a:off x="450000" y="450000"/>
            <a:ext cx="9018000" cy="276999"/>
            <a:chOff x="450000" y="450000"/>
            <a:chExt cx="9018000" cy="276999"/>
          </a:xfrm>
        </p:grpSpPr>
        <p:sp>
          <p:nvSpPr>
            <p:cNvPr id="1290" name="Google Shape;1290;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291" name="Google Shape;1291;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292" name="Google Shape;1292;p53"/>
          <p:cNvGrpSpPr/>
          <p:nvPr/>
        </p:nvGrpSpPr>
        <p:grpSpPr>
          <a:xfrm>
            <a:off x="557823" y="3814165"/>
            <a:ext cx="8782050" cy="1653185"/>
            <a:chOff x="460741" y="4581127"/>
            <a:chExt cx="8782050" cy="1653185"/>
          </a:xfrm>
        </p:grpSpPr>
        <p:grpSp>
          <p:nvGrpSpPr>
            <p:cNvPr id="1293" name="Google Shape;1293;p53"/>
            <p:cNvGrpSpPr/>
            <p:nvPr/>
          </p:nvGrpSpPr>
          <p:grpSpPr>
            <a:xfrm>
              <a:off x="460741" y="4581127"/>
              <a:ext cx="8782050" cy="1653185"/>
              <a:chOff x="557644" y="5085183"/>
              <a:chExt cx="8782050" cy="1653185"/>
            </a:xfrm>
          </p:grpSpPr>
          <p:sp>
            <p:nvSpPr>
              <p:cNvPr id="1294" name="Google Shape;1294;p53"/>
              <p:cNvSpPr/>
              <p:nvPr/>
            </p:nvSpPr>
            <p:spPr>
              <a:xfrm>
                <a:off x="557644" y="5085183"/>
                <a:ext cx="8782050" cy="16531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295" name="Google Shape;1295;p5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296" name="Google Shape;1296;p5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50</a:t>
                </a:r>
                <a:endParaRPr b="1" sz="1300">
                  <a:solidFill>
                    <a:srgbClr val="262626"/>
                  </a:solidFill>
                  <a:latin typeface="Arial"/>
                  <a:ea typeface="Arial"/>
                  <a:cs typeface="Arial"/>
                  <a:sym typeface="Arial"/>
                </a:endParaRPr>
              </a:p>
            </p:txBody>
          </p:sp>
          <p:sp>
            <p:nvSpPr>
              <p:cNvPr id="1297" name="Google Shape;1297;p53"/>
              <p:cNvSpPr txBox="1"/>
              <p:nvPr/>
            </p:nvSpPr>
            <p:spPr>
              <a:xfrm>
                <a:off x="1021818" y="5492086"/>
                <a:ext cx="8105879"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Một bề mặt là hai chiều và có thể được xếp chồng lên nhau. Thật dễ hiểu nếu bạn coi bề mặt như một tờ giấy.</a:t>
                </a:r>
                <a:endParaRPr sz="1300">
                  <a:solidFill>
                    <a:srgbClr val="262626"/>
                  </a:solidFill>
                  <a:latin typeface="Arial"/>
                  <a:ea typeface="Arial"/>
                  <a:cs typeface="Arial"/>
                  <a:sym typeface="Arial"/>
                </a:endParaRPr>
              </a:p>
            </p:txBody>
          </p:sp>
        </p:grpSp>
        <p:grpSp>
          <p:nvGrpSpPr>
            <p:cNvPr id="1298" name="Google Shape;1298;p53"/>
            <p:cNvGrpSpPr/>
            <p:nvPr/>
          </p:nvGrpSpPr>
          <p:grpSpPr>
            <a:xfrm>
              <a:off x="561325" y="5433789"/>
              <a:ext cx="8576819" cy="534949"/>
              <a:chOff x="561325" y="5246075"/>
              <a:chExt cx="8576819" cy="534949"/>
            </a:xfrm>
          </p:grpSpPr>
          <p:pic>
            <p:nvPicPr>
              <p:cNvPr descr="Byte - Free electronics icons" id="1299" name="Google Shape;1299;p53"/>
              <p:cNvPicPr preferRelativeResize="0"/>
              <p:nvPr/>
            </p:nvPicPr>
            <p:blipFill rotWithShape="1">
              <a:blip r:embed="rId3">
                <a:alphaModFix/>
              </a:blip>
              <a:srcRect b="-5938" l="13871" r="14480" t="-7084"/>
              <a:stretch/>
            </p:blipFill>
            <p:spPr>
              <a:xfrm>
                <a:off x="561325" y="5268807"/>
                <a:ext cx="295715" cy="236991"/>
              </a:xfrm>
              <a:prstGeom prst="rect">
                <a:avLst/>
              </a:prstGeom>
              <a:noFill/>
              <a:ln>
                <a:noFill/>
              </a:ln>
            </p:spPr>
          </p:pic>
          <p:sp>
            <p:nvSpPr>
              <p:cNvPr id="1300" name="Google Shape;1300;p53"/>
              <p:cNvSpPr txBox="1"/>
              <p:nvPr/>
            </p:nvSpPr>
            <p:spPr>
              <a:xfrm>
                <a:off x="820106" y="524607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52</a:t>
                </a:r>
                <a:endParaRPr b="1" sz="1300">
                  <a:solidFill>
                    <a:srgbClr val="262626"/>
                  </a:solidFill>
                  <a:latin typeface="Arial"/>
                  <a:ea typeface="Arial"/>
                  <a:cs typeface="Arial"/>
                  <a:sym typeface="Arial"/>
                </a:endParaRPr>
              </a:p>
            </p:txBody>
          </p:sp>
          <p:sp>
            <p:nvSpPr>
              <p:cNvPr id="1301" name="Google Shape;1301;p53"/>
              <p:cNvSpPr txBox="1"/>
              <p:nvPr/>
            </p:nvSpPr>
            <p:spPr>
              <a:xfrm>
                <a:off x="920746" y="5580969"/>
                <a:ext cx="821739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Khi trích xuất một giá trị ba chiều, sẽ dễ dàng hơn nếu bạn nghĩ về nó như một phương pháp tiếp cận từng bước.</a:t>
                </a:r>
                <a:endParaRPr sz="1300">
                  <a:solidFill>
                    <a:srgbClr val="262626"/>
                  </a:solidFill>
                  <a:latin typeface="Arial"/>
                  <a:ea typeface="Arial"/>
                  <a:cs typeface="Arial"/>
                  <a:sym typeface="Arial"/>
                </a:endParaRPr>
              </a:p>
            </p:txBody>
          </p:sp>
        </p:grpSp>
      </p:grpSp>
      <p:grpSp>
        <p:nvGrpSpPr>
          <p:cNvPr id="1302" name="Google Shape;1302;p53"/>
          <p:cNvGrpSpPr/>
          <p:nvPr/>
        </p:nvGrpSpPr>
        <p:grpSpPr>
          <a:xfrm>
            <a:off x="558396" y="1700808"/>
            <a:ext cx="8782050" cy="2012800"/>
            <a:chOff x="558396" y="1844826"/>
            <a:chExt cx="8782050" cy="2012800"/>
          </a:xfrm>
        </p:grpSpPr>
        <p:sp>
          <p:nvSpPr>
            <p:cNvPr id="1303" name="Google Shape;1303;p53"/>
            <p:cNvSpPr/>
            <p:nvPr/>
          </p:nvSpPr>
          <p:spPr>
            <a:xfrm>
              <a:off x="558396" y="1844826"/>
              <a:ext cx="8782050" cy="20128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04" name="Google Shape;1304;p53"/>
            <p:cNvPicPr preferRelativeResize="0"/>
            <p:nvPr/>
          </p:nvPicPr>
          <p:blipFill rotWithShape="1">
            <a:blip r:embed="rId4">
              <a:alphaModFix/>
            </a:blip>
            <a:srcRect b="0" l="0" r="19823" t="3835"/>
            <a:stretch/>
          </p:blipFill>
          <p:spPr>
            <a:xfrm>
              <a:off x="607408" y="1914525"/>
              <a:ext cx="8732286" cy="1938420"/>
            </a:xfrm>
            <a:prstGeom prst="rect">
              <a:avLst/>
            </a:prstGeom>
            <a:noFill/>
            <a:ln>
              <a:noFill/>
            </a:ln>
          </p:spPr>
        </p:pic>
      </p:grpSp>
      <p:sp>
        <p:nvSpPr>
          <p:cNvPr id="1305" name="Google Shape;1305;p5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ba chiều</a:t>
            </a:r>
            <a:endParaRPr sz="14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54"/>
          <p:cNvGrpSpPr/>
          <p:nvPr/>
        </p:nvGrpSpPr>
        <p:grpSpPr>
          <a:xfrm>
            <a:off x="450000" y="450000"/>
            <a:ext cx="9018000" cy="276999"/>
            <a:chOff x="450000" y="450000"/>
            <a:chExt cx="9018000" cy="276999"/>
          </a:xfrm>
        </p:grpSpPr>
        <p:sp>
          <p:nvSpPr>
            <p:cNvPr id="1312" name="Google Shape;1312;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13" name="Google Shape;1313;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14" name="Google Shape;1314;p54"/>
          <p:cNvGrpSpPr/>
          <p:nvPr/>
        </p:nvGrpSpPr>
        <p:grpSpPr>
          <a:xfrm>
            <a:off x="557644" y="2805311"/>
            <a:ext cx="8782050" cy="733728"/>
            <a:chOff x="557644" y="5085184"/>
            <a:chExt cx="8782050" cy="733728"/>
          </a:xfrm>
        </p:grpSpPr>
        <p:sp>
          <p:nvSpPr>
            <p:cNvPr id="1315" name="Google Shape;1315;p54"/>
            <p:cNvSpPr/>
            <p:nvPr/>
          </p:nvSpPr>
          <p:spPr>
            <a:xfrm>
              <a:off x="557644" y="5085184"/>
              <a:ext cx="8782050" cy="7337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316" name="Google Shape;1316;p5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317" name="Google Shape;1317;p5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53</a:t>
              </a:r>
              <a:endParaRPr b="1" sz="1300">
                <a:solidFill>
                  <a:srgbClr val="262626"/>
                </a:solidFill>
                <a:latin typeface="Arial"/>
                <a:ea typeface="Arial"/>
                <a:cs typeface="Arial"/>
                <a:sym typeface="Arial"/>
              </a:endParaRPr>
            </a:p>
          </p:txBody>
        </p:sp>
        <p:sp>
          <p:nvSpPr>
            <p:cNvPr id="1318" name="Google Shape;1318;p5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Chỉ định nó là hai hàng và ba cột ở dạng một bộ.</a:t>
              </a:r>
              <a:endParaRPr/>
            </a:p>
          </p:txBody>
        </p:sp>
      </p:grpSp>
      <p:grpSp>
        <p:nvGrpSpPr>
          <p:cNvPr id="1319" name="Google Shape;1319;p54"/>
          <p:cNvGrpSpPr/>
          <p:nvPr/>
        </p:nvGrpSpPr>
        <p:grpSpPr>
          <a:xfrm>
            <a:off x="558396" y="1700808"/>
            <a:ext cx="8782050" cy="1014270"/>
            <a:chOff x="558396" y="1844826"/>
            <a:chExt cx="8782050" cy="1014270"/>
          </a:xfrm>
        </p:grpSpPr>
        <p:sp>
          <p:nvSpPr>
            <p:cNvPr id="1320" name="Google Shape;1320;p54"/>
            <p:cNvSpPr/>
            <p:nvPr/>
          </p:nvSpPr>
          <p:spPr>
            <a:xfrm>
              <a:off x="558396" y="1844826"/>
              <a:ext cx="8782050" cy="10142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21" name="Google Shape;1321;p54"/>
            <p:cNvPicPr preferRelativeResize="0"/>
            <p:nvPr/>
          </p:nvPicPr>
          <p:blipFill rotWithShape="1">
            <a:blip r:embed="rId4">
              <a:alphaModFix/>
            </a:blip>
            <a:srcRect b="0" l="0" r="23187" t="0"/>
            <a:stretch/>
          </p:blipFill>
          <p:spPr>
            <a:xfrm>
              <a:off x="588357" y="1891851"/>
              <a:ext cx="8751337" cy="935248"/>
            </a:xfrm>
            <a:prstGeom prst="rect">
              <a:avLst/>
            </a:prstGeom>
            <a:noFill/>
            <a:ln>
              <a:noFill/>
            </a:ln>
          </p:spPr>
        </p:pic>
      </p:grpSp>
      <p:sp>
        <p:nvSpPr>
          <p:cNvPr id="1322" name="Google Shape;1322;p54"/>
          <p:cNvSpPr/>
          <p:nvPr/>
        </p:nvSpPr>
        <p:spPr>
          <a:xfrm>
            <a:off x="711201" y="377577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được tạo, phần tử bên trong thường là một float.</a:t>
            </a:r>
            <a:endParaRPr sz="1300">
              <a:solidFill>
                <a:srgbClr val="262626"/>
              </a:solidFill>
              <a:latin typeface="Arial"/>
              <a:ea typeface="Arial"/>
              <a:cs typeface="Arial"/>
              <a:sym typeface="Arial"/>
            </a:endParaRPr>
          </a:p>
        </p:txBody>
      </p:sp>
      <p:grpSp>
        <p:nvGrpSpPr>
          <p:cNvPr id="1323" name="Google Shape;1323;p54"/>
          <p:cNvGrpSpPr/>
          <p:nvPr/>
        </p:nvGrpSpPr>
        <p:grpSpPr>
          <a:xfrm>
            <a:off x="558924" y="4143747"/>
            <a:ext cx="8782050" cy="1302302"/>
            <a:chOff x="558924" y="4219083"/>
            <a:chExt cx="8782050" cy="1302302"/>
          </a:xfrm>
        </p:grpSpPr>
        <p:sp>
          <p:nvSpPr>
            <p:cNvPr id="1324" name="Google Shape;1324;p54"/>
            <p:cNvSpPr/>
            <p:nvPr/>
          </p:nvSpPr>
          <p:spPr>
            <a:xfrm>
              <a:off x="558924" y="4219083"/>
              <a:ext cx="8782050" cy="13023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25" name="Google Shape;1325;p54"/>
            <p:cNvPicPr preferRelativeResize="0"/>
            <p:nvPr/>
          </p:nvPicPr>
          <p:blipFill rotWithShape="1">
            <a:blip r:embed="rId5">
              <a:alphaModFix/>
            </a:blip>
            <a:srcRect b="0" l="0" r="20938" t="0"/>
            <a:stretch/>
          </p:blipFill>
          <p:spPr>
            <a:xfrm>
              <a:off x="568326" y="4268957"/>
              <a:ext cx="8771368" cy="1175661"/>
            </a:xfrm>
            <a:prstGeom prst="rect">
              <a:avLst/>
            </a:prstGeom>
            <a:noFill/>
            <a:ln>
              <a:noFill/>
            </a:ln>
          </p:spPr>
        </p:pic>
      </p:grpSp>
      <p:sp>
        <p:nvSpPr>
          <p:cNvPr id="1326" name="Google Shape;1326;p5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hình dạng hai chiều bằng cách sử dụng np.zeros().</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grpSp>
        <p:nvGrpSpPr>
          <p:cNvPr id="1332" name="Google Shape;1332;p55"/>
          <p:cNvGrpSpPr/>
          <p:nvPr/>
        </p:nvGrpSpPr>
        <p:grpSpPr>
          <a:xfrm>
            <a:off x="526200" y="450000"/>
            <a:ext cx="9018000" cy="276999"/>
            <a:chOff x="450000" y="450000"/>
            <a:chExt cx="9018000" cy="276999"/>
          </a:xfrm>
        </p:grpSpPr>
        <p:sp>
          <p:nvSpPr>
            <p:cNvPr id="1333" name="Google Shape;1333;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34" name="Google Shape;1334;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35" name="Google Shape;1335;p55"/>
          <p:cNvGrpSpPr/>
          <p:nvPr/>
        </p:nvGrpSpPr>
        <p:grpSpPr>
          <a:xfrm>
            <a:off x="558396" y="1700808"/>
            <a:ext cx="8782050" cy="2146149"/>
            <a:chOff x="558396" y="1844825"/>
            <a:chExt cx="8782050" cy="2146149"/>
          </a:xfrm>
        </p:grpSpPr>
        <p:sp>
          <p:nvSpPr>
            <p:cNvPr id="1336" name="Google Shape;1336;p55"/>
            <p:cNvSpPr/>
            <p:nvPr/>
          </p:nvSpPr>
          <p:spPr>
            <a:xfrm>
              <a:off x="558396" y="1844825"/>
              <a:ext cx="8782050" cy="21461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37" name="Google Shape;1337;p55"/>
            <p:cNvPicPr preferRelativeResize="0"/>
            <p:nvPr/>
          </p:nvPicPr>
          <p:blipFill rotWithShape="1">
            <a:blip r:embed="rId3">
              <a:alphaModFix/>
            </a:blip>
            <a:srcRect b="0" l="0" r="19291" t="0"/>
            <a:stretch/>
          </p:blipFill>
          <p:spPr>
            <a:xfrm>
              <a:off x="607407" y="1946617"/>
              <a:ext cx="8733039" cy="1986439"/>
            </a:xfrm>
            <a:prstGeom prst="rect">
              <a:avLst/>
            </a:prstGeom>
            <a:noFill/>
            <a:ln>
              <a:noFill/>
            </a:ln>
          </p:spPr>
        </p:pic>
      </p:grpSp>
      <p:sp>
        <p:nvSpPr>
          <p:cNvPr id="1338" name="Google Shape;1338;p5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nó được tạo bởi một loại khác, hãy chỉ định tên tham số bằng cách sử dụng dtype.</a:t>
            </a:r>
            <a:endParaRPr sz="14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grpSp>
        <p:nvGrpSpPr>
          <p:cNvPr id="1344" name="Google Shape;1344;p56"/>
          <p:cNvGrpSpPr/>
          <p:nvPr/>
        </p:nvGrpSpPr>
        <p:grpSpPr>
          <a:xfrm>
            <a:off x="450000" y="450000"/>
            <a:ext cx="9018000" cy="276999"/>
            <a:chOff x="450000" y="450000"/>
            <a:chExt cx="9018000" cy="276999"/>
          </a:xfrm>
        </p:grpSpPr>
        <p:sp>
          <p:nvSpPr>
            <p:cNvPr id="1345" name="Google Shape;1345;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46" name="Google Shape;1346;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47" name="Google Shape;1347;p56"/>
          <p:cNvGrpSpPr/>
          <p:nvPr/>
        </p:nvGrpSpPr>
        <p:grpSpPr>
          <a:xfrm>
            <a:off x="558396" y="1700808"/>
            <a:ext cx="8782051" cy="2231874"/>
            <a:chOff x="558396" y="1844826"/>
            <a:chExt cx="8782051" cy="2231874"/>
          </a:xfrm>
        </p:grpSpPr>
        <p:sp>
          <p:nvSpPr>
            <p:cNvPr id="1348" name="Google Shape;1348;p56"/>
            <p:cNvSpPr/>
            <p:nvPr/>
          </p:nvSpPr>
          <p:spPr>
            <a:xfrm>
              <a:off x="558396" y="1844826"/>
              <a:ext cx="8782050" cy="22318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49" name="Google Shape;1349;p56"/>
            <p:cNvPicPr preferRelativeResize="0"/>
            <p:nvPr/>
          </p:nvPicPr>
          <p:blipFill rotWithShape="1">
            <a:blip r:embed="rId3">
              <a:alphaModFix/>
            </a:blip>
            <a:srcRect b="6626" l="0" r="19915" t="0"/>
            <a:stretch/>
          </p:blipFill>
          <p:spPr>
            <a:xfrm>
              <a:off x="597883" y="1916161"/>
              <a:ext cx="8742564" cy="2084339"/>
            </a:xfrm>
            <a:prstGeom prst="rect">
              <a:avLst/>
            </a:prstGeom>
            <a:noFill/>
            <a:ln>
              <a:noFill/>
            </a:ln>
          </p:spPr>
        </p:pic>
      </p:grpSp>
      <p:sp>
        <p:nvSpPr>
          <p:cNvPr id="1350" name="Google Shape;1350;p5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phương thức astype() nếu bạn muốn thay đổi kiểu thành float.</a:t>
            </a:r>
            <a:endParaRPr sz="14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grpSp>
        <p:nvGrpSpPr>
          <p:cNvPr id="1356" name="Google Shape;1356;p57"/>
          <p:cNvGrpSpPr/>
          <p:nvPr/>
        </p:nvGrpSpPr>
        <p:grpSpPr>
          <a:xfrm>
            <a:off x="450000" y="450000"/>
            <a:ext cx="9018000" cy="276999"/>
            <a:chOff x="450000" y="450000"/>
            <a:chExt cx="9018000" cy="276999"/>
          </a:xfrm>
        </p:grpSpPr>
        <p:sp>
          <p:nvSpPr>
            <p:cNvPr id="1357" name="Google Shape;1357;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58" name="Google Shape;1358;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59" name="Google Shape;1359;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Thuộc tính của mảng NumPy</a:t>
            </a:r>
            <a:endParaRPr sz="2400">
              <a:solidFill>
                <a:srgbClr val="0C0C0C"/>
              </a:solidFill>
              <a:latin typeface="Arial"/>
              <a:ea typeface="Arial"/>
              <a:cs typeface="Arial"/>
              <a:sym typeface="Arial"/>
            </a:endParaRPr>
          </a:p>
        </p:txBody>
      </p:sp>
      <p:grpSp>
        <p:nvGrpSpPr>
          <p:cNvPr id="1360" name="Google Shape;1360;p57"/>
          <p:cNvGrpSpPr/>
          <p:nvPr/>
        </p:nvGrpSpPr>
        <p:grpSpPr>
          <a:xfrm>
            <a:off x="557644" y="5108207"/>
            <a:ext cx="8782050" cy="1224136"/>
            <a:chOff x="557644" y="5157192"/>
            <a:chExt cx="8782050" cy="1224136"/>
          </a:xfrm>
        </p:grpSpPr>
        <p:grpSp>
          <p:nvGrpSpPr>
            <p:cNvPr id="1361" name="Google Shape;1361;p57"/>
            <p:cNvGrpSpPr/>
            <p:nvPr/>
          </p:nvGrpSpPr>
          <p:grpSpPr>
            <a:xfrm>
              <a:off x="557644" y="5157192"/>
              <a:ext cx="8782050" cy="1224136"/>
              <a:chOff x="557644" y="5085184"/>
              <a:chExt cx="8782050" cy="1224136"/>
            </a:xfrm>
          </p:grpSpPr>
          <p:sp>
            <p:nvSpPr>
              <p:cNvPr id="1362" name="Google Shape;1362;p57"/>
              <p:cNvSpPr/>
              <p:nvPr/>
            </p:nvSpPr>
            <p:spPr>
              <a:xfrm>
                <a:off x="557644" y="5085184"/>
                <a:ext cx="8782050" cy="1224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363" name="Google Shape;1363;p5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364" name="Google Shape;1364;p5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63</a:t>
                </a:r>
                <a:endParaRPr b="1" sz="1300">
                  <a:solidFill>
                    <a:srgbClr val="262626"/>
                  </a:solidFill>
                  <a:latin typeface="Arial"/>
                  <a:ea typeface="Arial"/>
                  <a:cs typeface="Arial"/>
                  <a:sym typeface="Arial"/>
                </a:endParaRPr>
              </a:p>
            </p:txBody>
          </p:sp>
          <p:sp>
            <p:nvSpPr>
              <p:cNvPr id="1365" name="Google Shape;1365;p5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Size</a:t>
                </a:r>
                <a:endParaRPr/>
              </a:p>
            </p:txBody>
          </p:sp>
        </p:grpSp>
        <p:pic>
          <p:nvPicPr>
            <p:cNvPr descr="Byte - Free electronics icons" id="1366" name="Google Shape;1366;p57"/>
            <p:cNvPicPr preferRelativeResize="0"/>
            <p:nvPr/>
          </p:nvPicPr>
          <p:blipFill rotWithShape="1">
            <a:blip r:embed="rId3">
              <a:alphaModFix/>
            </a:blip>
            <a:srcRect b="-5938" l="13871" r="14480" t="-7084"/>
            <a:stretch/>
          </p:blipFill>
          <p:spPr>
            <a:xfrm>
              <a:off x="658228" y="5797103"/>
              <a:ext cx="295715" cy="236991"/>
            </a:xfrm>
            <a:prstGeom prst="rect">
              <a:avLst/>
            </a:prstGeom>
            <a:noFill/>
            <a:ln>
              <a:noFill/>
            </a:ln>
          </p:spPr>
        </p:pic>
        <p:sp>
          <p:nvSpPr>
            <p:cNvPr id="1367" name="Google Shape;1367;p57"/>
            <p:cNvSpPr txBox="1"/>
            <p:nvPr/>
          </p:nvSpPr>
          <p:spPr>
            <a:xfrm>
              <a:off x="917009" y="5774371"/>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64</a:t>
              </a:r>
              <a:endParaRPr b="1" sz="1300">
                <a:solidFill>
                  <a:srgbClr val="262626"/>
                </a:solidFill>
                <a:latin typeface="Arial"/>
                <a:ea typeface="Arial"/>
                <a:cs typeface="Arial"/>
                <a:sym typeface="Arial"/>
              </a:endParaRPr>
            </a:p>
          </p:txBody>
        </p:sp>
        <p:sp>
          <p:nvSpPr>
            <p:cNvPr id="1368" name="Google Shape;1368;p57"/>
            <p:cNvSpPr txBox="1"/>
            <p:nvPr/>
          </p:nvSpPr>
          <p:spPr>
            <a:xfrm>
              <a:off x="1017649" y="610926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Chuyển đổi hàng và cột thành một bộ.</a:t>
              </a:r>
              <a:endParaRPr/>
            </a:p>
          </p:txBody>
        </p:sp>
      </p:grpSp>
      <p:sp>
        <p:nvSpPr>
          <p:cNvPr id="1369" name="Google Shape;1369;p57"/>
          <p:cNvSpPr/>
          <p:nvPr/>
        </p:nvSpPr>
        <p:spPr>
          <a:xfrm>
            <a:off x="711201" y="204233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ý rằng vì nó không phải là một phương thức nên () không được gắn vào.</a:t>
            </a:r>
            <a:endParaRPr sz="1300">
              <a:solidFill>
                <a:srgbClr val="262626"/>
              </a:solidFill>
              <a:latin typeface="Arial"/>
              <a:ea typeface="Arial"/>
              <a:cs typeface="Arial"/>
              <a:sym typeface="Arial"/>
            </a:endParaRPr>
          </a:p>
        </p:txBody>
      </p:sp>
      <p:sp>
        <p:nvSpPr>
          <p:cNvPr id="1370" name="Google Shape;1370;p57"/>
          <p:cNvSpPr/>
          <p:nvPr/>
        </p:nvSpPr>
        <p:spPr>
          <a:xfrm>
            <a:off x="580388" y="1833801"/>
            <a:ext cx="8782050"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Giải thích về từng thuộc tính</a:t>
            </a:r>
            <a:endParaRPr sz="1400">
              <a:solidFill>
                <a:schemeClr val="dk1"/>
              </a:solidFill>
              <a:latin typeface="Arial"/>
              <a:ea typeface="Arial"/>
              <a:cs typeface="Arial"/>
              <a:sym typeface="Arial"/>
            </a:endParaRPr>
          </a:p>
        </p:txBody>
      </p:sp>
      <p:grpSp>
        <p:nvGrpSpPr>
          <p:cNvPr id="1371" name="Google Shape;1371;p57"/>
          <p:cNvGrpSpPr/>
          <p:nvPr/>
        </p:nvGrpSpPr>
        <p:grpSpPr>
          <a:xfrm>
            <a:off x="558396" y="2420888"/>
            <a:ext cx="8782050" cy="2603862"/>
            <a:chOff x="558396" y="2564904"/>
            <a:chExt cx="8782050" cy="2603862"/>
          </a:xfrm>
        </p:grpSpPr>
        <p:sp>
          <p:nvSpPr>
            <p:cNvPr id="1372" name="Google Shape;1372;p57"/>
            <p:cNvSpPr/>
            <p:nvPr/>
          </p:nvSpPr>
          <p:spPr>
            <a:xfrm>
              <a:off x="558396" y="2564904"/>
              <a:ext cx="8782050" cy="260386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73" name="Google Shape;1373;p57"/>
            <p:cNvGrpSpPr/>
            <p:nvPr/>
          </p:nvGrpSpPr>
          <p:grpSpPr>
            <a:xfrm>
              <a:off x="607408" y="2617962"/>
              <a:ext cx="8732286" cy="2486372"/>
              <a:chOff x="607408" y="2608337"/>
              <a:chExt cx="8732286" cy="2486372"/>
            </a:xfrm>
          </p:grpSpPr>
          <p:pic>
            <p:nvPicPr>
              <p:cNvPr id="1374" name="Google Shape;1374;p57"/>
              <p:cNvPicPr preferRelativeResize="0"/>
              <p:nvPr/>
            </p:nvPicPr>
            <p:blipFill rotWithShape="1">
              <a:blip r:embed="rId4">
                <a:alphaModFix/>
              </a:blip>
              <a:srcRect b="0" l="0" r="15604" t="0"/>
              <a:stretch/>
            </p:blipFill>
            <p:spPr>
              <a:xfrm>
                <a:off x="607408" y="2608337"/>
                <a:ext cx="8732286" cy="2486372"/>
              </a:xfrm>
              <a:prstGeom prst="rect">
                <a:avLst/>
              </a:prstGeom>
              <a:noFill/>
              <a:ln>
                <a:noFill/>
              </a:ln>
            </p:spPr>
          </p:pic>
          <p:sp>
            <p:nvSpPr>
              <p:cNvPr id="1375" name="Google Shape;1375;p57"/>
              <p:cNvSpPr/>
              <p:nvPr/>
            </p:nvSpPr>
            <p:spPr>
              <a:xfrm>
                <a:off x="1942584" y="4553219"/>
                <a:ext cx="457395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6" name="Google Shape;1376;p57"/>
              <p:cNvSpPr/>
              <p:nvPr/>
            </p:nvSpPr>
            <p:spPr>
              <a:xfrm>
                <a:off x="1947495" y="3835280"/>
                <a:ext cx="457395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57"/>
              <p:cNvSpPr/>
              <p:nvPr/>
            </p:nvSpPr>
            <p:spPr>
              <a:xfrm>
                <a:off x="1894656" y="3145004"/>
                <a:ext cx="4573954" cy="2160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grpSp>
        <p:nvGrpSpPr>
          <p:cNvPr id="1383" name="Google Shape;1383;p58"/>
          <p:cNvGrpSpPr/>
          <p:nvPr/>
        </p:nvGrpSpPr>
        <p:grpSpPr>
          <a:xfrm>
            <a:off x="450000" y="450000"/>
            <a:ext cx="9018000" cy="276999"/>
            <a:chOff x="450000" y="450000"/>
            <a:chExt cx="9018000" cy="276999"/>
          </a:xfrm>
        </p:grpSpPr>
        <p:sp>
          <p:nvSpPr>
            <p:cNvPr id="1384" name="Google Shape;1384;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85" name="Google Shape;1385;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386" name="Google Shape;1386;p58"/>
          <p:cNvGrpSpPr/>
          <p:nvPr/>
        </p:nvGrpSpPr>
        <p:grpSpPr>
          <a:xfrm>
            <a:off x="558396" y="1700808"/>
            <a:ext cx="8782051" cy="1326999"/>
            <a:chOff x="558396" y="1844826"/>
            <a:chExt cx="8782051" cy="1326999"/>
          </a:xfrm>
        </p:grpSpPr>
        <p:sp>
          <p:nvSpPr>
            <p:cNvPr id="1387" name="Google Shape;1387;p58"/>
            <p:cNvSpPr/>
            <p:nvPr/>
          </p:nvSpPr>
          <p:spPr>
            <a:xfrm>
              <a:off x="558396" y="1844826"/>
              <a:ext cx="8782050" cy="13269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88" name="Google Shape;1388;p58"/>
            <p:cNvPicPr preferRelativeResize="0"/>
            <p:nvPr/>
          </p:nvPicPr>
          <p:blipFill rotWithShape="1">
            <a:blip r:embed="rId3">
              <a:alphaModFix/>
            </a:blip>
            <a:srcRect b="0" l="0" r="19246" t="0"/>
            <a:stretch/>
          </p:blipFill>
          <p:spPr>
            <a:xfrm>
              <a:off x="616933" y="1883326"/>
              <a:ext cx="8723514" cy="1257641"/>
            </a:xfrm>
            <a:prstGeom prst="rect">
              <a:avLst/>
            </a:prstGeom>
            <a:noFill/>
            <a:ln>
              <a:noFill/>
            </a:ln>
          </p:spPr>
        </p:pic>
      </p:grpSp>
      <p:sp>
        <p:nvSpPr>
          <p:cNvPr id="1389" name="Google Shape;1389;p5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Cần lưu ý rằng đối với mảng một chiều, bộ dữ liệu trả về số lượng phần tử.</a:t>
            </a:r>
            <a:endParaRPr sz="1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grpSp>
        <p:nvGrpSpPr>
          <p:cNvPr id="1395" name="Google Shape;1395;p59"/>
          <p:cNvGrpSpPr/>
          <p:nvPr/>
        </p:nvGrpSpPr>
        <p:grpSpPr>
          <a:xfrm>
            <a:off x="450000" y="450000"/>
            <a:ext cx="9018000" cy="276999"/>
            <a:chOff x="450000" y="450000"/>
            <a:chExt cx="9018000" cy="276999"/>
          </a:xfrm>
        </p:grpSpPr>
        <p:sp>
          <p:nvSpPr>
            <p:cNvPr id="1396" name="Google Shape;1396;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397" name="Google Shape;1397;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98" name="Google Shape;1398;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hình lại</a:t>
            </a:r>
            <a:endParaRPr sz="2400">
              <a:solidFill>
                <a:srgbClr val="0C0C0C"/>
              </a:solidFill>
              <a:latin typeface="Arial"/>
              <a:ea typeface="Arial"/>
              <a:cs typeface="Arial"/>
              <a:sym typeface="Arial"/>
            </a:endParaRPr>
          </a:p>
        </p:txBody>
      </p:sp>
      <p:grpSp>
        <p:nvGrpSpPr>
          <p:cNvPr id="1399" name="Google Shape;1399;p59"/>
          <p:cNvGrpSpPr/>
          <p:nvPr/>
        </p:nvGrpSpPr>
        <p:grpSpPr>
          <a:xfrm>
            <a:off x="557644" y="4540170"/>
            <a:ext cx="8782050" cy="720080"/>
            <a:chOff x="557644" y="5085184"/>
            <a:chExt cx="8782050" cy="720080"/>
          </a:xfrm>
        </p:grpSpPr>
        <p:sp>
          <p:nvSpPr>
            <p:cNvPr id="1400" name="Google Shape;1400;p59"/>
            <p:cNvSpPr/>
            <p:nvPr/>
          </p:nvSpPr>
          <p:spPr>
            <a:xfrm>
              <a:off x="557644" y="5085184"/>
              <a:ext cx="8782050"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01" name="Google Shape;1401;p5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02" name="Google Shape;1402;p5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70</a:t>
              </a:r>
              <a:endParaRPr b="1" sz="1300">
                <a:solidFill>
                  <a:srgbClr val="262626"/>
                </a:solidFill>
                <a:latin typeface="Arial"/>
                <a:ea typeface="Arial"/>
                <a:cs typeface="Arial"/>
                <a:sym typeface="Arial"/>
              </a:endParaRPr>
            </a:p>
          </p:txBody>
        </p:sp>
        <p:sp>
          <p:nvSpPr>
            <p:cNvPr id="1403" name="Google Shape;1403;p5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Đảm bảo nhập hình dạng dưới dạng Tuple,</a:t>
              </a:r>
              <a:endParaRPr sz="1300">
                <a:solidFill>
                  <a:srgbClr val="262626"/>
                </a:solidFill>
                <a:latin typeface="Arial"/>
                <a:ea typeface="Arial"/>
                <a:cs typeface="Arial"/>
                <a:sym typeface="Arial"/>
              </a:endParaRPr>
            </a:p>
          </p:txBody>
        </p:sp>
      </p:grpSp>
      <p:grpSp>
        <p:nvGrpSpPr>
          <p:cNvPr id="1404" name="Google Shape;1404;p59"/>
          <p:cNvGrpSpPr/>
          <p:nvPr/>
        </p:nvGrpSpPr>
        <p:grpSpPr>
          <a:xfrm>
            <a:off x="558396" y="2132856"/>
            <a:ext cx="8782050" cy="2323703"/>
            <a:chOff x="558396" y="2276871"/>
            <a:chExt cx="8782050" cy="2323703"/>
          </a:xfrm>
        </p:grpSpPr>
        <p:sp>
          <p:nvSpPr>
            <p:cNvPr id="1405" name="Google Shape;1405;p59"/>
            <p:cNvSpPr/>
            <p:nvPr/>
          </p:nvSpPr>
          <p:spPr>
            <a:xfrm>
              <a:off x="558396" y="2276871"/>
              <a:ext cx="8782050" cy="23237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06" name="Google Shape;1406;p59"/>
            <p:cNvPicPr preferRelativeResize="0"/>
            <p:nvPr/>
          </p:nvPicPr>
          <p:blipFill rotWithShape="1">
            <a:blip r:embed="rId4">
              <a:alphaModFix/>
            </a:blip>
            <a:srcRect b="0" l="0" r="21245" t="0"/>
            <a:stretch/>
          </p:blipFill>
          <p:spPr>
            <a:xfrm>
              <a:off x="626457" y="2334081"/>
              <a:ext cx="8713237" cy="2204540"/>
            </a:xfrm>
            <a:prstGeom prst="rect">
              <a:avLst/>
            </a:prstGeom>
            <a:noFill/>
            <a:ln>
              <a:noFill/>
            </a:ln>
          </p:spPr>
        </p:pic>
      </p:grpSp>
      <p:sp>
        <p:nvSpPr>
          <p:cNvPr id="1407" name="Google Shape;1407;p59"/>
          <p:cNvSpPr/>
          <p:nvPr/>
        </p:nvSpPr>
        <p:spPr>
          <a:xfrm>
            <a:off x="580388" y="1833801"/>
            <a:ext cx="8782050"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Làm thế nào để định hình lại (Reshape):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6"/>
          <p:cNvGrpSpPr/>
          <p:nvPr/>
        </p:nvGrpSpPr>
        <p:grpSpPr>
          <a:xfrm>
            <a:off x="450000" y="450000"/>
            <a:ext cx="9018000" cy="276999"/>
            <a:chOff x="450000" y="450000"/>
            <a:chExt cx="9018000" cy="276999"/>
          </a:xfrm>
        </p:grpSpPr>
        <p:sp>
          <p:nvSpPr>
            <p:cNvPr id="181" name="Google Shape;181;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182" name="Google Shape;182;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83" name="Google Shape;183;p6"/>
          <p:cNvSpPr/>
          <p:nvPr/>
        </p:nvSpPr>
        <p:spPr>
          <a:xfrm>
            <a:off x="702940" y="1672233"/>
            <a:ext cx="8632825" cy="215108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kiểu dữ liệu, trong khoa học máy tính và ngôn ngữ lập trình, là một phân loại xác định một loại dữ liệu như số float, số nguyên, Booleans, ký tự và chuỗi đồng thời xác định kích thước của dữ liệu. Nó nên được sử dụng bởi các loại dữ liệu áp dụng. Các kiểu dữ liệu khác nhau tùy theo ngôn ngữ lập trình, nhưng hầu hết các khái niệm kiểu dữ liệu từ ngôn ngữ C đều được kế thừa và sử dụng và đã ảnh hưởng đến các ngôn ngữ khác.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nhớ đắt tiền, nhưng vào thời điểm C được giới thiệu, nó không chỉ đắt tiền mà còn khó lưu trữ nhiều dữ liệu. Do đó, nó được thiết kế để tối ưu hóa nhằm lưu trữ ít dung lượng nhất có thể, điều này cuối cùng dẫn đến vấn đề về kích thước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trong C, các kiểu dữ liệu số nguyên được chia thành các kiểu char (tương thích với số nguyên), short, int và long và kích thước mỗi byte khác với các kiểu dữ liệu khác.</a:t>
            </a:r>
            <a:endParaRPr sz="1300">
              <a:solidFill>
                <a:srgbClr val="262626"/>
              </a:solidFill>
              <a:latin typeface="Arial"/>
              <a:ea typeface="Arial"/>
              <a:cs typeface="Arial"/>
              <a:sym typeface="Arial"/>
            </a:endParaRPr>
          </a:p>
        </p:txBody>
      </p:sp>
      <p:sp>
        <p:nvSpPr>
          <p:cNvPr id="184" name="Google Shape;184;p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Loại dữ liệu</a:t>
            </a:r>
            <a:endParaRPr sz="140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grpSp>
        <p:nvGrpSpPr>
          <p:cNvPr id="1413" name="Google Shape;1413;p60"/>
          <p:cNvGrpSpPr/>
          <p:nvPr/>
        </p:nvGrpSpPr>
        <p:grpSpPr>
          <a:xfrm>
            <a:off x="450000" y="450000"/>
            <a:ext cx="9018000" cy="276999"/>
            <a:chOff x="450000" y="450000"/>
            <a:chExt cx="9018000" cy="276999"/>
          </a:xfrm>
        </p:grpSpPr>
        <p:sp>
          <p:nvSpPr>
            <p:cNvPr id="1414" name="Google Shape;1414;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15" name="Google Shape;1415;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16" name="Google Shape;1416;p60"/>
          <p:cNvGrpSpPr/>
          <p:nvPr/>
        </p:nvGrpSpPr>
        <p:grpSpPr>
          <a:xfrm>
            <a:off x="557644" y="4063617"/>
            <a:ext cx="8782050" cy="880975"/>
            <a:chOff x="557644" y="5085183"/>
            <a:chExt cx="8782050" cy="880975"/>
          </a:xfrm>
        </p:grpSpPr>
        <p:sp>
          <p:nvSpPr>
            <p:cNvPr id="1417" name="Google Shape;1417;p60"/>
            <p:cNvSpPr/>
            <p:nvPr/>
          </p:nvSpPr>
          <p:spPr>
            <a:xfrm>
              <a:off x="557644" y="5085183"/>
              <a:ext cx="8782050" cy="8809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18" name="Google Shape;1418;p6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19" name="Google Shape;1419;p6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71</a:t>
              </a:r>
              <a:endParaRPr b="1" sz="1300">
                <a:solidFill>
                  <a:srgbClr val="262626"/>
                </a:solidFill>
                <a:latin typeface="Arial"/>
                <a:ea typeface="Arial"/>
                <a:cs typeface="Arial"/>
                <a:sym typeface="Arial"/>
              </a:endParaRPr>
            </a:p>
          </p:txBody>
        </p:sp>
        <p:sp>
          <p:nvSpPr>
            <p:cNvPr id="1420" name="Google Shape;1420;p6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Khi được kiểm tra, hình dạng của đối tượng vẫn giữ nguyên. Do đó, nó nên được gán lại để tạo một đối tượng mới.</a:t>
              </a:r>
              <a:endParaRPr sz="1300">
                <a:solidFill>
                  <a:srgbClr val="262626"/>
                </a:solidFill>
                <a:latin typeface="Arial"/>
                <a:ea typeface="Arial"/>
                <a:cs typeface="Arial"/>
                <a:sym typeface="Arial"/>
              </a:endParaRPr>
            </a:p>
          </p:txBody>
        </p:sp>
      </p:grpSp>
      <p:grpSp>
        <p:nvGrpSpPr>
          <p:cNvPr id="1421" name="Google Shape;1421;p60"/>
          <p:cNvGrpSpPr/>
          <p:nvPr/>
        </p:nvGrpSpPr>
        <p:grpSpPr>
          <a:xfrm>
            <a:off x="558396" y="1700808"/>
            <a:ext cx="8782050" cy="2269975"/>
            <a:chOff x="558396" y="1844825"/>
            <a:chExt cx="8782050" cy="2269975"/>
          </a:xfrm>
        </p:grpSpPr>
        <p:sp>
          <p:nvSpPr>
            <p:cNvPr id="1422" name="Google Shape;1422;p60"/>
            <p:cNvSpPr/>
            <p:nvPr/>
          </p:nvSpPr>
          <p:spPr>
            <a:xfrm>
              <a:off x="558396" y="1844825"/>
              <a:ext cx="8782050" cy="226997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23" name="Google Shape;1423;p60"/>
            <p:cNvPicPr preferRelativeResize="0"/>
            <p:nvPr/>
          </p:nvPicPr>
          <p:blipFill rotWithShape="1">
            <a:blip r:embed="rId4">
              <a:alphaModFix/>
            </a:blip>
            <a:srcRect b="0" l="0" r="20012" t="0"/>
            <a:stretch/>
          </p:blipFill>
          <p:spPr>
            <a:xfrm>
              <a:off x="626457" y="1906068"/>
              <a:ext cx="8713237" cy="2129888"/>
            </a:xfrm>
            <a:prstGeom prst="rect">
              <a:avLst/>
            </a:prstGeom>
            <a:noFill/>
            <a:ln>
              <a:noFill/>
            </a:ln>
          </p:spPr>
        </p:pic>
      </p:grpSp>
      <p:sp>
        <p:nvSpPr>
          <p:cNvPr id="1424" name="Google Shape;1424;p6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Kiểm tra hình dạng của đối tượng.</a:t>
            </a:r>
            <a:endParaRPr sz="14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grpSp>
        <p:nvGrpSpPr>
          <p:cNvPr id="1430" name="Google Shape;1430;p61"/>
          <p:cNvGrpSpPr/>
          <p:nvPr/>
        </p:nvGrpSpPr>
        <p:grpSpPr>
          <a:xfrm>
            <a:off x="450000" y="450000"/>
            <a:ext cx="9018000" cy="276999"/>
            <a:chOff x="450000" y="450000"/>
            <a:chExt cx="9018000" cy="276999"/>
          </a:xfrm>
        </p:grpSpPr>
        <p:sp>
          <p:nvSpPr>
            <p:cNvPr id="1431" name="Google Shape;1431;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32" name="Google Shape;1432;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33" name="Google Shape;1433;p61"/>
          <p:cNvGrpSpPr/>
          <p:nvPr/>
        </p:nvGrpSpPr>
        <p:grpSpPr>
          <a:xfrm>
            <a:off x="558396" y="1700808"/>
            <a:ext cx="8782050" cy="2946250"/>
            <a:chOff x="558396" y="1844825"/>
            <a:chExt cx="8782050" cy="2946250"/>
          </a:xfrm>
        </p:grpSpPr>
        <p:sp>
          <p:nvSpPr>
            <p:cNvPr id="1434" name="Google Shape;1434;p61"/>
            <p:cNvSpPr/>
            <p:nvPr/>
          </p:nvSpPr>
          <p:spPr>
            <a:xfrm>
              <a:off x="558396" y="1844825"/>
              <a:ext cx="8782050" cy="2946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35" name="Google Shape;1435;p61"/>
            <p:cNvPicPr preferRelativeResize="0"/>
            <p:nvPr/>
          </p:nvPicPr>
          <p:blipFill rotWithShape="1">
            <a:blip r:embed="rId3">
              <a:alphaModFix/>
            </a:blip>
            <a:srcRect b="0" l="0" r="19878" t="0"/>
            <a:stretch/>
          </p:blipFill>
          <p:spPr>
            <a:xfrm>
              <a:off x="626457" y="1927567"/>
              <a:ext cx="8713989" cy="2808310"/>
            </a:xfrm>
            <a:prstGeom prst="rect">
              <a:avLst/>
            </a:prstGeom>
            <a:noFill/>
            <a:ln>
              <a:noFill/>
            </a:ln>
          </p:spPr>
        </p:pic>
      </p:grpSp>
      <p:sp>
        <p:nvSpPr>
          <p:cNvPr id="1436" name="Google Shape;1436;p6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Hình dạng có thể được thay đổi trực tiếp.</a:t>
            </a:r>
            <a:endParaRPr sz="14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grpSp>
        <p:nvGrpSpPr>
          <p:cNvPr id="1442" name="Google Shape;1442;p62"/>
          <p:cNvGrpSpPr/>
          <p:nvPr/>
        </p:nvGrpSpPr>
        <p:grpSpPr>
          <a:xfrm>
            <a:off x="450000" y="450000"/>
            <a:ext cx="9018000" cy="276999"/>
            <a:chOff x="450000" y="450000"/>
            <a:chExt cx="9018000" cy="276999"/>
          </a:xfrm>
        </p:grpSpPr>
        <p:sp>
          <p:nvSpPr>
            <p:cNvPr id="1443" name="Google Shape;1443;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44" name="Google Shape;1444;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445" name="Google Shape;1445;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Số ngẫu nhiên</a:t>
            </a:r>
            <a:endParaRPr sz="2400">
              <a:solidFill>
                <a:srgbClr val="0C0C0C"/>
              </a:solidFill>
              <a:latin typeface="Arial"/>
              <a:ea typeface="Arial"/>
              <a:cs typeface="Arial"/>
              <a:sym typeface="Arial"/>
            </a:endParaRPr>
          </a:p>
        </p:txBody>
      </p:sp>
      <p:grpSp>
        <p:nvGrpSpPr>
          <p:cNvPr id="1446" name="Google Shape;1446;p62"/>
          <p:cNvGrpSpPr/>
          <p:nvPr/>
        </p:nvGrpSpPr>
        <p:grpSpPr>
          <a:xfrm>
            <a:off x="557644" y="4602531"/>
            <a:ext cx="8782050" cy="712419"/>
            <a:chOff x="557644" y="5085184"/>
            <a:chExt cx="8782050" cy="712419"/>
          </a:xfrm>
        </p:grpSpPr>
        <p:sp>
          <p:nvSpPr>
            <p:cNvPr id="1447" name="Google Shape;1447;p62"/>
            <p:cNvSpPr/>
            <p:nvPr/>
          </p:nvSpPr>
          <p:spPr>
            <a:xfrm>
              <a:off x="557644" y="5085184"/>
              <a:ext cx="8782050" cy="7124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448" name="Google Shape;1448;p6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449" name="Google Shape;1449;p6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78</a:t>
              </a:r>
              <a:endParaRPr b="1" sz="1300">
                <a:solidFill>
                  <a:srgbClr val="262626"/>
                </a:solidFill>
                <a:latin typeface="Arial"/>
                <a:ea typeface="Arial"/>
                <a:cs typeface="Arial"/>
                <a:sym typeface="Arial"/>
              </a:endParaRPr>
            </a:p>
          </p:txBody>
        </p:sp>
        <p:sp>
          <p:nvSpPr>
            <p:cNvPr id="1450" name="Google Shape;1450;p6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Dữ liệu được tạo tuân theo phân phối chuẩn chuẩn với hình dạng trong hai hàng và ba cột.</a:t>
              </a:r>
              <a:endParaRPr sz="1300">
                <a:solidFill>
                  <a:srgbClr val="262626"/>
                </a:solidFill>
                <a:latin typeface="Arial"/>
                <a:ea typeface="Arial"/>
                <a:cs typeface="Arial"/>
                <a:sym typeface="Arial"/>
              </a:endParaRPr>
            </a:p>
          </p:txBody>
        </p:sp>
      </p:grpSp>
      <p:grpSp>
        <p:nvGrpSpPr>
          <p:cNvPr id="1451" name="Google Shape;1451;p62"/>
          <p:cNvGrpSpPr/>
          <p:nvPr/>
        </p:nvGrpSpPr>
        <p:grpSpPr>
          <a:xfrm>
            <a:off x="558396" y="2348880"/>
            <a:ext cx="8782050" cy="2169021"/>
            <a:chOff x="558396" y="2564903"/>
            <a:chExt cx="8782050" cy="2169021"/>
          </a:xfrm>
        </p:grpSpPr>
        <p:sp>
          <p:nvSpPr>
            <p:cNvPr id="1452" name="Google Shape;1452;p62"/>
            <p:cNvSpPr/>
            <p:nvPr/>
          </p:nvSpPr>
          <p:spPr>
            <a:xfrm>
              <a:off x="558396" y="2564903"/>
              <a:ext cx="8782050" cy="216902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3" name="Google Shape;1453;p62"/>
            <p:cNvPicPr preferRelativeResize="0"/>
            <p:nvPr/>
          </p:nvPicPr>
          <p:blipFill rotWithShape="1">
            <a:blip r:embed="rId4">
              <a:alphaModFix/>
            </a:blip>
            <a:srcRect b="0" l="0" r="21986" t="0"/>
            <a:stretch/>
          </p:blipFill>
          <p:spPr>
            <a:xfrm>
              <a:off x="607407" y="2627485"/>
              <a:ext cx="8732287" cy="2021465"/>
            </a:xfrm>
            <a:prstGeom prst="rect">
              <a:avLst/>
            </a:prstGeom>
            <a:noFill/>
            <a:ln>
              <a:noFill/>
            </a:ln>
          </p:spPr>
        </p:pic>
      </p:grpSp>
      <p:sp>
        <p:nvSpPr>
          <p:cNvPr id="1454" name="Google Shape;1454;p62"/>
          <p:cNvSpPr/>
          <p:nvPr/>
        </p:nvSpPr>
        <p:spPr>
          <a:xfrm>
            <a:off x="580388" y="1833801"/>
            <a:ext cx="8782050"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Dữ liệu tuân theo phân phối chuẩn chuẩn (trung bình 0, độ lệch chuẩn 1) được tạo dưới dạng số ngẫu nhiên. Xem help(np.random.randn) để biết thêm chi tiết.</a:t>
            </a:r>
            <a:endParaRPr sz="14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grpSp>
        <p:nvGrpSpPr>
          <p:cNvPr id="1460" name="Google Shape;1460;p63"/>
          <p:cNvGrpSpPr/>
          <p:nvPr/>
        </p:nvGrpSpPr>
        <p:grpSpPr>
          <a:xfrm>
            <a:off x="450000" y="450000"/>
            <a:ext cx="9018000" cy="276999"/>
            <a:chOff x="450000" y="450000"/>
            <a:chExt cx="9018000" cy="276999"/>
          </a:xfrm>
        </p:grpSpPr>
        <p:sp>
          <p:nvSpPr>
            <p:cNvPr id="1461" name="Google Shape;1461;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62" name="Google Shape;1462;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63" name="Google Shape;1463;p63"/>
          <p:cNvGrpSpPr/>
          <p:nvPr/>
        </p:nvGrpSpPr>
        <p:grpSpPr>
          <a:xfrm>
            <a:off x="558396" y="1700808"/>
            <a:ext cx="8782050" cy="3517750"/>
            <a:chOff x="558396" y="1844825"/>
            <a:chExt cx="8782050" cy="3517750"/>
          </a:xfrm>
        </p:grpSpPr>
        <p:sp>
          <p:nvSpPr>
            <p:cNvPr id="1464" name="Google Shape;1464;p63"/>
            <p:cNvSpPr/>
            <p:nvPr/>
          </p:nvSpPr>
          <p:spPr>
            <a:xfrm>
              <a:off x="558396" y="1844825"/>
              <a:ext cx="8782050" cy="35177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65" name="Google Shape;1465;p63"/>
            <p:cNvPicPr preferRelativeResize="0"/>
            <p:nvPr/>
          </p:nvPicPr>
          <p:blipFill rotWithShape="1">
            <a:blip r:embed="rId3">
              <a:alphaModFix/>
            </a:blip>
            <a:srcRect b="0" l="0" r="20032" t="0"/>
            <a:stretch/>
          </p:blipFill>
          <p:spPr>
            <a:xfrm>
              <a:off x="597883" y="1915340"/>
              <a:ext cx="8742563" cy="3385867"/>
            </a:xfrm>
            <a:prstGeom prst="rect">
              <a:avLst/>
            </a:prstGeom>
            <a:noFill/>
            <a:ln>
              <a:noFill/>
            </a:ln>
          </p:spPr>
        </p:pic>
      </p:grpSp>
      <p:sp>
        <p:nvSpPr>
          <p:cNvPr id="1466" name="Google Shape;1466;p6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data2 với 100 hàng và 100 cột</a:t>
            </a:r>
            <a:endParaRPr sz="14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64"/>
          <p:cNvSpPr/>
          <p:nvPr/>
        </p:nvSpPr>
        <p:spPr>
          <a:xfrm>
            <a:off x="711201" y="5132483"/>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Mức trung bình gần bằng không, nhưng không hoàn toàn bằng không. Nếu nhiều dữ liệu được tạo ra, thì kết quả sẽ gần bằng không.</a:t>
            </a:r>
            <a:endParaRPr sz="1300">
              <a:solidFill>
                <a:srgbClr val="262626"/>
              </a:solidFill>
              <a:latin typeface="Arial"/>
              <a:ea typeface="Arial"/>
              <a:cs typeface="Arial"/>
              <a:sym typeface="Arial"/>
            </a:endParaRPr>
          </a:p>
        </p:txBody>
      </p:sp>
      <p:grpSp>
        <p:nvGrpSpPr>
          <p:cNvPr id="1473" name="Google Shape;1473;p64"/>
          <p:cNvGrpSpPr/>
          <p:nvPr/>
        </p:nvGrpSpPr>
        <p:grpSpPr>
          <a:xfrm>
            <a:off x="450000" y="450000"/>
            <a:ext cx="9018000" cy="276999"/>
            <a:chOff x="450000" y="450000"/>
            <a:chExt cx="9018000" cy="276999"/>
          </a:xfrm>
        </p:grpSpPr>
        <p:sp>
          <p:nvSpPr>
            <p:cNvPr id="1474" name="Google Shape;1474;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75" name="Google Shape;1475;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476" name="Google Shape;1476;p64"/>
          <p:cNvGrpSpPr/>
          <p:nvPr/>
        </p:nvGrpSpPr>
        <p:grpSpPr>
          <a:xfrm>
            <a:off x="558396" y="1700808"/>
            <a:ext cx="8782050" cy="3365350"/>
            <a:chOff x="558396" y="1844825"/>
            <a:chExt cx="8782050" cy="3365350"/>
          </a:xfrm>
        </p:grpSpPr>
        <p:sp>
          <p:nvSpPr>
            <p:cNvPr id="1477" name="Google Shape;1477;p64"/>
            <p:cNvSpPr/>
            <p:nvPr/>
          </p:nvSpPr>
          <p:spPr>
            <a:xfrm>
              <a:off x="558396" y="1844825"/>
              <a:ext cx="8782050" cy="33653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8" name="Google Shape;1478;p64"/>
            <p:cNvPicPr preferRelativeResize="0"/>
            <p:nvPr/>
          </p:nvPicPr>
          <p:blipFill rotWithShape="1">
            <a:blip r:embed="rId3">
              <a:alphaModFix/>
            </a:blip>
            <a:srcRect b="0" l="0" r="22031" t="0"/>
            <a:stretch/>
          </p:blipFill>
          <p:spPr>
            <a:xfrm>
              <a:off x="616933" y="1877241"/>
              <a:ext cx="8723513" cy="3273126"/>
            </a:xfrm>
            <a:prstGeom prst="rect">
              <a:avLst/>
            </a:prstGeom>
            <a:noFill/>
            <a:ln>
              <a:noFill/>
            </a:ln>
          </p:spPr>
        </p:pic>
      </p:grpSp>
      <p:sp>
        <p:nvSpPr>
          <p:cNvPr id="1479" name="Google Shape;1479;p6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Hãy tiếp tục và tạo data3.</a:t>
            </a:r>
            <a:endParaRPr sz="14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grpSp>
        <p:nvGrpSpPr>
          <p:cNvPr id="1485" name="Google Shape;1485;p65"/>
          <p:cNvGrpSpPr/>
          <p:nvPr/>
        </p:nvGrpSpPr>
        <p:grpSpPr>
          <a:xfrm>
            <a:off x="450000" y="450000"/>
            <a:ext cx="9018000" cy="276999"/>
            <a:chOff x="450000" y="450000"/>
            <a:chExt cx="9018000" cy="276999"/>
          </a:xfrm>
        </p:grpSpPr>
        <p:sp>
          <p:nvSpPr>
            <p:cNvPr id="1486" name="Google Shape;1486;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487" name="Google Shape;1487;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488" name="Google Shape;1488;p65"/>
          <p:cNvSpPr/>
          <p:nvPr/>
        </p:nvSpPr>
        <p:spPr>
          <a:xfrm>
            <a:off x="711201" y="1647850"/>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so sánh một danh sách Python và mảng NumPy lưu trữ một triệu số nguyên.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chạy ví dụ bên dưới, bạn có thể thấy rằng mã sử dụng NumPy nhanh hơn nhiều so với mã được viết bằng Python thuần túy.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tiếp cận các đối tượng np, được biểu thị bằng cách viết tắt NumPy, bạn có thể tạo 1 triệu mảng bắt đầu từ 0 bằng phương thức ara</a:t>
            </a:r>
            <a:r>
              <a:rPr lang="en-US" sz="1300">
                <a:solidFill>
                  <a:srgbClr val="262626"/>
                </a:solidFill>
                <a:latin typeface="Arial"/>
                <a:ea typeface="Arial"/>
                <a:cs typeface="Arial"/>
                <a:sym typeface="Arial"/>
              </a:rPr>
              <a:t>nge.</a:t>
            </a:r>
            <a:endParaRPr sz="1300">
              <a:solidFill>
                <a:srgbClr val="262626"/>
              </a:solidFill>
              <a:latin typeface="Arial"/>
              <a:ea typeface="Arial"/>
              <a:cs typeface="Arial"/>
              <a:sym typeface="Arial"/>
            </a:endParaRPr>
          </a:p>
        </p:txBody>
      </p:sp>
      <p:grpSp>
        <p:nvGrpSpPr>
          <p:cNvPr id="1489" name="Google Shape;1489;p65"/>
          <p:cNvGrpSpPr/>
          <p:nvPr/>
        </p:nvGrpSpPr>
        <p:grpSpPr>
          <a:xfrm>
            <a:off x="558396" y="2996952"/>
            <a:ext cx="8782050" cy="841623"/>
            <a:chOff x="558396" y="2996952"/>
            <a:chExt cx="8782050" cy="841623"/>
          </a:xfrm>
        </p:grpSpPr>
        <p:sp>
          <p:nvSpPr>
            <p:cNvPr id="1490" name="Google Shape;1490;p65"/>
            <p:cNvSpPr/>
            <p:nvPr/>
          </p:nvSpPr>
          <p:spPr>
            <a:xfrm>
              <a:off x="558396" y="2996952"/>
              <a:ext cx="8782050" cy="8416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91" name="Google Shape;1491;p65"/>
            <p:cNvPicPr preferRelativeResize="0"/>
            <p:nvPr/>
          </p:nvPicPr>
          <p:blipFill rotWithShape="1">
            <a:blip r:embed="rId3">
              <a:alphaModFix/>
            </a:blip>
            <a:srcRect b="15168" l="0" r="22536" t="0"/>
            <a:stretch/>
          </p:blipFill>
          <p:spPr>
            <a:xfrm>
              <a:off x="577851" y="3032001"/>
              <a:ext cx="8762595" cy="701799"/>
            </a:xfrm>
            <a:prstGeom prst="rect">
              <a:avLst/>
            </a:prstGeom>
            <a:noFill/>
            <a:ln>
              <a:noFill/>
            </a:ln>
          </p:spPr>
        </p:pic>
      </p:grpSp>
      <p:grpSp>
        <p:nvGrpSpPr>
          <p:cNvPr id="1492" name="Google Shape;1492;p65"/>
          <p:cNvGrpSpPr/>
          <p:nvPr/>
        </p:nvGrpSpPr>
        <p:grpSpPr>
          <a:xfrm>
            <a:off x="558924" y="4316455"/>
            <a:ext cx="8782050" cy="1656184"/>
            <a:chOff x="558924" y="4581128"/>
            <a:chExt cx="8782050" cy="1656184"/>
          </a:xfrm>
        </p:grpSpPr>
        <p:sp>
          <p:nvSpPr>
            <p:cNvPr id="1493" name="Google Shape;1493;p65"/>
            <p:cNvSpPr/>
            <p:nvPr/>
          </p:nvSpPr>
          <p:spPr>
            <a:xfrm>
              <a:off x="558924" y="4581128"/>
              <a:ext cx="8782050" cy="1656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94" name="Google Shape;1494;p65"/>
            <p:cNvPicPr preferRelativeResize="0"/>
            <p:nvPr/>
          </p:nvPicPr>
          <p:blipFill rotWithShape="1">
            <a:blip r:embed="rId4">
              <a:alphaModFix/>
            </a:blip>
            <a:srcRect b="0" l="0" r="20018" t="0"/>
            <a:stretch/>
          </p:blipFill>
          <p:spPr>
            <a:xfrm>
              <a:off x="650093" y="4648038"/>
              <a:ext cx="8690353" cy="1589274"/>
            </a:xfrm>
            <a:prstGeom prst="rect">
              <a:avLst/>
            </a:prstGeom>
            <a:noFill/>
            <a:ln>
              <a:noFill/>
            </a:ln>
          </p:spPr>
        </p:pic>
      </p:grpSp>
      <p:sp>
        <p:nvSpPr>
          <p:cNvPr id="1495" name="Google Shape;1495;p6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với mảng Numpy: Tốc độ xử lý</a:t>
            </a:r>
            <a:endParaRPr sz="1400">
              <a:solidFill>
                <a:schemeClr val="dk1"/>
              </a:solidFill>
              <a:latin typeface="Arial"/>
              <a:ea typeface="Arial"/>
              <a:cs typeface="Arial"/>
              <a:sym typeface="Arial"/>
            </a:endParaRPr>
          </a:p>
        </p:txBody>
      </p:sp>
      <p:sp>
        <p:nvSpPr>
          <p:cNvPr id="1496" name="Google Shape;1496;p65"/>
          <p:cNvSpPr/>
          <p:nvPr/>
        </p:nvSpPr>
        <p:spPr>
          <a:xfrm>
            <a:off x="711201" y="395311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cấu trúc dữ liệu của danh sách để so sánh.</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pSp>
        <p:nvGrpSpPr>
          <p:cNvPr id="1502" name="Google Shape;1502;p66"/>
          <p:cNvGrpSpPr/>
          <p:nvPr/>
        </p:nvGrpSpPr>
        <p:grpSpPr>
          <a:xfrm>
            <a:off x="450000" y="450000"/>
            <a:ext cx="9018000" cy="276999"/>
            <a:chOff x="450000" y="450000"/>
            <a:chExt cx="9018000" cy="276999"/>
          </a:xfrm>
        </p:grpSpPr>
        <p:sp>
          <p:nvSpPr>
            <p:cNvPr id="1503" name="Google Shape;1503;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04" name="Google Shape;1504;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505" name="Google Shape;1505;p66"/>
          <p:cNvGrpSpPr/>
          <p:nvPr/>
        </p:nvGrpSpPr>
        <p:grpSpPr>
          <a:xfrm>
            <a:off x="558396" y="1729383"/>
            <a:ext cx="8782050" cy="1008111"/>
            <a:chOff x="558396" y="1844824"/>
            <a:chExt cx="8782050" cy="1008111"/>
          </a:xfrm>
        </p:grpSpPr>
        <p:sp>
          <p:nvSpPr>
            <p:cNvPr id="1506" name="Google Shape;1506;p66"/>
            <p:cNvSpPr/>
            <p:nvPr/>
          </p:nvSpPr>
          <p:spPr>
            <a:xfrm>
              <a:off x="558396" y="1844824"/>
              <a:ext cx="8782050" cy="10081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07" name="Google Shape;1507;p66"/>
            <p:cNvPicPr preferRelativeResize="0"/>
            <p:nvPr/>
          </p:nvPicPr>
          <p:blipFill rotWithShape="1">
            <a:blip r:embed="rId3">
              <a:alphaModFix/>
            </a:blip>
            <a:srcRect b="0" l="0" r="25772" t="0"/>
            <a:stretch/>
          </p:blipFill>
          <p:spPr>
            <a:xfrm>
              <a:off x="578833" y="1892260"/>
              <a:ext cx="8760861" cy="854389"/>
            </a:xfrm>
            <a:prstGeom prst="rect">
              <a:avLst/>
            </a:prstGeom>
            <a:noFill/>
            <a:ln>
              <a:noFill/>
            </a:ln>
          </p:spPr>
        </p:pic>
        <p:sp>
          <p:nvSpPr>
            <p:cNvPr id="1508" name="Google Shape;1508;p66"/>
            <p:cNvSpPr/>
            <p:nvPr/>
          </p:nvSpPr>
          <p:spPr>
            <a:xfrm>
              <a:off x="3666703" y="2021574"/>
              <a:ext cx="5601122" cy="27395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09" name="Google Shape;1509;p66"/>
          <p:cNvGrpSpPr/>
          <p:nvPr/>
        </p:nvGrpSpPr>
        <p:grpSpPr>
          <a:xfrm>
            <a:off x="557644" y="2846112"/>
            <a:ext cx="8782050" cy="726904"/>
            <a:chOff x="557644" y="5085184"/>
            <a:chExt cx="8782050" cy="726904"/>
          </a:xfrm>
        </p:grpSpPr>
        <p:sp>
          <p:nvSpPr>
            <p:cNvPr id="1510" name="Google Shape;1510;p66"/>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511" name="Google Shape;1511;p66"/>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512" name="Google Shape;1512;p6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88</a:t>
              </a:r>
              <a:endParaRPr b="1" sz="1300">
                <a:solidFill>
                  <a:srgbClr val="262626"/>
                </a:solidFill>
                <a:latin typeface="Arial"/>
                <a:ea typeface="Arial"/>
                <a:cs typeface="Arial"/>
                <a:sym typeface="Arial"/>
              </a:endParaRPr>
            </a:p>
          </p:txBody>
        </p:sp>
        <p:sp>
          <p:nvSpPr>
            <p:cNvPr id="1513" name="Google Shape;1513;p66"/>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Nó trả về kết quả ở dạng numpy.ndarray. Điều này có nghĩa là có một mảng có n chiều.</a:t>
              </a:r>
              <a:endParaRPr/>
            </a:p>
          </p:txBody>
        </p:sp>
      </p:grpSp>
      <p:sp>
        <p:nvSpPr>
          <p:cNvPr id="1514" name="Google Shape;1514;p6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với mảng NumPy: Tốc độ xử lý</a:t>
            </a:r>
            <a:endParaRPr sz="14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grpSp>
        <p:nvGrpSpPr>
          <p:cNvPr id="1520" name="Google Shape;1520;p67"/>
          <p:cNvGrpSpPr/>
          <p:nvPr/>
        </p:nvGrpSpPr>
        <p:grpSpPr>
          <a:xfrm>
            <a:off x="450000" y="450000"/>
            <a:ext cx="9018000" cy="276999"/>
            <a:chOff x="450000" y="450000"/>
            <a:chExt cx="9018000" cy="276999"/>
          </a:xfrm>
        </p:grpSpPr>
        <p:sp>
          <p:nvSpPr>
            <p:cNvPr id="1521" name="Google Shape;1521;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22" name="Google Shape;1522;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523" name="Google Shape;1523;p67"/>
          <p:cNvGrpSpPr/>
          <p:nvPr/>
        </p:nvGrpSpPr>
        <p:grpSpPr>
          <a:xfrm>
            <a:off x="558396" y="2228107"/>
            <a:ext cx="8782050" cy="819894"/>
            <a:chOff x="558396" y="2228107"/>
            <a:chExt cx="8782050" cy="819894"/>
          </a:xfrm>
        </p:grpSpPr>
        <p:sp>
          <p:nvSpPr>
            <p:cNvPr id="1524" name="Google Shape;1524;p67"/>
            <p:cNvSpPr/>
            <p:nvPr/>
          </p:nvSpPr>
          <p:spPr>
            <a:xfrm>
              <a:off x="558396" y="2228107"/>
              <a:ext cx="8782050" cy="8198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25" name="Google Shape;1525;p67"/>
            <p:cNvPicPr preferRelativeResize="0"/>
            <p:nvPr/>
          </p:nvPicPr>
          <p:blipFill rotWithShape="1">
            <a:blip r:embed="rId3">
              <a:alphaModFix/>
            </a:blip>
            <a:srcRect b="35462" l="0" r="23196" t="7633"/>
            <a:stretch/>
          </p:blipFill>
          <p:spPr>
            <a:xfrm>
              <a:off x="635983" y="2263911"/>
              <a:ext cx="8704463" cy="745989"/>
            </a:xfrm>
            <a:prstGeom prst="rect">
              <a:avLst/>
            </a:prstGeom>
            <a:noFill/>
            <a:ln>
              <a:noFill/>
            </a:ln>
          </p:spPr>
        </p:pic>
      </p:grpSp>
      <p:sp>
        <p:nvSpPr>
          <p:cNvPr id="1526" name="Google Shape;1526;p67"/>
          <p:cNvSpPr/>
          <p:nvPr/>
        </p:nvSpPr>
        <p:spPr>
          <a:xfrm>
            <a:off x="711201" y="3144434"/>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%time là một lệnh ma thuật IPython trả về một thời gian thực hiện duy nhất. Lệnh ma thuật này là một lệnh đặc biệt được thiết kế để dễ dàng kiểm soát các tác vụ chung và các hoạt động khác trong hệ thống IPython.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lệnh ma thuật được gắn nhãn bằng dấu%.</a:t>
            </a:r>
            <a:endParaRPr sz="1300">
              <a:solidFill>
                <a:srgbClr val="262626"/>
              </a:solidFill>
              <a:latin typeface="Arial"/>
              <a:ea typeface="Arial"/>
              <a:cs typeface="Arial"/>
              <a:sym typeface="Arial"/>
            </a:endParaRPr>
          </a:p>
        </p:txBody>
      </p:sp>
      <p:grpSp>
        <p:nvGrpSpPr>
          <p:cNvPr id="1527" name="Google Shape;1527;p67"/>
          <p:cNvGrpSpPr/>
          <p:nvPr/>
        </p:nvGrpSpPr>
        <p:grpSpPr>
          <a:xfrm>
            <a:off x="558924" y="4111803"/>
            <a:ext cx="8782050" cy="786854"/>
            <a:chOff x="558924" y="4375697"/>
            <a:chExt cx="8782050" cy="786854"/>
          </a:xfrm>
        </p:grpSpPr>
        <p:sp>
          <p:nvSpPr>
            <p:cNvPr id="1528" name="Google Shape;1528;p67"/>
            <p:cNvSpPr/>
            <p:nvPr/>
          </p:nvSpPr>
          <p:spPr>
            <a:xfrm>
              <a:off x="558924" y="4375697"/>
              <a:ext cx="8782050" cy="7868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29" name="Google Shape;1529;p67"/>
            <p:cNvPicPr preferRelativeResize="0"/>
            <p:nvPr/>
          </p:nvPicPr>
          <p:blipFill rotWithShape="1">
            <a:blip r:embed="rId4">
              <a:alphaModFix/>
            </a:blip>
            <a:srcRect b="15131" l="0" r="24696" t="0"/>
            <a:stretch/>
          </p:blipFill>
          <p:spPr>
            <a:xfrm>
              <a:off x="587376" y="4434197"/>
              <a:ext cx="8753070" cy="633103"/>
            </a:xfrm>
            <a:prstGeom prst="rect">
              <a:avLst/>
            </a:prstGeom>
            <a:noFill/>
            <a:ln>
              <a:noFill/>
            </a:ln>
          </p:spPr>
        </p:pic>
      </p:grpSp>
      <p:sp>
        <p:nvSpPr>
          <p:cNvPr id="1530" name="Google Shape;1530;p67"/>
          <p:cNvSpPr/>
          <p:nvPr/>
        </p:nvSpPr>
        <p:spPr>
          <a:xfrm>
            <a:off x="707622" y="164365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sau đây cho thấy tốc độ của mảng Python và thao tác nhân mỗi giá trị của 1 triệu danh sách với 2.1000 lần.</a:t>
            </a:r>
            <a:endParaRPr/>
          </a:p>
        </p:txBody>
      </p:sp>
      <p:sp>
        <p:nvSpPr>
          <p:cNvPr id="1531" name="Google Shape;1531;p67"/>
          <p:cNvSpPr/>
          <p:nvPr/>
        </p:nvSpPr>
        <p:spPr>
          <a:xfrm>
            <a:off x="707622" y="4957157"/>
            <a:ext cx="863282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mất 46,5 giây. Có sự khác biệt hơn 20 lần.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lần nữa, điều quan trọng là phải hiểu ưu và nhược điểm của mảng và danh sách mà chúng ta đã học trước đó để thực hiện các hoạt động AI Dữ liệu lớn quy mô lớn trong tương lai. Đây sẽ là lý do rõ ràng giải thích tại sao chúng ta phải tìm hiểu và sử dụng NumPy khi vận hành với các hoạt động đó.</a:t>
            </a:r>
            <a:endParaRPr sz="1300">
              <a:solidFill>
                <a:srgbClr val="262626"/>
              </a:solidFill>
              <a:latin typeface="Arial"/>
              <a:ea typeface="Arial"/>
              <a:cs typeface="Arial"/>
              <a:sym typeface="Arial"/>
            </a:endParaRPr>
          </a:p>
        </p:txBody>
      </p:sp>
      <p:sp>
        <p:nvSpPr>
          <p:cNvPr id="1532" name="Google Shape;1532;p6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với mảng NumPy: Tốc độ xử lý</a:t>
            </a:r>
            <a:endParaRPr sz="14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pSp>
        <p:nvGrpSpPr>
          <p:cNvPr id="1538" name="Google Shape;1538;p68"/>
          <p:cNvGrpSpPr/>
          <p:nvPr/>
        </p:nvGrpSpPr>
        <p:grpSpPr>
          <a:xfrm>
            <a:off x="450000" y="450000"/>
            <a:ext cx="9018000" cy="276999"/>
            <a:chOff x="450000" y="450000"/>
            <a:chExt cx="9018000" cy="276999"/>
          </a:xfrm>
        </p:grpSpPr>
        <p:sp>
          <p:nvSpPr>
            <p:cNvPr id="1539" name="Google Shape;1539;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40" name="Google Shape;1540;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41" name="Google Shape;1541;p68"/>
          <p:cNvSpPr/>
          <p:nvPr/>
        </p:nvSpPr>
        <p:spPr>
          <a:xfrm>
            <a:off x="711201" y="1700808"/>
            <a:ext cx="8632824" cy="195615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quả có thể khác nhau trong hệ thống của mỗi người dùng đối với những gì chúng ta vừa thấy trên màn hình.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Wall time hay còn gọi là Wall-clock time, là tổng thời gian toàn bộ chương trình chạy và kết thúc, bao gồm CPU, I/O, Sub Program, v.v.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tóm tắt Vectơ hóa một lần nữa, vector hóa là một trong những lý do lớn nhất để sử dụng NumPy.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Vectơ hóa là hoạt động đặt dữ liệu mà không sử dụng vòng lặp hoặc lập chỉ mục.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vector hóa của NumPy tối ưu hóa hoạt động sắp xếp với mã C đã biên dịch bằng cách thực hiện nó ngoài tầm nhìn. Ví dụ: mã câu lệnh vòng lặp để tính trọng số của học máy sử dụng vectơ hóa NumPy.</a:t>
            </a:r>
            <a:endParaRPr sz="1300">
              <a:solidFill>
                <a:srgbClr val="262626"/>
              </a:solidFill>
              <a:latin typeface="Arial"/>
              <a:ea typeface="Arial"/>
              <a:cs typeface="Arial"/>
              <a:sym typeface="Arial"/>
            </a:endParaRPr>
          </a:p>
        </p:txBody>
      </p:sp>
      <p:sp>
        <p:nvSpPr>
          <p:cNvPr id="1542" name="Google Shape;1542;p6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với mảng NumPy: Tốc độ xử lý</a:t>
            </a:r>
            <a:endParaRPr sz="14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grpSp>
        <p:nvGrpSpPr>
          <p:cNvPr id="1548" name="Google Shape;1548;p69"/>
          <p:cNvGrpSpPr/>
          <p:nvPr/>
        </p:nvGrpSpPr>
        <p:grpSpPr>
          <a:xfrm>
            <a:off x="450000" y="450000"/>
            <a:ext cx="9018000" cy="276999"/>
            <a:chOff x="450000" y="450000"/>
            <a:chExt cx="9018000" cy="276999"/>
          </a:xfrm>
        </p:grpSpPr>
        <p:sp>
          <p:nvSpPr>
            <p:cNvPr id="1549" name="Google Shape;1549;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50" name="Google Shape;1550;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51" name="Google Shape;1551;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Thêm phần tử vào mảng NumPy</a:t>
            </a:r>
            <a:endParaRPr sz="2400">
              <a:solidFill>
                <a:srgbClr val="0C0C0C"/>
              </a:solidFill>
              <a:latin typeface="Arial"/>
              <a:ea typeface="Arial"/>
              <a:cs typeface="Arial"/>
              <a:sym typeface="Arial"/>
            </a:endParaRPr>
          </a:p>
        </p:txBody>
      </p:sp>
      <p:grpSp>
        <p:nvGrpSpPr>
          <p:cNvPr id="1552" name="Google Shape;1552;p69"/>
          <p:cNvGrpSpPr/>
          <p:nvPr/>
        </p:nvGrpSpPr>
        <p:grpSpPr>
          <a:xfrm>
            <a:off x="558396" y="2375748"/>
            <a:ext cx="8782050" cy="1813722"/>
            <a:chOff x="558396" y="4082253"/>
            <a:chExt cx="8782050" cy="1813722"/>
          </a:xfrm>
        </p:grpSpPr>
        <p:sp>
          <p:nvSpPr>
            <p:cNvPr id="1553" name="Google Shape;1553;p69"/>
            <p:cNvSpPr/>
            <p:nvPr/>
          </p:nvSpPr>
          <p:spPr>
            <a:xfrm>
              <a:off x="558396" y="4082253"/>
              <a:ext cx="8782050" cy="18137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54" name="Google Shape;1554;p69"/>
            <p:cNvPicPr preferRelativeResize="0"/>
            <p:nvPr/>
          </p:nvPicPr>
          <p:blipFill rotWithShape="1">
            <a:blip r:embed="rId3">
              <a:alphaModFix/>
            </a:blip>
            <a:srcRect b="0" l="0" r="23586" t="0"/>
            <a:stretch/>
          </p:blipFill>
          <p:spPr>
            <a:xfrm>
              <a:off x="623247" y="4125838"/>
              <a:ext cx="8717199" cy="1694131"/>
            </a:xfrm>
            <a:prstGeom prst="rect">
              <a:avLst/>
            </a:prstGeom>
            <a:noFill/>
            <a:ln>
              <a:noFill/>
            </a:ln>
          </p:spPr>
        </p:pic>
      </p:grpSp>
      <p:sp>
        <p:nvSpPr>
          <p:cNvPr id="1555" name="Google Shape;1555;p69"/>
          <p:cNvSpPr/>
          <p:nvPr/>
        </p:nvSpPr>
        <p:spPr>
          <a:xfrm>
            <a:off x="580388" y="1833801"/>
            <a:ext cx="8782050"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giá trị được thêm vào dữ liệu một chiều. Thứ hạng của thứ nguyên thứ nhất là 1. Xem trợ giúp.(np.append) để biết thêm chi tiết.</a:t>
            </a:r>
            <a:endParaRPr sz="1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pSp>
        <p:nvGrpSpPr>
          <p:cNvPr id="190" name="Google Shape;190;p7"/>
          <p:cNvGrpSpPr/>
          <p:nvPr/>
        </p:nvGrpSpPr>
        <p:grpSpPr>
          <a:xfrm>
            <a:off x="450000" y="450000"/>
            <a:ext cx="9018000" cy="276999"/>
            <a:chOff x="450000" y="450000"/>
            <a:chExt cx="9018000" cy="276999"/>
          </a:xfrm>
        </p:grpSpPr>
        <p:sp>
          <p:nvSpPr>
            <p:cNvPr id="191" name="Google Shape;191;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192" name="Google Shape;192;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3" name="Google Shape;193;p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Loại dữ liệu</a:t>
            </a:r>
            <a:endParaRPr sz="1400">
              <a:solidFill>
                <a:schemeClr val="dk1"/>
              </a:solidFill>
              <a:latin typeface="Arial"/>
              <a:ea typeface="Arial"/>
              <a:cs typeface="Arial"/>
              <a:sym typeface="Arial"/>
            </a:endParaRPr>
          </a:p>
        </p:txBody>
      </p:sp>
      <p:sp>
        <p:nvSpPr>
          <p:cNvPr id="194" name="Google Shape;194;p7"/>
          <p:cNvSpPr/>
          <p:nvPr/>
        </p:nvSpPr>
        <p:spPr>
          <a:xfrm>
            <a:off x="702940" y="1672233"/>
            <a:ext cx="8632825" cy="405929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Thứ hai, cấu trúc dữ liệu trong khoa học máy tính đề cập đến việc tổ chức, quản lý và lưu trữ dữ liệu cho phép truy cập và sửa đổi hiệu quả. Nó chủ yếu dựa vào cấu trúc dữ liệu để tìm kiếm dữ liệu một cách nhanh nhất. Nói cách khác, việc tìm kiếm dữ liệu là vấn đề của thuật toán (sẽ giải thích sau), nên cấu trúc dữ liệu tốt có thể nói là điều kiện cần và đủ để có một thuật toán tốt.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Cụ thể hơn, cấu trúc dữ liệu đề cập đến một nhóm các giá trị dữ liệu, mối quan hệ giữa dữ liệu và một chức năng hoặc lệnh áp dụng cho dữ liệu. Các cấu trúc dữ liệu được lựa chọn cẩn thận giúp sử dụng các thuật toán hiệu quả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dữ liệu được thiết kế hiệu quả cho phép các hoạt động được thực hiện với tài nguyên tối thiểu, chẳng hạn như thời gian thực hiện hoặc dung lượng bộ nhớ.</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số loại cấu trúc dữ liệu và mỗi cấu trúc dữ liệu này được thiết kế riêng cho từng hoạt động và mục đích.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thiết kế các chương trình khác nhau, nên ưu tiên xem xét và lựa chọn cấu trúc dữ liệu phù hợp nhất. Điều này là do khi sản xuất một hệ thống quy mô lớn, độ khó thực hiện và hiệu suất của sản phẩm cuối cùng phụ thuộc rất nhiều vào cấu trúc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cấu trúc dữ liệu được chọn, thuật toán nào cần được áp dụng sẽ trở nên tương đối rõ ràng. Đôi khi thứ tự này bị đảo ngược và đó là khi thao tác đích nhất thiết phải yêu cầu một thuật toán cụ thể và thuật toán đã cho tạo ra hiệu suất tốt nhất với cấu trúc dữ liệu cụ thể. Trong mọi trường hợp, điều cần thiết là chọn một cấu trúc dữ liệu thích hợp.</a:t>
            </a:r>
            <a:endParaRPr sz="1300">
              <a:solidFill>
                <a:srgbClr val="262626"/>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grpSp>
        <p:nvGrpSpPr>
          <p:cNvPr id="1561" name="Google Shape;1561;p70"/>
          <p:cNvGrpSpPr/>
          <p:nvPr/>
        </p:nvGrpSpPr>
        <p:grpSpPr>
          <a:xfrm>
            <a:off x="450000" y="450000"/>
            <a:ext cx="9018000" cy="276999"/>
            <a:chOff x="450000" y="450000"/>
            <a:chExt cx="9018000" cy="276999"/>
          </a:xfrm>
        </p:grpSpPr>
        <p:sp>
          <p:nvSpPr>
            <p:cNvPr id="1562" name="Google Shape;1562;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63" name="Google Shape;1563;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64" name="Google Shape;1564;p70"/>
          <p:cNvSpPr/>
          <p:nvPr/>
        </p:nvSpPr>
        <p:spPr>
          <a:xfrm>
            <a:off x="711201" y="1700808"/>
            <a:ext cx="8632824"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mở rộng mảng NumPy bằng cách gọi phương thức NumPy.append(). Hãy lưu ý rằng, không giống như các danh sách, toán tử cộng ‘+’ không thể được sử dụng cho mục đích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một mảng có hướng, bạn có thể chỉ định hướng. Đối với mảng 2D, đối số trục được đặt thành 0 có nghĩa là phần mở rộng theo chiều dọc trong khi 1 có nghĩa là phần mở rộng theo chiều ngang.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NumPy.append() chỉ cung cấp chế độ xem. Để các thay đổi được duy trì, kết quả phải được gán cho một biến.</a:t>
            </a:r>
            <a:endParaRPr sz="1300">
              <a:solidFill>
                <a:srgbClr val="262626"/>
              </a:solidFill>
              <a:latin typeface="Arial"/>
              <a:ea typeface="Arial"/>
              <a:cs typeface="Arial"/>
              <a:sym typeface="Arial"/>
            </a:endParaRPr>
          </a:p>
        </p:txBody>
      </p:sp>
      <p:sp>
        <p:nvSpPr>
          <p:cNvPr id="1565" name="Google Shape;1565;p7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NumPy.append() (1/3)</a:t>
            </a:r>
            <a:endParaRPr sz="14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grpSp>
        <p:nvGrpSpPr>
          <p:cNvPr id="1571" name="Google Shape;1571;p71"/>
          <p:cNvGrpSpPr/>
          <p:nvPr/>
        </p:nvGrpSpPr>
        <p:grpSpPr>
          <a:xfrm>
            <a:off x="450000" y="450000"/>
            <a:ext cx="9018000" cy="276999"/>
            <a:chOff x="450000" y="450000"/>
            <a:chExt cx="9018000" cy="276999"/>
          </a:xfrm>
        </p:grpSpPr>
        <p:sp>
          <p:nvSpPr>
            <p:cNvPr id="1572" name="Google Shape;1572;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73" name="Google Shape;1573;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574" name="Google Shape;1574;p71"/>
          <p:cNvGrpSpPr/>
          <p:nvPr/>
        </p:nvGrpSpPr>
        <p:grpSpPr>
          <a:xfrm>
            <a:off x="557644" y="4653508"/>
            <a:ext cx="8782050" cy="726904"/>
            <a:chOff x="557644" y="5085184"/>
            <a:chExt cx="8782050" cy="726904"/>
          </a:xfrm>
        </p:grpSpPr>
        <p:sp>
          <p:nvSpPr>
            <p:cNvPr id="1575" name="Google Shape;1575;p71"/>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576" name="Google Shape;1576;p7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577" name="Google Shape;1577;p7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96</a:t>
              </a:r>
              <a:endParaRPr b="1" sz="1300">
                <a:solidFill>
                  <a:srgbClr val="262626"/>
                </a:solidFill>
                <a:latin typeface="Arial"/>
                <a:ea typeface="Arial"/>
                <a:cs typeface="Arial"/>
                <a:sym typeface="Arial"/>
              </a:endParaRPr>
            </a:p>
          </p:txBody>
        </p:sp>
        <p:sp>
          <p:nvSpPr>
            <p:cNvPr id="1578" name="Google Shape;1578;p7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axis=0 là một hàng.</a:t>
              </a:r>
              <a:endParaRPr/>
            </a:p>
          </p:txBody>
        </p:sp>
      </p:grpSp>
      <p:grpSp>
        <p:nvGrpSpPr>
          <p:cNvPr id="1579" name="Google Shape;1579;p71"/>
          <p:cNvGrpSpPr/>
          <p:nvPr/>
        </p:nvGrpSpPr>
        <p:grpSpPr>
          <a:xfrm>
            <a:off x="558396" y="1700808"/>
            <a:ext cx="8782050" cy="2880717"/>
            <a:chOff x="558396" y="1772815"/>
            <a:chExt cx="8782050" cy="2880717"/>
          </a:xfrm>
        </p:grpSpPr>
        <p:sp>
          <p:nvSpPr>
            <p:cNvPr id="1580" name="Google Shape;1580;p71"/>
            <p:cNvSpPr/>
            <p:nvPr/>
          </p:nvSpPr>
          <p:spPr>
            <a:xfrm>
              <a:off x="558396" y="1772815"/>
              <a:ext cx="8782050" cy="28807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81" name="Google Shape;1581;p71"/>
            <p:cNvPicPr preferRelativeResize="0"/>
            <p:nvPr/>
          </p:nvPicPr>
          <p:blipFill rotWithShape="1">
            <a:blip r:embed="rId4">
              <a:alphaModFix/>
            </a:blip>
            <a:srcRect b="33974" l="0" r="22680" t="0"/>
            <a:stretch/>
          </p:blipFill>
          <p:spPr>
            <a:xfrm>
              <a:off x="616933" y="1820160"/>
              <a:ext cx="8722761" cy="2745995"/>
            </a:xfrm>
            <a:prstGeom prst="rect">
              <a:avLst/>
            </a:prstGeom>
            <a:noFill/>
            <a:ln>
              <a:noFill/>
            </a:ln>
          </p:spPr>
        </p:pic>
        <p:sp>
          <p:nvSpPr>
            <p:cNvPr id="1582" name="Google Shape;1582;p71"/>
            <p:cNvSpPr/>
            <p:nvPr/>
          </p:nvSpPr>
          <p:spPr>
            <a:xfrm>
              <a:off x="4295724" y="3289175"/>
              <a:ext cx="1209725"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83" name="Google Shape;1583;p7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NumPy.append() (2/3)</a:t>
            </a:r>
            <a:endParaRPr sz="14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grpSp>
        <p:nvGrpSpPr>
          <p:cNvPr id="1589" name="Google Shape;1589;p72"/>
          <p:cNvGrpSpPr/>
          <p:nvPr/>
        </p:nvGrpSpPr>
        <p:grpSpPr>
          <a:xfrm>
            <a:off x="450000" y="450000"/>
            <a:ext cx="9018000" cy="276999"/>
            <a:chOff x="450000" y="450000"/>
            <a:chExt cx="9018000" cy="276999"/>
          </a:xfrm>
        </p:grpSpPr>
        <p:sp>
          <p:nvSpPr>
            <p:cNvPr id="1590" name="Google Shape;1590;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591" name="Google Shape;1591;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592" name="Google Shape;1592;p72"/>
          <p:cNvGrpSpPr/>
          <p:nvPr/>
        </p:nvGrpSpPr>
        <p:grpSpPr>
          <a:xfrm>
            <a:off x="557644" y="3241551"/>
            <a:ext cx="8782050" cy="726904"/>
            <a:chOff x="557644" y="5085184"/>
            <a:chExt cx="8782050" cy="726904"/>
          </a:xfrm>
        </p:grpSpPr>
        <p:sp>
          <p:nvSpPr>
            <p:cNvPr id="1593" name="Google Shape;1593;p72"/>
            <p:cNvSpPr/>
            <p:nvPr/>
          </p:nvSpPr>
          <p:spPr>
            <a:xfrm>
              <a:off x="557644" y="5085184"/>
              <a:ext cx="8782050" cy="72690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594" name="Google Shape;1594;p72"/>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595" name="Google Shape;1595;p7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98</a:t>
              </a:r>
              <a:endParaRPr b="1" sz="1300">
                <a:solidFill>
                  <a:srgbClr val="262626"/>
                </a:solidFill>
                <a:latin typeface="Arial"/>
                <a:ea typeface="Arial"/>
                <a:cs typeface="Arial"/>
                <a:sym typeface="Arial"/>
              </a:endParaRPr>
            </a:p>
          </p:txBody>
        </p:sp>
        <p:sp>
          <p:nvSpPr>
            <p:cNvPr id="1596" name="Google Shape;1596;p7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axis=1 là một cột.</a:t>
              </a:r>
              <a:endParaRPr/>
            </a:p>
          </p:txBody>
        </p:sp>
      </p:grpSp>
      <p:grpSp>
        <p:nvGrpSpPr>
          <p:cNvPr id="1597" name="Google Shape;1597;p72"/>
          <p:cNvGrpSpPr/>
          <p:nvPr/>
        </p:nvGrpSpPr>
        <p:grpSpPr>
          <a:xfrm>
            <a:off x="558396" y="1700808"/>
            <a:ext cx="8782050" cy="1440159"/>
            <a:chOff x="558396" y="1772816"/>
            <a:chExt cx="8782050" cy="1440159"/>
          </a:xfrm>
        </p:grpSpPr>
        <p:sp>
          <p:nvSpPr>
            <p:cNvPr id="1598" name="Google Shape;1598;p72"/>
            <p:cNvSpPr/>
            <p:nvPr/>
          </p:nvSpPr>
          <p:spPr>
            <a:xfrm>
              <a:off x="558396" y="1772816"/>
              <a:ext cx="8782050" cy="14401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99" name="Google Shape;1599;p72"/>
            <p:cNvPicPr preferRelativeResize="0"/>
            <p:nvPr/>
          </p:nvPicPr>
          <p:blipFill rotWithShape="1">
            <a:blip r:embed="rId4">
              <a:alphaModFix/>
            </a:blip>
            <a:srcRect b="0" l="0" r="24039" t="0"/>
            <a:stretch/>
          </p:blipFill>
          <p:spPr>
            <a:xfrm>
              <a:off x="607408" y="1817196"/>
              <a:ext cx="8732286" cy="1338316"/>
            </a:xfrm>
            <a:prstGeom prst="rect">
              <a:avLst/>
            </a:prstGeom>
            <a:noFill/>
            <a:ln>
              <a:noFill/>
            </a:ln>
          </p:spPr>
        </p:pic>
      </p:grpSp>
      <p:sp>
        <p:nvSpPr>
          <p:cNvPr id="1600" name="Google Shape;1600;p7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thức NumPy.append() (3/3)</a:t>
            </a:r>
            <a:endParaRPr sz="14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grpSp>
        <p:nvGrpSpPr>
          <p:cNvPr id="1606" name="Google Shape;1606;p73"/>
          <p:cNvGrpSpPr/>
          <p:nvPr/>
        </p:nvGrpSpPr>
        <p:grpSpPr>
          <a:xfrm>
            <a:off x="450000" y="450000"/>
            <a:ext cx="9018000" cy="276999"/>
            <a:chOff x="450000" y="450000"/>
            <a:chExt cx="9018000" cy="276999"/>
          </a:xfrm>
        </p:grpSpPr>
        <p:sp>
          <p:nvSpPr>
            <p:cNvPr id="1607" name="Google Shape;1607;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608" name="Google Shape;1608;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609" name="Google Shape;1609;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Xóa các phần tử khỏi mảng NumPy</a:t>
            </a:r>
            <a:endParaRPr sz="2400">
              <a:solidFill>
                <a:srgbClr val="0C0C0C"/>
              </a:solidFill>
              <a:latin typeface="Arial"/>
              <a:ea typeface="Arial"/>
              <a:cs typeface="Arial"/>
              <a:sym typeface="Arial"/>
            </a:endParaRPr>
          </a:p>
        </p:txBody>
      </p:sp>
      <p:grpSp>
        <p:nvGrpSpPr>
          <p:cNvPr id="1610" name="Google Shape;1610;p73"/>
          <p:cNvGrpSpPr/>
          <p:nvPr/>
        </p:nvGrpSpPr>
        <p:grpSpPr>
          <a:xfrm>
            <a:off x="557644" y="5094709"/>
            <a:ext cx="8782050" cy="1220366"/>
            <a:chOff x="557644" y="5085184"/>
            <a:chExt cx="8782050" cy="1220366"/>
          </a:xfrm>
        </p:grpSpPr>
        <p:sp>
          <p:nvSpPr>
            <p:cNvPr id="1611" name="Google Shape;1611;p73"/>
            <p:cNvSpPr/>
            <p:nvPr/>
          </p:nvSpPr>
          <p:spPr>
            <a:xfrm>
              <a:off x="557644" y="5085184"/>
              <a:ext cx="8782050" cy="12203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12" name="Google Shape;1612;p7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613" name="Google Shape;1613;p7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102</a:t>
              </a:r>
              <a:endParaRPr b="1" sz="1300">
                <a:solidFill>
                  <a:srgbClr val="262626"/>
                </a:solidFill>
                <a:latin typeface="Arial"/>
                <a:ea typeface="Arial"/>
                <a:cs typeface="Arial"/>
                <a:sym typeface="Arial"/>
              </a:endParaRPr>
            </a:p>
          </p:txBody>
        </p:sp>
        <p:sp>
          <p:nvSpPr>
            <p:cNvPr id="1614" name="Google Shape;1614;p73"/>
            <p:cNvSpPr txBox="1"/>
            <p:nvPr/>
          </p:nvSpPr>
          <p:spPr>
            <a:xfrm>
              <a:off x="1021818" y="546351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phần tử chỉ mục tương ứng.</a:t>
              </a:r>
              <a:endParaRPr sz="1300">
                <a:solidFill>
                  <a:srgbClr val="262626"/>
                </a:solidFill>
                <a:latin typeface="Arial"/>
                <a:ea typeface="Arial"/>
                <a:cs typeface="Arial"/>
                <a:sym typeface="Arial"/>
              </a:endParaRPr>
            </a:p>
          </p:txBody>
        </p:sp>
      </p:grpSp>
      <p:grpSp>
        <p:nvGrpSpPr>
          <p:cNvPr id="1615" name="Google Shape;1615;p73"/>
          <p:cNvGrpSpPr/>
          <p:nvPr/>
        </p:nvGrpSpPr>
        <p:grpSpPr>
          <a:xfrm>
            <a:off x="662397" y="5733187"/>
            <a:ext cx="8640559" cy="506374"/>
            <a:chOff x="662397" y="5818912"/>
            <a:chExt cx="8640559" cy="506374"/>
          </a:xfrm>
        </p:grpSpPr>
        <p:pic>
          <p:nvPicPr>
            <p:cNvPr descr="Byte - Free electronics icons" id="1616" name="Google Shape;1616;p73"/>
            <p:cNvPicPr preferRelativeResize="0"/>
            <p:nvPr/>
          </p:nvPicPr>
          <p:blipFill rotWithShape="1">
            <a:blip r:embed="rId3">
              <a:alphaModFix/>
            </a:blip>
            <a:srcRect b="-5938" l="13871" r="14480" t="-7084"/>
            <a:stretch/>
          </p:blipFill>
          <p:spPr>
            <a:xfrm>
              <a:off x="662397" y="5841644"/>
              <a:ext cx="295715" cy="236991"/>
            </a:xfrm>
            <a:prstGeom prst="rect">
              <a:avLst/>
            </a:prstGeom>
            <a:noFill/>
            <a:ln>
              <a:noFill/>
            </a:ln>
          </p:spPr>
        </p:pic>
        <p:sp>
          <p:nvSpPr>
            <p:cNvPr id="1617" name="Google Shape;1617;p73"/>
            <p:cNvSpPr txBox="1"/>
            <p:nvPr/>
          </p:nvSpPr>
          <p:spPr>
            <a:xfrm>
              <a:off x="921178" y="581891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103</a:t>
              </a:r>
              <a:endParaRPr b="1" sz="1300">
                <a:solidFill>
                  <a:srgbClr val="262626"/>
                </a:solidFill>
                <a:latin typeface="Arial"/>
                <a:ea typeface="Arial"/>
                <a:cs typeface="Arial"/>
                <a:sym typeface="Arial"/>
              </a:endParaRPr>
            </a:p>
          </p:txBody>
        </p:sp>
        <p:sp>
          <p:nvSpPr>
            <p:cNvPr id="1618" name="Google Shape;1618;p73"/>
            <p:cNvSpPr txBox="1"/>
            <p:nvPr/>
          </p:nvSpPr>
          <p:spPr>
            <a:xfrm>
              <a:off x="1021818" y="612523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Mặc dù phần tử đã bị xóa nhưng mảng vẫn giữ nguyên vì không có phép gán nào được thực hiện.</a:t>
              </a:r>
              <a:endParaRPr sz="1300">
                <a:solidFill>
                  <a:srgbClr val="262626"/>
                </a:solidFill>
                <a:latin typeface="Arial"/>
                <a:ea typeface="Arial"/>
                <a:cs typeface="Arial"/>
                <a:sym typeface="Arial"/>
              </a:endParaRPr>
            </a:p>
          </p:txBody>
        </p:sp>
      </p:grpSp>
      <p:sp>
        <p:nvSpPr>
          <p:cNvPr id="1619" name="Google Shape;1619;p73"/>
          <p:cNvSpPr/>
          <p:nvPr/>
        </p:nvSpPr>
        <p:spPr>
          <a:xfrm>
            <a:off x="580388" y="1833801"/>
            <a:ext cx="8782050"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pháp xóa phần tử khỏi mảng (1/2)</a:t>
            </a:r>
            <a:endParaRPr sz="1400">
              <a:solidFill>
                <a:schemeClr val="dk1"/>
              </a:solidFill>
              <a:latin typeface="Arial"/>
              <a:ea typeface="Arial"/>
              <a:cs typeface="Arial"/>
              <a:sym typeface="Arial"/>
            </a:endParaRPr>
          </a:p>
        </p:txBody>
      </p:sp>
      <p:grpSp>
        <p:nvGrpSpPr>
          <p:cNvPr id="1620" name="Google Shape;1620;p73"/>
          <p:cNvGrpSpPr/>
          <p:nvPr/>
        </p:nvGrpSpPr>
        <p:grpSpPr>
          <a:xfrm>
            <a:off x="558396" y="2132856"/>
            <a:ext cx="8782050" cy="2880319"/>
            <a:chOff x="558396" y="2276873"/>
            <a:chExt cx="8782050" cy="2880319"/>
          </a:xfrm>
        </p:grpSpPr>
        <p:sp>
          <p:nvSpPr>
            <p:cNvPr id="1621" name="Google Shape;1621;p73"/>
            <p:cNvSpPr/>
            <p:nvPr/>
          </p:nvSpPr>
          <p:spPr>
            <a:xfrm>
              <a:off x="558396" y="2276873"/>
              <a:ext cx="8782050" cy="28803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22" name="Google Shape;1622;p73"/>
            <p:cNvPicPr preferRelativeResize="0"/>
            <p:nvPr/>
          </p:nvPicPr>
          <p:blipFill rotWithShape="1">
            <a:blip r:embed="rId4">
              <a:alphaModFix/>
            </a:blip>
            <a:srcRect b="0" l="0" r="19072" t="2574"/>
            <a:stretch/>
          </p:blipFill>
          <p:spPr>
            <a:xfrm>
              <a:off x="688297" y="2357829"/>
              <a:ext cx="8651397" cy="2789838"/>
            </a:xfrm>
            <a:prstGeom prst="rect">
              <a:avLst/>
            </a:prstGeom>
            <a:noFill/>
            <a:ln>
              <a:noFill/>
            </a:ln>
          </p:spPr>
        </p:pic>
        <p:sp>
          <p:nvSpPr>
            <p:cNvPr id="1623" name="Google Shape;1623;p73"/>
            <p:cNvSpPr/>
            <p:nvPr/>
          </p:nvSpPr>
          <p:spPr>
            <a:xfrm>
              <a:off x="2705049" y="3702943"/>
              <a:ext cx="2246363"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grpSp>
        <p:nvGrpSpPr>
          <p:cNvPr id="1629" name="Google Shape;1629;p74"/>
          <p:cNvGrpSpPr/>
          <p:nvPr/>
        </p:nvGrpSpPr>
        <p:grpSpPr>
          <a:xfrm>
            <a:off x="450000" y="450000"/>
            <a:ext cx="9018000" cy="276999"/>
            <a:chOff x="450000" y="450000"/>
            <a:chExt cx="9018000" cy="276999"/>
          </a:xfrm>
        </p:grpSpPr>
        <p:sp>
          <p:nvSpPr>
            <p:cNvPr id="1630" name="Google Shape;1630;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Khái niệm cơ bản về mảng NumPy</a:t>
              </a:r>
              <a:endParaRPr sz="1800">
                <a:solidFill>
                  <a:schemeClr val="lt1"/>
                </a:solidFill>
                <a:latin typeface="Arial"/>
                <a:ea typeface="Arial"/>
                <a:cs typeface="Arial"/>
                <a:sym typeface="Arial"/>
              </a:endParaRPr>
            </a:p>
          </p:txBody>
        </p:sp>
        <p:sp>
          <p:nvSpPr>
            <p:cNvPr id="1631" name="Google Shape;1631;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1632" name="Google Shape;1632;p74"/>
          <p:cNvGrpSpPr/>
          <p:nvPr/>
        </p:nvGrpSpPr>
        <p:grpSpPr>
          <a:xfrm>
            <a:off x="557644" y="4321667"/>
            <a:ext cx="8782050" cy="1267573"/>
            <a:chOff x="557644" y="4790327"/>
            <a:chExt cx="8782050" cy="1267573"/>
          </a:xfrm>
        </p:grpSpPr>
        <p:grpSp>
          <p:nvGrpSpPr>
            <p:cNvPr id="1633" name="Google Shape;1633;p74"/>
            <p:cNvGrpSpPr/>
            <p:nvPr/>
          </p:nvGrpSpPr>
          <p:grpSpPr>
            <a:xfrm>
              <a:off x="557644" y="4790327"/>
              <a:ext cx="8782050" cy="1267573"/>
              <a:chOff x="557644" y="5085183"/>
              <a:chExt cx="8782050" cy="1267573"/>
            </a:xfrm>
          </p:grpSpPr>
          <p:sp>
            <p:nvSpPr>
              <p:cNvPr id="1634" name="Google Shape;1634;p74"/>
              <p:cNvSpPr/>
              <p:nvPr/>
            </p:nvSpPr>
            <p:spPr>
              <a:xfrm>
                <a:off x="557644" y="5085183"/>
                <a:ext cx="8782050" cy="12675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35" name="Google Shape;1635;p7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636" name="Google Shape;1636;p7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106</a:t>
                </a:r>
                <a:endParaRPr b="1" sz="1300">
                  <a:solidFill>
                    <a:srgbClr val="262626"/>
                  </a:solidFill>
                  <a:latin typeface="Arial"/>
                  <a:ea typeface="Arial"/>
                  <a:cs typeface="Arial"/>
                  <a:sym typeface="Arial"/>
                </a:endParaRPr>
              </a:p>
            </p:txBody>
          </p:sp>
          <p:sp>
            <p:nvSpPr>
              <p:cNvPr id="1637" name="Google Shape;1637;p74"/>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hàng đầu tiên.</a:t>
                </a:r>
                <a:endParaRPr/>
              </a:p>
            </p:txBody>
          </p:sp>
        </p:grpSp>
        <p:pic>
          <p:nvPicPr>
            <p:cNvPr descr="Byte - Free electronics icons" id="1638" name="Google Shape;1638;p74"/>
            <p:cNvPicPr preferRelativeResize="0"/>
            <p:nvPr/>
          </p:nvPicPr>
          <p:blipFill rotWithShape="1">
            <a:blip r:embed="rId3">
              <a:alphaModFix/>
            </a:blip>
            <a:srcRect b="-5938" l="13871" r="14480" t="-7084"/>
            <a:stretch/>
          </p:blipFill>
          <p:spPr>
            <a:xfrm>
              <a:off x="665052" y="5457535"/>
              <a:ext cx="295715" cy="236991"/>
            </a:xfrm>
            <a:prstGeom prst="rect">
              <a:avLst/>
            </a:prstGeom>
            <a:noFill/>
            <a:ln>
              <a:noFill/>
            </a:ln>
          </p:spPr>
        </p:pic>
        <p:sp>
          <p:nvSpPr>
            <p:cNvPr id="1639" name="Google Shape;1639;p74"/>
            <p:cNvSpPr txBox="1"/>
            <p:nvPr/>
          </p:nvSpPr>
          <p:spPr>
            <a:xfrm>
              <a:off x="923833" y="543480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108</a:t>
              </a:r>
              <a:endParaRPr b="1" sz="1300">
                <a:solidFill>
                  <a:srgbClr val="262626"/>
                </a:solidFill>
                <a:latin typeface="Arial"/>
                <a:ea typeface="Arial"/>
                <a:cs typeface="Arial"/>
                <a:sym typeface="Arial"/>
              </a:endParaRPr>
            </a:p>
          </p:txBody>
        </p:sp>
        <p:sp>
          <p:nvSpPr>
            <p:cNvPr id="1640" name="Google Shape;1640;p74"/>
            <p:cNvSpPr txBox="1"/>
            <p:nvPr/>
          </p:nvSpPr>
          <p:spPr>
            <a:xfrm>
              <a:off x="1024473" y="5769697"/>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Xóa cột thứ hai.</a:t>
              </a:r>
              <a:endParaRPr/>
            </a:p>
          </p:txBody>
        </p:sp>
      </p:grpSp>
      <p:sp>
        <p:nvSpPr>
          <p:cNvPr id="1641" name="Google Shape;1641;p7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Phương pháp xóa phần tử khỏi mảng (2/2)</a:t>
            </a:r>
            <a:endParaRPr sz="1400">
              <a:solidFill>
                <a:schemeClr val="dk1"/>
              </a:solidFill>
              <a:latin typeface="Arial"/>
              <a:ea typeface="Arial"/>
              <a:cs typeface="Arial"/>
              <a:sym typeface="Arial"/>
            </a:endParaRPr>
          </a:p>
        </p:txBody>
      </p:sp>
      <p:grpSp>
        <p:nvGrpSpPr>
          <p:cNvPr id="1642" name="Google Shape;1642;p74"/>
          <p:cNvGrpSpPr/>
          <p:nvPr/>
        </p:nvGrpSpPr>
        <p:grpSpPr>
          <a:xfrm>
            <a:off x="558396" y="1700808"/>
            <a:ext cx="8782050" cy="2542009"/>
            <a:chOff x="558396" y="1772815"/>
            <a:chExt cx="8782050" cy="2542009"/>
          </a:xfrm>
        </p:grpSpPr>
        <p:sp>
          <p:nvSpPr>
            <p:cNvPr id="1643" name="Google Shape;1643;p74"/>
            <p:cNvSpPr/>
            <p:nvPr/>
          </p:nvSpPr>
          <p:spPr>
            <a:xfrm>
              <a:off x="558396" y="1772815"/>
              <a:ext cx="8782050" cy="25420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44" name="Google Shape;1644;p74"/>
            <p:cNvPicPr preferRelativeResize="0"/>
            <p:nvPr/>
          </p:nvPicPr>
          <p:blipFill rotWithShape="1">
            <a:blip r:embed="rId4">
              <a:alphaModFix/>
            </a:blip>
            <a:srcRect b="0" l="0" r="20165" t="0"/>
            <a:stretch/>
          </p:blipFill>
          <p:spPr>
            <a:xfrm>
              <a:off x="674083" y="1812751"/>
              <a:ext cx="8665612" cy="2421984"/>
            </a:xfrm>
            <a:prstGeom prst="rect">
              <a:avLst/>
            </a:prstGeom>
            <a:noFill/>
            <a:ln>
              <a:noFill/>
            </a:ln>
          </p:spPr>
        </p:pic>
        <p:sp>
          <p:nvSpPr>
            <p:cNvPr id="1645" name="Google Shape;1645;p74"/>
            <p:cNvSpPr/>
            <p:nvPr/>
          </p:nvSpPr>
          <p:spPr>
            <a:xfrm>
              <a:off x="3257499" y="1959868"/>
              <a:ext cx="1466901"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6" name="Google Shape;1646;p74"/>
            <p:cNvSpPr/>
            <p:nvPr/>
          </p:nvSpPr>
          <p:spPr>
            <a:xfrm>
              <a:off x="3257499" y="3541018"/>
              <a:ext cx="1466901"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75"/>
          <p:cNvSpPr/>
          <p:nvPr/>
        </p:nvSpPr>
        <p:spPr>
          <a:xfrm>
            <a:off x="990600" y="3133792"/>
            <a:ext cx="8353300" cy="10464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400">
                <a:solidFill>
                  <a:srgbClr val="000000"/>
                </a:solidFill>
                <a:latin typeface="Arial"/>
                <a:ea typeface="Arial"/>
                <a:cs typeface="Arial"/>
                <a:sym typeface="Arial"/>
              </a:rPr>
              <a:t>Cấu trúc dữ liệu mảng NumPy cho hiệu suất tính toán tối ưu</a:t>
            </a:r>
            <a:endParaRPr b="0" i="0" sz="3400" u="none" cap="none" strike="noStrike">
              <a:solidFill>
                <a:srgbClr val="000000"/>
              </a:solidFill>
              <a:latin typeface="Arial"/>
              <a:ea typeface="Arial"/>
              <a:cs typeface="Arial"/>
              <a:sym typeface="Arial"/>
            </a:endParaRPr>
          </a:p>
        </p:txBody>
      </p:sp>
      <p:sp>
        <p:nvSpPr>
          <p:cNvPr id="1653" name="Google Shape;1653;p7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1999"/>
              <a:buFont typeface="Arial"/>
              <a:buNone/>
            </a:pPr>
            <a:r>
              <a:rPr b="0" i="0" lang="en-US" sz="1999" u="none" cap="none" strike="noStrike">
                <a:solidFill>
                  <a:srgbClr val="7F7F7F"/>
                </a:solidFill>
                <a:latin typeface="Arial"/>
                <a:ea typeface="Arial"/>
                <a:cs typeface="Arial"/>
                <a:sym typeface="Arial"/>
              </a:rPr>
              <a:t>Bài 1. </a:t>
            </a:r>
            <a:endParaRPr b="0" i="0" sz="5398" u="none" cap="none" strike="noStrike">
              <a:solidFill>
                <a:srgbClr val="7F7F7F"/>
              </a:solidFill>
              <a:latin typeface="Arial"/>
              <a:ea typeface="Arial"/>
              <a:cs typeface="Arial"/>
              <a:sym typeface="Arial"/>
            </a:endParaRPr>
          </a:p>
        </p:txBody>
      </p:sp>
      <p:grpSp>
        <p:nvGrpSpPr>
          <p:cNvPr id="1654" name="Google Shape;1654;p75"/>
          <p:cNvGrpSpPr/>
          <p:nvPr/>
        </p:nvGrpSpPr>
        <p:grpSpPr>
          <a:xfrm>
            <a:off x="1025537" y="4628753"/>
            <a:ext cx="7851751" cy="1364091"/>
            <a:chOff x="1025537" y="4609703"/>
            <a:chExt cx="7851751" cy="1364091"/>
          </a:xfrm>
        </p:grpSpPr>
        <p:sp>
          <p:nvSpPr>
            <p:cNvPr id="1655" name="Google Shape;1655;p75"/>
            <p:cNvSpPr/>
            <p:nvPr/>
          </p:nvSpPr>
          <p:spPr>
            <a:xfrm>
              <a:off x="1025537" y="4609703"/>
              <a:ext cx="3666419" cy="1364091"/>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59"/>
                <a:buFont typeface="Arial"/>
                <a:buChar char="•"/>
              </a:pPr>
              <a:r>
                <a:rPr lang="en-US" sz="1799">
                  <a:solidFill>
                    <a:srgbClr val="A5A5A5"/>
                  </a:solidFill>
                  <a:latin typeface="Arial"/>
                  <a:ea typeface="Arial"/>
                  <a:cs typeface="Arial"/>
                  <a:sym typeface="Arial"/>
                </a:rPr>
                <a:t>1.1.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59"/>
                <a:buFont typeface="Arial"/>
                <a:buChar char="•"/>
              </a:pPr>
              <a:r>
                <a:rPr lang="en-US" sz="1799">
                  <a:solidFill>
                    <a:srgbClr val="A5A5A5"/>
                  </a:solidFill>
                  <a:latin typeface="Arial"/>
                  <a:ea typeface="Arial"/>
                  <a:cs typeface="Arial"/>
                  <a:sym typeface="Arial"/>
                </a:rPr>
                <a:t>1.2. Khái niệm cơ bản về mảng NumPy</a:t>
              </a:r>
              <a:endParaRPr sz="1799">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Hoạt động mảng NumPy</a:t>
              </a:r>
              <a:endParaRPr sz="1800">
                <a:solidFill>
                  <a:srgbClr val="3F3F3F"/>
                </a:solidFill>
                <a:latin typeface="Arial"/>
                <a:ea typeface="Arial"/>
                <a:cs typeface="Arial"/>
                <a:sym typeface="Arial"/>
              </a:endParaRPr>
            </a:p>
          </p:txBody>
        </p:sp>
        <p:sp>
          <p:nvSpPr>
            <p:cNvPr id="1656" name="Google Shape;1656;p75"/>
            <p:cNvSpPr/>
            <p:nvPr/>
          </p:nvSpPr>
          <p:spPr>
            <a:xfrm>
              <a:off x="4691956" y="4609703"/>
              <a:ext cx="4185332" cy="681982"/>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1.4. Lập chỉ mục và cắt NumPy</a:t>
              </a:r>
              <a:endParaRPr b="0" i="0" sz="1799" u="none" cap="none" strike="noStrike">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59"/>
                <a:buFont typeface="Arial"/>
                <a:buChar char="•"/>
              </a:pPr>
              <a:r>
                <a:rPr b="0" i="0" lang="en-US" sz="1799" u="none" cap="none" strike="noStrike">
                  <a:solidFill>
                    <a:srgbClr val="A5A5A5"/>
                  </a:solidFill>
                  <a:latin typeface="Arial"/>
                  <a:ea typeface="Arial"/>
                  <a:cs typeface="Arial"/>
                  <a:sym typeface="Arial"/>
                </a:rPr>
                <a:t>1.5. Chuyển vị mảng và hoán đổi trục</a:t>
              </a:r>
              <a:endParaRPr b="0" i="0" sz="1799" u="none" cap="none" strike="noStrike">
                <a:solidFill>
                  <a:srgbClr val="A5A5A5"/>
                </a:solidFill>
                <a:latin typeface="Arial"/>
                <a:ea typeface="Arial"/>
                <a:cs typeface="Arial"/>
                <a:sym typeface="Arial"/>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thao tác cơ bản</a:t>
            </a:r>
            <a:endParaRPr sz="2400">
              <a:solidFill>
                <a:srgbClr val="0C0C0C"/>
              </a:solidFill>
              <a:latin typeface="Arial"/>
              <a:ea typeface="Arial"/>
              <a:cs typeface="Arial"/>
              <a:sym typeface="Arial"/>
            </a:endParaRPr>
          </a:p>
        </p:txBody>
      </p:sp>
      <p:grpSp>
        <p:nvGrpSpPr>
          <p:cNvPr id="1663" name="Google Shape;1663;p76"/>
          <p:cNvGrpSpPr/>
          <p:nvPr/>
        </p:nvGrpSpPr>
        <p:grpSpPr>
          <a:xfrm>
            <a:off x="450000" y="450000"/>
            <a:ext cx="9018000" cy="276999"/>
            <a:chOff x="450000" y="450000"/>
            <a:chExt cx="9018000" cy="276999"/>
          </a:xfrm>
        </p:grpSpPr>
        <p:sp>
          <p:nvSpPr>
            <p:cNvPr id="1664" name="Google Shape;1664;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665" name="Google Shape;1665;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1666" name="Google Shape;1666;p76"/>
          <p:cNvSpPr/>
          <p:nvPr/>
        </p:nvSpPr>
        <p:spPr>
          <a:xfrm>
            <a:off x="712182" y="2507754"/>
            <a:ext cx="8632824" cy="175610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lý do này, các thư viện học máy và học sâu phổ biến, chẳng hạn như scikit-learning, tensorflow, pytorch, v.v., đều được tạo dựa trên NumPy.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bản tóm tắt các đặc điểm của NumPy mà chúng ta đã học được cho đến nay.</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Thư viện cấp thấp, hiệu suất cao được triển khai trong C</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Hỗ trợ các hoạt động ndarray mảng đa chiều nhanh, hiệu quả về bộ nhớ</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Hỗ trợ các chức năng tính toán khác nhau như đại số tuyến tính, trình tạo số ngẫu nhiên, biến đổi Fourier, v.v.</a:t>
            </a:r>
            <a:endParaRPr b="0" i="0" sz="1300" u="none" cap="none" strike="noStrike">
              <a:solidFill>
                <a:srgbClr val="262626"/>
              </a:solidFill>
              <a:latin typeface="Arial"/>
              <a:ea typeface="Arial"/>
              <a:cs typeface="Arial"/>
              <a:sym typeface="Arial"/>
            </a:endParaRPr>
          </a:p>
        </p:txBody>
      </p:sp>
      <p:sp>
        <p:nvSpPr>
          <p:cNvPr id="1667" name="Google Shape;1667;p76"/>
          <p:cNvSpPr/>
          <p:nvPr/>
        </p:nvSpPr>
        <p:spPr>
          <a:xfrm>
            <a:off x="580388" y="1833801"/>
            <a:ext cx="8782050"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Trước đó, chúng ta đã biết rằng tính năng độc đáo của thao tác mảng NumPy là dữ liệu có thể được xử lý chung mà không cần sử dụng câu lệnh vòng lặp for, được gọi là vector hóa. Trong trường hợp này, các phép toán số học giữa các mảng có cùng kích thước được áp dụng trong mỗi phần tử Bài của mảng.</a:t>
            </a:r>
            <a:endParaRPr sz="14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grpSp>
        <p:nvGrpSpPr>
          <p:cNvPr id="1673" name="Google Shape;1673;p77"/>
          <p:cNvGrpSpPr/>
          <p:nvPr/>
        </p:nvGrpSpPr>
        <p:grpSpPr>
          <a:xfrm>
            <a:off x="450000" y="450000"/>
            <a:ext cx="9018000" cy="276999"/>
            <a:chOff x="450000" y="450000"/>
            <a:chExt cx="9018000" cy="276999"/>
          </a:xfrm>
        </p:grpSpPr>
        <p:sp>
          <p:nvSpPr>
            <p:cNvPr id="1674" name="Google Shape;1674;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675" name="Google Shape;1675;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676" name="Google Shape;1676;p77"/>
          <p:cNvGrpSpPr/>
          <p:nvPr/>
        </p:nvGrpSpPr>
        <p:grpSpPr>
          <a:xfrm>
            <a:off x="558396" y="1700808"/>
            <a:ext cx="8782050" cy="2113384"/>
            <a:chOff x="558396" y="1772816"/>
            <a:chExt cx="8782050" cy="2113384"/>
          </a:xfrm>
        </p:grpSpPr>
        <p:sp>
          <p:nvSpPr>
            <p:cNvPr id="1677" name="Google Shape;1677;p77"/>
            <p:cNvSpPr/>
            <p:nvPr/>
          </p:nvSpPr>
          <p:spPr>
            <a:xfrm>
              <a:off x="558396" y="1772816"/>
              <a:ext cx="8782050" cy="21133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78" name="Google Shape;1678;p77"/>
            <p:cNvPicPr preferRelativeResize="0"/>
            <p:nvPr/>
          </p:nvPicPr>
          <p:blipFill rotWithShape="1">
            <a:blip r:embed="rId3">
              <a:alphaModFix/>
            </a:blip>
            <a:srcRect b="0" l="2418" r="17472" t="0"/>
            <a:stretch/>
          </p:blipFill>
          <p:spPr>
            <a:xfrm>
              <a:off x="723131" y="1822481"/>
              <a:ext cx="8616564" cy="1999254"/>
            </a:xfrm>
            <a:prstGeom prst="rect">
              <a:avLst/>
            </a:prstGeom>
            <a:noFill/>
            <a:ln>
              <a:noFill/>
            </a:ln>
          </p:spPr>
        </p:pic>
      </p:grpSp>
      <p:grpSp>
        <p:nvGrpSpPr>
          <p:cNvPr id="1679" name="Google Shape;1679;p77"/>
          <p:cNvGrpSpPr/>
          <p:nvPr/>
        </p:nvGrpSpPr>
        <p:grpSpPr>
          <a:xfrm>
            <a:off x="558396" y="3918546"/>
            <a:ext cx="8782050" cy="726905"/>
            <a:chOff x="557644" y="5085183"/>
            <a:chExt cx="8782050" cy="726905"/>
          </a:xfrm>
        </p:grpSpPr>
        <p:sp>
          <p:nvSpPr>
            <p:cNvPr id="1680" name="Google Shape;1680;p77"/>
            <p:cNvSpPr/>
            <p:nvPr/>
          </p:nvSpPr>
          <p:spPr>
            <a:xfrm>
              <a:off x="557644" y="5085183"/>
              <a:ext cx="8782050" cy="7269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81" name="Google Shape;1681;p77"/>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682" name="Google Shape;1682;p7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a:t>
              </a:r>
              <a:endParaRPr b="1" sz="1300">
                <a:solidFill>
                  <a:srgbClr val="262626"/>
                </a:solidFill>
                <a:latin typeface="Arial"/>
                <a:ea typeface="Arial"/>
                <a:cs typeface="Arial"/>
                <a:sym typeface="Arial"/>
              </a:endParaRPr>
            </a:p>
          </p:txBody>
        </p:sp>
        <p:sp>
          <p:nvSpPr>
            <p:cNvPr id="1683" name="Google Shape;1683;p77"/>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một danh sách, toán tử + có nghĩa là kết nối các phần tử đã cho.</a:t>
              </a:r>
              <a:endParaRPr/>
            </a:p>
          </p:txBody>
        </p:sp>
      </p:grpSp>
      <p:sp>
        <p:nvSpPr>
          <p:cNvPr id="1684" name="Google Shape;1684;p7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và Mảng NumPy: + Toán tử</a:t>
            </a:r>
            <a:endParaRPr sz="14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grpSp>
        <p:nvGrpSpPr>
          <p:cNvPr id="1690" name="Google Shape;1690;p78"/>
          <p:cNvGrpSpPr/>
          <p:nvPr/>
        </p:nvGrpSpPr>
        <p:grpSpPr>
          <a:xfrm>
            <a:off x="450000" y="450000"/>
            <a:ext cx="9018000" cy="276999"/>
            <a:chOff x="450000" y="450000"/>
            <a:chExt cx="9018000" cy="276999"/>
          </a:xfrm>
        </p:grpSpPr>
        <p:sp>
          <p:nvSpPr>
            <p:cNvPr id="1691" name="Google Shape;1691;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692" name="Google Shape;1692;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693" name="Google Shape;1693;p78"/>
          <p:cNvGrpSpPr/>
          <p:nvPr/>
        </p:nvGrpSpPr>
        <p:grpSpPr>
          <a:xfrm>
            <a:off x="548119" y="3284959"/>
            <a:ext cx="8782050" cy="726905"/>
            <a:chOff x="557644" y="5085183"/>
            <a:chExt cx="8782050" cy="726905"/>
          </a:xfrm>
        </p:grpSpPr>
        <p:sp>
          <p:nvSpPr>
            <p:cNvPr id="1694" name="Google Shape;1694;p78"/>
            <p:cNvSpPr/>
            <p:nvPr/>
          </p:nvSpPr>
          <p:spPr>
            <a:xfrm>
              <a:off x="557644" y="5085183"/>
              <a:ext cx="8782050" cy="7269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95" name="Google Shape;1695;p7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696" name="Google Shape;1696;p7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6</a:t>
              </a:r>
              <a:endParaRPr b="1" sz="1300">
                <a:solidFill>
                  <a:srgbClr val="262626"/>
                </a:solidFill>
                <a:latin typeface="Arial"/>
                <a:ea typeface="Arial"/>
                <a:cs typeface="Arial"/>
                <a:sym typeface="Arial"/>
              </a:endParaRPr>
            </a:p>
          </p:txBody>
        </p:sp>
        <p:sp>
          <p:nvSpPr>
            <p:cNvPr id="1697" name="Google Shape;1697;p7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một mảng NumPy, mỗi phần tử đều được tính toán.</a:t>
              </a:r>
              <a:endParaRPr sz="1300">
                <a:solidFill>
                  <a:srgbClr val="262626"/>
                </a:solidFill>
                <a:latin typeface="Arial"/>
                <a:ea typeface="Arial"/>
                <a:cs typeface="Arial"/>
                <a:sym typeface="Arial"/>
              </a:endParaRPr>
            </a:p>
          </p:txBody>
        </p:sp>
      </p:grpSp>
      <p:grpSp>
        <p:nvGrpSpPr>
          <p:cNvPr id="1698" name="Google Shape;1698;p78"/>
          <p:cNvGrpSpPr/>
          <p:nvPr/>
        </p:nvGrpSpPr>
        <p:grpSpPr>
          <a:xfrm>
            <a:off x="558396" y="1700808"/>
            <a:ext cx="8782050" cy="1512168"/>
            <a:chOff x="558396" y="1772816"/>
            <a:chExt cx="8782050" cy="1512168"/>
          </a:xfrm>
        </p:grpSpPr>
        <p:sp>
          <p:nvSpPr>
            <p:cNvPr id="1699" name="Google Shape;1699;p78"/>
            <p:cNvSpPr/>
            <p:nvPr/>
          </p:nvSpPr>
          <p:spPr>
            <a:xfrm>
              <a:off x="558396" y="1772816"/>
              <a:ext cx="8782050" cy="15121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00" name="Google Shape;1700;p78"/>
            <p:cNvPicPr preferRelativeResize="0"/>
            <p:nvPr/>
          </p:nvPicPr>
          <p:blipFill rotWithShape="1">
            <a:blip r:embed="rId4">
              <a:alphaModFix/>
            </a:blip>
            <a:srcRect b="0" l="1692" r="21863" t="0"/>
            <a:stretch/>
          </p:blipFill>
          <p:spPr>
            <a:xfrm>
              <a:off x="670173" y="1847017"/>
              <a:ext cx="8669522" cy="1365959"/>
            </a:xfrm>
            <a:prstGeom prst="rect">
              <a:avLst/>
            </a:prstGeom>
            <a:noFill/>
            <a:ln>
              <a:noFill/>
            </a:ln>
          </p:spPr>
        </p:pic>
      </p:grpSp>
      <p:sp>
        <p:nvSpPr>
          <p:cNvPr id="1701" name="Google Shape;1701;p7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và Mảng NumPy: + Toán tử</a:t>
            </a:r>
            <a:endParaRPr sz="1400">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grpSp>
        <p:nvGrpSpPr>
          <p:cNvPr id="1707" name="Google Shape;1707;p79"/>
          <p:cNvGrpSpPr/>
          <p:nvPr/>
        </p:nvGrpSpPr>
        <p:grpSpPr>
          <a:xfrm>
            <a:off x="450000" y="450000"/>
            <a:ext cx="9018000" cy="276999"/>
            <a:chOff x="450000" y="450000"/>
            <a:chExt cx="9018000" cy="276999"/>
          </a:xfrm>
        </p:grpSpPr>
        <p:sp>
          <p:nvSpPr>
            <p:cNvPr id="1708" name="Google Shape;1708;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09" name="Google Shape;1709;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10" name="Google Shape;1710;p79"/>
          <p:cNvGrpSpPr/>
          <p:nvPr/>
        </p:nvGrpSpPr>
        <p:grpSpPr>
          <a:xfrm>
            <a:off x="544476" y="1916832"/>
            <a:ext cx="8795970" cy="4392488"/>
            <a:chOff x="544476" y="1979401"/>
            <a:chExt cx="8795970" cy="4392488"/>
          </a:xfrm>
        </p:grpSpPr>
        <p:sp>
          <p:nvSpPr>
            <p:cNvPr id="1711" name="Google Shape;1711;p79"/>
            <p:cNvSpPr/>
            <p:nvPr/>
          </p:nvSpPr>
          <p:spPr>
            <a:xfrm>
              <a:off x="558396" y="1979401"/>
              <a:ext cx="8782050"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12" name="Google Shape;1712;p79"/>
            <p:cNvPicPr preferRelativeResize="0"/>
            <p:nvPr/>
          </p:nvPicPr>
          <p:blipFill rotWithShape="1">
            <a:blip r:embed="rId3">
              <a:alphaModFix/>
            </a:blip>
            <a:srcRect b="0" l="2088" r="14290" t="0"/>
            <a:stretch/>
          </p:blipFill>
          <p:spPr>
            <a:xfrm>
              <a:off x="544476" y="2073930"/>
              <a:ext cx="8654645" cy="4203433"/>
            </a:xfrm>
            <a:prstGeom prst="rect">
              <a:avLst/>
            </a:prstGeom>
            <a:noFill/>
            <a:ln>
              <a:noFill/>
            </a:ln>
          </p:spPr>
        </p:pic>
      </p:grpSp>
      <p:sp>
        <p:nvSpPr>
          <p:cNvPr id="1713" name="Google Shape;1713;p7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Nếu hình dạng của mảng giống nhau, bạn có thể thực hiện các phép toán cộng, trừ, nhân và chia.</a:t>
            </a:r>
            <a:endParaRPr sz="1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8"/>
          <p:cNvGrpSpPr/>
          <p:nvPr/>
        </p:nvGrpSpPr>
        <p:grpSpPr>
          <a:xfrm>
            <a:off x="450000" y="450000"/>
            <a:ext cx="9018000" cy="276999"/>
            <a:chOff x="450000" y="450000"/>
            <a:chExt cx="9018000" cy="276999"/>
          </a:xfrm>
        </p:grpSpPr>
        <p:sp>
          <p:nvSpPr>
            <p:cNvPr id="201" name="Google Shape;201;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202" name="Google Shape;202;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3" name="Google Shape;203;p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Thuật toán</a:t>
            </a:r>
            <a:endParaRPr sz="1400">
              <a:solidFill>
                <a:schemeClr val="dk1"/>
              </a:solidFill>
              <a:latin typeface="Arial"/>
              <a:ea typeface="Arial"/>
              <a:cs typeface="Arial"/>
              <a:sym typeface="Arial"/>
            </a:endParaRPr>
          </a:p>
        </p:txBody>
      </p:sp>
      <p:sp>
        <p:nvSpPr>
          <p:cNvPr id="204" name="Google Shape;204;p8"/>
          <p:cNvSpPr/>
          <p:nvPr/>
        </p:nvSpPr>
        <p:spPr>
          <a:xfrm>
            <a:off x="702940" y="1672233"/>
            <a:ext cx="8632825"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Thứ ba, thuật toán là công thức của một tập hợp các quy trình hoặc phương pháp để giải bất kỳ bài toán nào có thể giải được và đề cập đến quy trình từng bước để thực hiện phép tính..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thuật toán là quan trọng nhất trong lĩnh vực học máy và học sâu, những lĩnh vực chúng tôi sẽ đề cập trong tương lai, bởi vì nó yêu cầu làm việc với rất nhiều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Cuối cùng, vì hiệu suất của thuật toán liên quan trực tiếp đến hiệu suất của cấu trúc dữ liệu, nên có thể nói rằng điều quan trọng nhất là phải biết chính xác nơi sử dụng một cấu trúc dữ liệu nhất định.</a:t>
            </a:r>
            <a:endParaRPr sz="1300">
              <a:solidFill>
                <a:srgbClr val="262626"/>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grpSp>
        <p:nvGrpSpPr>
          <p:cNvPr id="1719" name="Google Shape;1719;p80"/>
          <p:cNvGrpSpPr/>
          <p:nvPr/>
        </p:nvGrpSpPr>
        <p:grpSpPr>
          <a:xfrm>
            <a:off x="450000" y="450000"/>
            <a:ext cx="9018000" cy="276999"/>
            <a:chOff x="450000" y="450000"/>
            <a:chExt cx="9018000" cy="276999"/>
          </a:xfrm>
        </p:grpSpPr>
        <p:sp>
          <p:nvSpPr>
            <p:cNvPr id="1720" name="Google Shape;1720;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21" name="Google Shape;1721;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22" name="Google Shape;1722;p80"/>
          <p:cNvGrpSpPr/>
          <p:nvPr/>
        </p:nvGrpSpPr>
        <p:grpSpPr>
          <a:xfrm>
            <a:off x="558396" y="1700808"/>
            <a:ext cx="8782050" cy="1941934"/>
            <a:chOff x="558396" y="1772816"/>
            <a:chExt cx="8782050" cy="1941934"/>
          </a:xfrm>
        </p:grpSpPr>
        <p:sp>
          <p:nvSpPr>
            <p:cNvPr id="1723" name="Google Shape;1723;p80"/>
            <p:cNvSpPr/>
            <p:nvPr/>
          </p:nvSpPr>
          <p:spPr>
            <a:xfrm>
              <a:off x="558396" y="1772816"/>
              <a:ext cx="8782050" cy="19419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24" name="Google Shape;1724;p80"/>
            <p:cNvPicPr preferRelativeResize="0"/>
            <p:nvPr/>
          </p:nvPicPr>
          <p:blipFill rotWithShape="1">
            <a:blip r:embed="rId3">
              <a:alphaModFix/>
            </a:blip>
            <a:srcRect b="0" l="0" r="21039" t="0"/>
            <a:stretch/>
          </p:blipFill>
          <p:spPr>
            <a:xfrm>
              <a:off x="578833" y="1846674"/>
              <a:ext cx="8760861" cy="1798349"/>
            </a:xfrm>
            <a:prstGeom prst="rect">
              <a:avLst/>
            </a:prstGeom>
            <a:noFill/>
            <a:ln>
              <a:noFill/>
            </a:ln>
          </p:spPr>
        </p:pic>
      </p:grpSp>
      <p:grpSp>
        <p:nvGrpSpPr>
          <p:cNvPr id="1725" name="Google Shape;1725;p80"/>
          <p:cNvGrpSpPr/>
          <p:nvPr/>
        </p:nvGrpSpPr>
        <p:grpSpPr>
          <a:xfrm>
            <a:off x="557644" y="3714725"/>
            <a:ext cx="8782050" cy="1215510"/>
            <a:chOff x="557644" y="4301722"/>
            <a:chExt cx="8782050" cy="1215510"/>
          </a:xfrm>
        </p:grpSpPr>
        <p:grpSp>
          <p:nvGrpSpPr>
            <p:cNvPr id="1726" name="Google Shape;1726;p80"/>
            <p:cNvGrpSpPr/>
            <p:nvPr/>
          </p:nvGrpSpPr>
          <p:grpSpPr>
            <a:xfrm>
              <a:off x="557644" y="4301722"/>
              <a:ext cx="8782050" cy="1215510"/>
              <a:chOff x="557644" y="5085183"/>
              <a:chExt cx="8782050" cy="1215510"/>
            </a:xfrm>
          </p:grpSpPr>
          <p:sp>
            <p:nvSpPr>
              <p:cNvPr id="1727" name="Google Shape;1727;p80"/>
              <p:cNvSpPr/>
              <p:nvPr/>
            </p:nvSpPr>
            <p:spPr>
              <a:xfrm>
                <a:off x="557644" y="5085183"/>
                <a:ext cx="8782050" cy="12155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28" name="Google Shape;1728;p80"/>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729" name="Google Shape;1729;p8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10</a:t>
                </a:r>
                <a:endParaRPr b="1" sz="1300">
                  <a:solidFill>
                    <a:srgbClr val="262626"/>
                  </a:solidFill>
                  <a:latin typeface="Arial"/>
                  <a:ea typeface="Arial"/>
                  <a:cs typeface="Arial"/>
                  <a:sym typeface="Arial"/>
                </a:endParaRPr>
              </a:p>
            </p:txBody>
          </p:sp>
          <p:sp>
            <p:nvSpPr>
              <p:cNvPr id="1730" name="Google Shape;1730;p8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một danh sách, toán tử * có nghĩa là lặp lại.</a:t>
                </a:r>
                <a:endParaRPr/>
              </a:p>
            </p:txBody>
          </p:sp>
        </p:grpSp>
        <p:pic>
          <p:nvPicPr>
            <p:cNvPr descr="Byte - Free electronics icons" id="1731" name="Google Shape;1731;p80"/>
            <p:cNvPicPr preferRelativeResize="0"/>
            <p:nvPr/>
          </p:nvPicPr>
          <p:blipFill rotWithShape="1">
            <a:blip r:embed="rId4">
              <a:alphaModFix/>
            </a:blip>
            <a:srcRect b="-5938" l="13871" r="14480" t="-7084"/>
            <a:stretch/>
          </p:blipFill>
          <p:spPr>
            <a:xfrm>
              <a:off x="660211" y="4933007"/>
              <a:ext cx="295715" cy="236991"/>
            </a:xfrm>
            <a:prstGeom prst="rect">
              <a:avLst/>
            </a:prstGeom>
            <a:noFill/>
            <a:ln>
              <a:noFill/>
            </a:ln>
          </p:spPr>
        </p:pic>
        <p:sp>
          <p:nvSpPr>
            <p:cNvPr id="1732" name="Google Shape;1732;p80"/>
            <p:cNvSpPr txBox="1"/>
            <p:nvPr/>
          </p:nvSpPr>
          <p:spPr>
            <a:xfrm>
              <a:off x="918992" y="491027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11</a:t>
              </a:r>
              <a:endParaRPr b="1" sz="1300">
                <a:solidFill>
                  <a:srgbClr val="262626"/>
                </a:solidFill>
                <a:latin typeface="Arial"/>
                <a:ea typeface="Arial"/>
                <a:cs typeface="Arial"/>
                <a:sym typeface="Arial"/>
              </a:endParaRPr>
            </a:p>
          </p:txBody>
        </p:sp>
        <p:sp>
          <p:nvSpPr>
            <p:cNvPr id="1733" name="Google Shape;1733;p80"/>
            <p:cNvSpPr txBox="1"/>
            <p:nvPr/>
          </p:nvSpPr>
          <p:spPr>
            <a:xfrm>
              <a:off x="1019632" y="524516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Phép nhân trong một mảng NumPy trả về kết quả phép nhân của từng phần tử.</a:t>
              </a:r>
              <a:endParaRPr/>
            </a:p>
          </p:txBody>
        </p:sp>
      </p:grpSp>
      <p:sp>
        <p:nvSpPr>
          <p:cNvPr id="1734" name="Google Shape;1734;p8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So sánh danh sách Python và mảng NumPy: Phép nhân</a:t>
            </a:r>
            <a:endParaRPr sz="140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grpSp>
        <p:nvGrpSpPr>
          <p:cNvPr id="1740" name="Google Shape;1740;p81"/>
          <p:cNvGrpSpPr/>
          <p:nvPr/>
        </p:nvGrpSpPr>
        <p:grpSpPr>
          <a:xfrm>
            <a:off x="450000" y="450000"/>
            <a:ext cx="9018000" cy="276999"/>
            <a:chOff x="450000" y="450000"/>
            <a:chExt cx="9018000" cy="276999"/>
          </a:xfrm>
        </p:grpSpPr>
        <p:sp>
          <p:nvSpPr>
            <p:cNvPr id="1741" name="Google Shape;1741;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42" name="Google Shape;1742;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43" name="Google Shape;1743;p81"/>
          <p:cNvGrpSpPr/>
          <p:nvPr/>
        </p:nvGrpSpPr>
        <p:grpSpPr>
          <a:xfrm>
            <a:off x="557644" y="4088742"/>
            <a:ext cx="8782050" cy="1337432"/>
            <a:chOff x="557644" y="4491868"/>
            <a:chExt cx="8782050" cy="1337432"/>
          </a:xfrm>
        </p:grpSpPr>
        <p:grpSp>
          <p:nvGrpSpPr>
            <p:cNvPr id="1744" name="Google Shape;1744;p81"/>
            <p:cNvGrpSpPr/>
            <p:nvPr/>
          </p:nvGrpSpPr>
          <p:grpSpPr>
            <a:xfrm>
              <a:off x="557644" y="4491868"/>
              <a:ext cx="8782050" cy="1337432"/>
              <a:chOff x="557644" y="5085183"/>
              <a:chExt cx="8782050" cy="1337432"/>
            </a:xfrm>
          </p:grpSpPr>
          <p:sp>
            <p:nvSpPr>
              <p:cNvPr id="1745" name="Google Shape;1745;p81"/>
              <p:cNvSpPr/>
              <p:nvPr/>
            </p:nvSpPr>
            <p:spPr>
              <a:xfrm>
                <a:off x="557644" y="5085183"/>
                <a:ext cx="8782050" cy="133743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46" name="Google Shape;1746;p8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747" name="Google Shape;1747;p8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a:t>
                </a:r>
                <a:endParaRPr b="1" sz="1300">
                  <a:solidFill>
                    <a:srgbClr val="262626"/>
                  </a:solidFill>
                  <a:latin typeface="Arial"/>
                  <a:ea typeface="Arial"/>
                  <a:cs typeface="Arial"/>
                  <a:sym typeface="Arial"/>
                </a:endParaRPr>
              </a:p>
            </p:txBody>
          </p:sp>
          <p:sp>
            <p:nvSpPr>
              <p:cNvPr id="1748" name="Google Shape;1748;p8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NumPy, phương thức lặp lại được sử dụng để lặp lại từng phần tử.</a:t>
                </a:r>
                <a:endParaRPr sz="1300">
                  <a:solidFill>
                    <a:srgbClr val="262626"/>
                  </a:solidFill>
                  <a:latin typeface="Arial"/>
                  <a:ea typeface="Arial"/>
                  <a:cs typeface="Arial"/>
                  <a:sym typeface="Arial"/>
                </a:endParaRPr>
              </a:p>
            </p:txBody>
          </p:sp>
        </p:grpSp>
        <p:pic>
          <p:nvPicPr>
            <p:cNvPr descr="Byte - Free electronics icons" id="1749" name="Google Shape;1749;p81"/>
            <p:cNvPicPr preferRelativeResize="0"/>
            <p:nvPr/>
          </p:nvPicPr>
          <p:blipFill rotWithShape="1">
            <a:blip r:embed="rId3">
              <a:alphaModFix/>
            </a:blip>
            <a:srcRect b="-5938" l="13871" r="14480" t="-7084"/>
            <a:stretch/>
          </p:blipFill>
          <p:spPr>
            <a:xfrm>
              <a:off x="660211" y="5221039"/>
              <a:ext cx="295715" cy="236991"/>
            </a:xfrm>
            <a:prstGeom prst="rect">
              <a:avLst/>
            </a:prstGeom>
            <a:noFill/>
            <a:ln>
              <a:noFill/>
            </a:ln>
          </p:spPr>
        </p:pic>
        <p:sp>
          <p:nvSpPr>
            <p:cNvPr id="1750" name="Google Shape;1750;p81"/>
            <p:cNvSpPr txBox="1"/>
            <p:nvPr/>
          </p:nvSpPr>
          <p:spPr>
            <a:xfrm>
              <a:off x="918992" y="5198307"/>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15</a:t>
              </a:r>
              <a:endParaRPr b="1" sz="1300">
                <a:solidFill>
                  <a:srgbClr val="262626"/>
                </a:solidFill>
                <a:latin typeface="Arial"/>
                <a:ea typeface="Arial"/>
                <a:cs typeface="Arial"/>
                <a:sym typeface="Arial"/>
              </a:endParaRPr>
            </a:p>
          </p:txBody>
        </p:sp>
        <p:sp>
          <p:nvSpPr>
            <p:cNvPr id="1751" name="Google Shape;1751;p81"/>
            <p:cNvSpPr txBox="1"/>
            <p:nvPr/>
          </p:nvSpPr>
          <p:spPr>
            <a:xfrm>
              <a:off x="1019632" y="5533201"/>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NumPy, phương thức gạch được sử dụng để lặp lại mảng.</a:t>
              </a:r>
              <a:endParaRPr sz="1300">
                <a:solidFill>
                  <a:srgbClr val="262626"/>
                </a:solidFill>
                <a:latin typeface="Arial"/>
                <a:ea typeface="Arial"/>
                <a:cs typeface="Arial"/>
                <a:sym typeface="Arial"/>
              </a:endParaRPr>
            </a:p>
          </p:txBody>
        </p:sp>
      </p:grpSp>
      <p:sp>
        <p:nvSpPr>
          <p:cNvPr id="1752" name="Google Shape;1752;p8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repeat &amp; tile</a:t>
            </a:r>
            <a:endParaRPr sz="1400">
              <a:solidFill>
                <a:schemeClr val="dk1"/>
              </a:solidFill>
              <a:latin typeface="Arial"/>
              <a:ea typeface="Arial"/>
              <a:cs typeface="Arial"/>
              <a:sym typeface="Arial"/>
            </a:endParaRPr>
          </a:p>
        </p:txBody>
      </p:sp>
      <p:grpSp>
        <p:nvGrpSpPr>
          <p:cNvPr id="1753" name="Google Shape;1753;p81"/>
          <p:cNvGrpSpPr/>
          <p:nvPr/>
        </p:nvGrpSpPr>
        <p:grpSpPr>
          <a:xfrm>
            <a:off x="558396" y="1700808"/>
            <a:ext cx="8782050" cy="2284750"/>
            <a:chOff x="558396" y="1700808"/>
            <a:chExt cx="8782050" cy="2284750"/>
          </a:xfrm>
        </p:grpSpPr>
        <p:grpSp>
          <p:nvGrpSpPr>
            <p:cNvPr id="1754" name="Google Shape;1754;p81"/>
            <p:cNvGrpSpPr/>
            <p:nvPr/>
          </p:nvGrpSpPr>
          <p:grpSpPr>
            <a:xfrm>
              <a:off x="558396" y="1700808"/>
              <a:ext cx="8782050" cy="2284750"/>
              <a:chOff x="558396" y="1772816"/>
              <a:chExt cx="8782050" cy="2284750"/>
            </a:xfrm>
          </p:grpSpPr>
          <p:sp>
            <p:nvSpPr>
              <p:cNvPr id="1755" name="Google Shape;1755;p81"/>
              <p:cNvSpPr/>
              <p:nvPr/>
            </p:nvSpPr>
            <p:spPr>
              <a:xfrm>
                <a:off x="558396" y="1772816"/>
                <a:ext cx="8782050" cy="22847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56" name="Google Shape;1756;p81"/>
              <p:cNvPicPr preferRelativeResize="0"/>
              <p:nvPr/>
            </p:nvPicPr>
            <p:blipFill rotWithShape="1">
              <a:blip r:embed="rId4">
                <a:alphaModFix/>
              </a:blip>
              <a:srcRect b="0" l="0" r="17291" t="0"/>
              <a:stretch/>
            </p:blipFill>
            <p:spPr>
              <a:xfrm>
                <a:off x="578833" y="1829952"/>
                <a:ext cx="8760862" cy="2157859"/>
              </a:xfrm>
              <a:prstGeom prst="rect">
                <a:avLst/>
              </a:prstGeom>
              <a:noFill/>
              <a:ln>
                <a:noFill/>
              </a:ln>
            </p:spPr>
          </p:pic>
        </p:grpSp>
        <p:sp>
          <p:nvSpPr>
            <p:cNvPr id="1757" name="Google Shape;1757;p81"/>
            <p:cNvSpPr/>
            <p:nvPr/>
          </p:nvSpPr>
          <p:spPr>
            <a:xfrm>
              <a:off x="2575148" y="2602634"/>
              <a:ext cx="5040560"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8" name="Google Shape;1758;p81"/>
            <p:cNvSpPr/>
            <p:nvPr/>
          </p:nvSpPr>
          <p:spPr>
            <a:xfrm>
              <a:off x="2428389" y="3328493"/>
              <a:ext cx="5040560" cy="26365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grpSp>
        <p:nvGrpSpPr>
          <p:cNvPr id="1764" name="Google Shape;1764;p82"/>
          <p:cNvGrpSpPr/>
          <p:nvPr/>
        </p:nvGrpSpPr>
        <p:grpSpPr>
          <a:xfrm>
            <a:off x="450000" y="450000"/>
            <a:ext cx="9018000" cy="276999"/>
            <a:chOff x="450000" y="450000"/>
            <a:chExt cx="9018000" cy="276999"/>
          </a:xfrm>
        </p:grpSpPr>
        <p:sp>
          <p:nvSpPr>
            <p:cNvPr id="1765" name="Google Shape;1765;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66" name="Google Shape;1766;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67" name="Google Shape;1767;p82"/>
          <p:cNvGrpSpPr/>
          <p:nvPr/>
        </p:nvGrpSpPr>
        <p:grpSpPr>
          <a:xfrm>
            <a:off x="558396" y="1700808"/>
            <a:ext cx="8782050" cy="3675484"/>
            <a:chOff x="558396" y="1772816"/>
            <a:chExt cx="8782050" cy="3675484"/>
          </a:xfrm>
        </p:grpSpPr>
        <p:sp>
          <p:nvSpPr>
            <p:cNvPr id="1768" name="Google Shape;1768;p82"/>
            <p:cNvSpPr/>
            <p:nvPr/>
          </p:nvSpPr>
          <p:spPr>
            <a:xfrm>
              <a:off x="558396" y="1772816"/>
              <a:ext cx="8782050" cy="36754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69" name="Google Shape;1769;p82"/>
            <p:cNvPicPr preferRelativeResize="0"/>
            <p:nvPr/>
          </p:nvPicPr>
          <p:blipFill rotWithShape="1">
            <a:blip r:embed="rId3">
              <a:alphaModFix/>
            </a:blip>
            <a:srcRect b="0" l="0" r="19860" t="0"/>
            <a:stretch/>
          </p:blipFill>
          <p:spPr>
            <a:xfrm>
              <a:off x="569308" y="1857821"/>
              <a:ext cx="8771138" cy="3515369"/>
            </a:xfrm>
            <a:prstGeom prst="rect">
              <a:avLst/>
            </a:prstGeom>
            <a:noFill/>
            <a:ln>
              <a:noFill/>
            </a:ln>
          </p:spPr>
        </p:pic>
      </p:grpSp>
      <p:sp>
        <p:nvSpPr>
          <p:cNvPr id="1770" name="Google Shape;1770;p8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Khi sử dụng phương pháp gạch, mảng có thể được lặp lại thành dạng hai chiều.</a:t>
            </a:r>
            <a:endParaRPr sz="1400">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grpSp>
        <p:nvGrpSpPr>
          <p:cNvPr id="1776" name="Google Shape;1776;p83"/>
          <p:cNvGrpSpPr/>
          <p:nvPr/>
        </p:nvGrpSpPr>
        <p:grpSpPr>
          <a:xfrm>
            <a:off x="450000" y="450000"/>
            <a:ext cx="9018000" cy="276999"/>
            <a:chOff x="450000" y="450000"/>
            <a:chExt cx="9018000" cy="276999"/>
          </a:xfrm>
        </p:grpSpPr>
        <p:sp>
          <p:nvSpPr>
            <p:cNvPr id="1777" name="Google Shape;1777;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78" name="Google Shape;1778;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79" name="Google Shape;1779;p83"/>
          <p:cNvGrpSpPr/>
          <p:nvPr/>
        </p:nvGrpSpPr>
        <p:grpSpPr>
          <a:xfrm>
            <a:off x="558396" y="1700808"/>
            <a:ext cx="8782050" cy="1584176"/>
            <a:chOff x="558396" y="1772816"/>
            <a:chExt cx="8782050" cy="1584176"/>
          </a:xfrm>
        </p:grpSpPr>
        <p:sp>
          <p:nvSpPr>
            <p:cNvPr id="1780" name="Google Shape;1780;p83"/>
            <p:cNvSpPr/>
            <p:nvPr/>
          </p:nvSpPr>
          <p:spPr>
            <a:xfrm>
              <a:off x="558396" y="1772816"/>
              <a:ext cx="8782050" cy="15841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81" name="Google Shape;1781;p83"/>
            <p:cNvPicPr preferRelativeResize="0"/>
            <p:nvPr/>
          </p:nvPicPr>
          <p:blipFill rotWithShape="1">
            <a:blip r:embed="rId3">
              <a:alphaModFix/>
            </a:blip>
            <a:srcRect b="0" l="0" r="21781" t="0"/>
            <a:stretch/>
          </p:blipFill>
          <p:spPr>
            <a:xfrm>
              <a:off x="578833" y="1802532"/>
              <a:ext cx="8761613" cy="1482452"/>
            </a:xfrm>
            <a:prstGeom prst="rect">
              <a:avLst/>
            </a:prstGeom>
            <a:noFill/>
            <a:ln>
              <a:noFill/>
            </a:ln>
          </p:spPr>
        </p:pic>
      </p:grpSp>
      <p:grpSp>
        <p:nvGrpSpPr>
          <p:cNvPr id="1782" name="Google Shape;1782;p83"/>
          <p:cNvGrpSpPr/>
          <p:nvPr/>
        </p:nvGrpSpPr>
        <p:grpSpPr>
          <a:xfrm>
            <a:off x="558924" y="3429000"/>
            <a:ext cx="8782050" cy="880065"/>
            <a:chOff x="558924" y="3917087"/>
            <a:chExt cx="8782050" cy="880065"/>
          </a:xfrm>
        </p:grpSpPr>
        <p:sp>
          <p:nvSpPr>
            <p:cNvPr id="1783" name="Google Shape;1783;p83"/>
            <p:cNvSpPr/>
            <p:nvPr/>
          </p:nvSpPr>
          <p:spPr>
            <a:xfrm>
              <a:off x="558924" y="3917087"/>
              <a:ext cx="8782050" cy="8800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84" name="Google Shape;1784;p83"/>
            <p:cNvPicPr preferRelativeResize="0"/>
            <p:nvPr/>
          </p:nvPicPr>
          <p:blipFill rotWithShape="1">
            <a:blip r:embed="rId4">
              <a:alphaModFix/>
            </a:blip>
            <a:srcRect b="0" l="0" r="25011" t="0"/>
            <a:stretch/>
          </p:blipFill>
          <p:spPr>
            <a:xfrm>
              <a:off x="588358" y="4004902"/>
              <a:ext cx="8752088" cy="720241"/>
            </a:xfrm>
            <a:prstGeom prst="rect">
              <a:avLst/>
            </a:prstGeom>
            <a:noFill/>
            <a:ln>
              <a:noFill/>
            </a:ln>
          </p:spPr>
        </p:pic>
      </p:grpSp>
      <p:sp>
        <p:nvSpPr>
          <p:cNvPr id="1785" name="Google Shape;1785;p8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cũng có thể thực hiện các phép toán hàm mũ.</a:t>
            </a:r>
            <a:endParaRPr sz="1400">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grpSp>
        <p:nvGrpSpPr>
          <p:cNvPr id="1791" name="Google Shape;1791;p84"/>
          <p:cNvGrpSpPr/>
          <p:nvPr/>
        </p:nvGrpSpPr>
        <p:grpSpPr>
          <a:xfrm>
            <a:off x="450000" y="450000"/>
            <a:ext cx="9018000" cy="276999"/>
            <a:chOff x="450000" y="450000"/>
            <a:chExt cx="9018000" cy="276999"/>
          </a:xfrm>
        </p:grpSpPr>
        <p:sp>
          <p:nvSpPr>
            <p:cNvPr id="1792" name="Google Shape;1792;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793" name="Google Shape;1793;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794" name="Google Shape;1794;p84"/>
          <p:cNvGrpSpPr/>
          <p:nvPr/>
        </p:nvGrpSpPr>
        <p:grpSpPr>
          <a:xfrm>
            <a:off x="558396" y="1988840"/>
            <a:ext cx="8782050" cy="2448272"/>
            <a:chOff x="558396" y="1988840"/>
            <a:chExt cx="8782050" cy="2448272"/>
          </a:xfrm>
        </p:grpSpPr>
        <p:sp>
          <p:nvSpPr>
            <p:cNvPr id="1795" name="Google Shape;1795;p84"/>
            <p:cNvSpPr/>
            <p:nvPr/>
          </p:nvSpPr>
          <p:spPr>
            <a:xfrm>
              <a:off x="558396" y="1988840"/>
              <a:ext cx="8782050" cy="24482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96" name="Google Shape;1796;p84"/>
            <p:cNvPicPr preferRelativeResize="0"/>
            <p:nvPr/>
          </p:nvPicPr>
          <p:blipFill rotWithShape="1">
            <a:blip r:embed="rId3">
              <a:alphaModFix/>
            </a:blip>
            <a:srcRect b="0" l="0" r="17677" t="0"/>
            <a:stretch/>
          </p:blipFill>
          <p:spPr>
            <a:xfrm>
              <a:off x="616933" y="2056656"/>
              <a:ext cx="8723513" cy="2308448"/>
            </a:xfrm>
            <a:prstGeom prst="rect">
              <a:avLst/>
            </a:prstGeom>
            <a:noFill/>
            <a:ln>
              <a:noFill/>
            </a:ln>
          </p:spPr>
        </p:pic>
      </p:grpSp>
      <p:sp>
        <p:nvSpPr>
          <p:cNvPr id="1797" name="Google Shape;1797;p84"/>
          <p:cNvSpPr/>
          <p:nvPr/>
        </p:nvSpPr>
        <p:spPr>
          <a:xfrm>
            <a:off x="580388" y="141338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Mảng cũng có thể thực hiện các phép toán so sánh. Sau khi kiểm tra xem từng phần tử có khớp với điều kiện hay không, nó trả về True nếu khớp và False nếu ngược lại.</a:t>
            </a:r>
            <a:endParaRPr sz="14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grpSp>
        <p:nvGrpSpPr>
          <p:cNvPr id="1803" name="Google Shape;1803;p85"/>
          <p:cNvGrpSpPr/>
          <p:nvPr/>
        </p:nvGrpSpPr>
        <p:grpSpPr>
          <a:xfrm>
            <a:off x="450000" y="450000"/>
            <a:ext cx="9018000" cy="276999"/>
            <a:chOff x="450000" y="450000"/>
            <a:chExt cx="9018000" cy="276999"/>
          </a:xfrm>
        </p:grpSpPr>
        <p:sp>
          <p:nvSpPr>
            <p:cNvPr id="1804" name="Google Shape;1804;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05" name="Google Shape;1805;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806" name="Google Shape;1806;p85"/>
          <p:cNvGrpSpPr/>
          <p:nvPr/>
        </p:nvGrpSpPr>
        <p:grpSpPr>
          <a:xfrm>
            <a:off x="558396" y="2060848"/>
            <a:ext cx="8782050" cy="2105769"/>
            <a:chOff x="558396" y="2132855"/>
            <a:chExt cx="8782050" cy="2105769"/>
          </a:xfrm>
        </p:grpSpPr>
        <p:sp>
          <p:nvSpPr>
            <p:cNvPr id="1807" name="Google Shape;1807;p85"/>
            <p:cNvSpPr/>
            <p:nvPr/>
          </p:nvSpPr>
          <p:spPr>
            <a:xfrm>
              <a:off x="558396" y="2132855"/>
              <a:ext cx="8782050" cy="210576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08" name="Google Shape;1808;p85"/>
            <p:cNvPicPr preferRelativeResize="0"/>
            <p:nvPr/>
          </p:nvPicPr>
          <p:blipFill rotWithShape="1">
            <a:blip r:embed="rId3">
              <a:alphaModFix/>
            </a:blip>
            <a:srcRect b="0" l="0" r="22550" t="0"/>
            <a:stretch/>
          </p:blipFill>
          <p:spPr>
            <a:xfrm>
              <a:off x="596901" y="2210197"/>
              <a:ext cx="8743545" cy="1938883"/>
            </a:xfrm>
            <a:prstGeom prst="rect">
              <a:avLst/>
            </a:prstGeom>
            <a:noFill/>
            <a:ln>
              <a:noFill/>
            </a:ln>
          </p:spPr>
        </p:pic>
      </p:grpSp>
      <p:sp>
        <p:nvSpPr>
          <p:cNvPr id="1809" name="Google Shape;1809;p85"/>
          <p:cNvSpPr/>
          <p:nvPr/>
        </p:nvSpPr>
        <p:spPr>
          <a:xfrm>
            <a:off x="3210903" y="3244334"/>
            <a:ext cx="35477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grpSp>
        <p:nvGrpSpPr>
          <p:cNvPr id="1810" name="Google Shape;1810;p85"/>
          <p:cNvGrpSpPr/>
          <p:nvPr/>
        </p:nvGrpSpPr>
        <p:grpSpPr>
          <a:xfrm>
            <a:off x="580388" y="1413381"/>
            <a:ext cx="8887612" cy="579930"/>
            <a:chOff x="580388" y="1413381"/>
            <a:chExt cx="8887612" cy="579930"/>
          </a:xfrm>
        </p:grpSpPr>
        <p:sp>
          <p:nvSpPr>
            <p:cNvPr id="1811" name="Google Shape;1811;p85"/>
            <p:cNvSpPr/>
            <p:nvPr/>
          </p:nvSpPr>
          <p:spPr>
            <a:xfrm>
              <a:off x="711201" y="164785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hàm thao tác từng phần tử trên toàn bộ mảng. Xem help(np.ufunc) để biết thêm chi tiết.</a:t>
              </a:r>
              <a:endParaRPr/>
            </a:p>
          </p:txBody>
        </p:sp>
        <p:sp>
          <p:nvSpPr>
            <p:cNvPr id="1812" name="Google Shape;1812;p8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Hàm phổ dụng (1/3)</a:t>
              </a:r>
              <a:endParaRPr sz="1400">
                <a:solidFill>
                  <a:schemeClr val="dk1"/>
                </a:solidFill>
                <a:latin typeface="Arial"/>
                <a:ea typeface="Arial"/>
                <a:cs typeface="Arial"/>
                <a:sym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grpSp>
        <p:nvGrpSpPr>
          <p:cNvPr id="1818" name="Google Shape;1818;p86"/>
          <p:cNvGrpSpPr/>
          <p:nvPr/>
        </p:nvGrpSpPr>
        <p:grpSpPr>
          <a:xfrm>
            <a:off x="450000" y="450000"/>
            <a:ext cx="9018000" cy="276999"/>
            <a:chOff x="450000" y="450000"/>
            <a:chExt cx="9018000" cy="276999"/>
          </a:xfrm>
        </p:grpSpPr>
        <p:sp>
          <p:nvSpPr>
            <p:cNvPr id="1819" name="Google Shape;1819;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20" name="Google Shape;1820;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aphicFrame>
        <p:nvGraphicFramePr>
          <p:cNvPr id="1821" name="Google Shape;1821;p86"/>
          <p:cNvGraphicFramePr/>
          <p:nvPr/>
        </p:nvGraphicFramePr>
        <p:xfrm>
          <a:off x="710185" y="2017762"/>
          <a:ext cx="3000000" cy="3000000"/>
        </p:xfrm>
        <a:graphic>
          <a:graphicData uri="http://schemas.openxmlformats.org/drawingml/2006/table">
            <a:tbl>
              <a:tblPr bandRow="1" firstRow="1">
                <a:noFill/>
                <a:tableStyleId>{0BC49009-C438-494D-9E98-4586609C15DF}</a:tableStyleId>
              </a:tblPr>
              <a:tblGrid>
                <a:gridCol w="2646750"/>
                <a:gridCol w="4041700"/>
                <a:gridCol w="1944375"/>
              </a:tblGrid>
              <a:tr h="28840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Hàm </a:t>
                      </a:r>
                      <a:endParaRPr b="0" sz="1200" u="none" cap="none" strike="noStrike">
                        <a:solidFill>
                          <a:srgbClr val="FF000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Giải thích</a:t>
                      </a:r>
                      <a:endParaRPr b="0" sz="12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Có phải hàm phổ dụng không?</a:t>
                      </a:r>
                      <a:endParaRPr b="0" sz="1200" u="none" cap="none" strike="noStrike">
                        <a:solidFill>
                          <a:srgbClr val="FF0000"/>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sin, cos, tan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Các hàm lượng giác.</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 </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arcsin, arccos, arctan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Hàm lượng giác nghịch đảo</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round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Làm tròn đến số thập phân nhất định</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floor</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số nguyên nhỏ hơn gần nhất.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ceil</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số nguyên lớn hơn gần nhất.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fix</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số nguyên gần nhất gần 0 hơn.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prod</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tích của các phần tử mảng.</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cumsum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tổng lũy tích của một mảng.</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sum, mean, var, std, median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Các hàm thống kê.</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exp, log</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Hàm mũ và hàm lôgarit.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Có</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 unique</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các giá trị duy nhất của một mảng.</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3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min, max, argmax, argmin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Giá trị nhỏ nhất, lớn nhất và các chỉ mục tương ứng.</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 </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822" name="Google Shape;1822;p86"/>
          <p:cNvSpPr/>
          <p:nvPr/>
        </p:nvSpPr>
        <p:spPr>
          <a:xfrm>
            <a:off x="691607" y="5677594"/>
            <a:ext cx="3321594" cy="199678"/>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t>
            </a:r>
            <a:endParaRPr/>
          </a:p>
        </p:txBody>
      </p:sp>
      <p:grpSp>
        <p:nvGrpSpPr>
          <p:cNvPr id="1823" name="Google Shape;1823;p86"/>
          <p:cNvGrpSpPr/>
          <p:nvPr/>
        </p:nvGrpSpPr>
        <p:grpSpPr>
          <a:xfrm>
            <a:off x="580388" y="1413381"/>
            <a:ext cx="8887612" cy="579930"/>
            <a:chOff x="580388" y="1413381"/>
            <a:chExt cx="8887612" cy="579930"/>
          </a:xfrm>
        </p:grpSpPr>
        <p:sp>
          <p:nvSpPr>
            <p:cNvPr id="1824" name="Google Shape;1824;p86"/>
            <p:cNvSpPr/>
            <p:nvPr/>
          </p:nvSpPr>
          <p:spPr>
            <a:xfrm>
              <a:off x="711201" y="164785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NumPy:</a:t>
              </a:r>
              <a:endParaRPr/>
            </a:p>
          </p:txBody>
        </p:sp>
        <p:sp>
          <p:nvSpPr>
            <p:cNvPr id="1825" name="Google Shape;1825;p8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Hàm phổ dụng (2/3)</a:t>
              </a:r>
              <a:endParaRPr sz="1400">
                <a:solidFill>
                  <a:schemeClr val="dk1"/>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grpSp>
        <p:nvGrpSpPr>
          <p:cNvPr id="1831" name="Google Shape;1831;p87"/>
          <p:cNvGrpSpPr/>
          <p:nvPr/>
        </p:nvGrpSpPr>
        <p:grpSpPr>
          <a:xfrm>
            <a:off x="450000" y="450000"/>
            <a:ext cx="9018000" cy="276999"/>
            <a:chOff x="450000" y="450000"/>
            <a:chExt cx="9018000" cy="276999"/>
          </a:xfrm>
        </p:grpSpPr>
        <p:sp>
          <p:nvSpPr>
            <p:cNvPr id="1832" name="Google Shape;1832;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33" name="Google Shape;1833;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1834" name="Google Shape;1834;p87"/>
          <p:cNvSpPr/>
          <p:nvPr/>
        </p:nvSpPr>
        <p:spPr>
          <a:xfrm>
            <a:off x="709167" y="4559914"/>
            <a:ext cx="3241676" cy="22378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https://docs.scipy.org/doc/numpy-1.17.0/reference/</a:t>
            </a:r>
            <a:endParaRPr/>
          </a:p>
        </p:txBody>
      </p:sp>
      <p:graphicFrame>
        <p:nvGraphicFramePr>
          <p:cNvPr id="1835" name="Google Shape;1835;p87"/>
          <p:cNvGraphicFramePr/>
          <p:nvPr/>
        </p:nvGraphicFramePr>
        <p:xfrm>
          <a:off x="709167" y="2060848"/>
          <a:ext cx="3000000" cy="3000000"/>
        </p:xfrm>
        <a:graphic>
          <a:graphicData uri="http://schemas.openxmlformats.org/drawingml/2006/table">
            <a:tbl>
              <a:tblPr bandRow="1" firstRow="1">
                <a:noFill/>
                <a:tableStyleId>{0BC49009-C438-494D-9E98-4586609C15DF}</a:tableStyleId>
              </a:tblPr>
              <a:tblGrid>
                <a:gridCol w="3559500"/>
                <a:gridCol w="5073325"/>
              </a:tblGrid>
              <a:tr h="141925">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Phương thức</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Giải thích</a:t>
                      </a:r>
                      <a:endParaRPr b="0" sz="1400" u="none" cap="none" strike="noStrike">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786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mean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Trung bình.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86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var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Phương sai.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std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Độ lệch chuẩn.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sum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Tổng số.</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cumsum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Tổng tích lũy của một mảng.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max, 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Giá trị lớn nhất và nhỏ nhất của một mảng.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48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argmax, argmin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Các chỉ mục của giá trị lớn nhất và nhỏ nhất.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1836" name="Google Shape;1836;p87"/>
          <p:cNvGrpSpPr/>
          <p:nvPr/>
        </p:nvGrpSpPr>
        <p:grpSpPr>
          <a:xfrm>
            <a:off x="580388" y="1413381"/>
            <a:ext cx="8887612" cy="579930"/>
            <a:chOff x="580388" y="1413381"/>
            <a:chExt cx="8887612" cy="579930"/>
          </a:xfrm>
        </p:grpSpPr>
        <p:sp>
          <p:nvSpPr>
            <p:cNvPr id="1837" name="Google Shape;1837;p87"/>
            <p:cNvSpPr/>
            <p:nvPr/>
          </p:nvSpPr>
          <p:spPr>
            <a:xfrm>
              <a:off x="711201" y="164785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phương thức thống kê của mảng NumPy:</a:t>
              </a:r>
              <a:endParaRPr/>
            </a:p>
          </p:txBody>
        </p:sp>
        <p:sp>
          <p:nvSpPr>
            <p:cNvPr id="1838" name="Google Shape;1838;p8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Hàm phổ dụng (3/3)</a:t>
              </a:r>
              <a:endParaRPr sz="1400">
                <a:solidFill>
                  <a:schemeClr val="dk1"/>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grpSp>
        <p:nvGrpSpPr>
          <p:cNvPr id="1844" name="Google Shape;1844;p88"/>
          <p:cNvGrpSpPr/>
          <p:nvPr/>
        </p:nvGrpSpPr>
        <p:grpSpPr>
          <a:xfrm>
            <a:off x="450000" y="450000"/>
            <a:ext cx="9018000" cy="276999"/>
            <a:chOff x="450000" y="450000"/>
            <a:chExt cx="9018000" cy="276999"/>
          </a:xfrm>
        </p:grpSpPr>
        <p:sp>
          <p:nvSpPr>
            <p:cNvPr id="1845" name="Google Shape;1845;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46" name="Google Shape;1846;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847" name="Google Shape;1847;p88"/>
          <p:cNvGrpSpPr/>
          <p:nvPr/>
        </p:nvGrpSpPr>
        <p:grpSpPr>
          <a:xfrm>
            <a:off x="557644" y="4581754"/>
            <a:ext cx="8782050" cy="1305019"/>
            <a:chOff x="557644" y="4610006"/>
            <a:chExt cx="8782050" cy="1305019"/>
          </a:xfrm>
        </p:grpSpPr>
        <p:grpSp>
          <p:nvGrpSpPr>
            <p:cNvPr id="1848" name="Google Shape;1848;p88"/>
            <p:cNvGrpSpPr/>
            <p:nvPr/>
          </p:nvGrpSpPr>
          <p:grpSpPr>
            <a:xfrm>
              <a:off x="557644" y="4610006"/>
              <a:ext cx="8782050" cy="1305019"/>
              <a:chOff x="557644" y="5085183"/>
              <a:chExt cx="8782050" cy="1305019"/>
            </a:xfrm>
          </p:grpSpPr>
          <p:sp>
            <p:nvSpPr>
              <p:cNvPr id="1849" name="Google Shape;1849;p88"/>
              <p:cNvSpPr/>
              <p:nvPr/>
            </p:nvSpPr>
            <p:spPr>
              <a:xfrm>
                <a:off x="557644" y="5085183"/>
                <a:ext cx="8782050" cy="13050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850" name="Google Shape;1850;p88"/>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851" name="Google Shape;1851;p88"/>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33</a:t>
                </a:r>
                <a:endParaRPr b="1" sz="1300">
                  <a:solidFill>
                    <a:srgbClr val="262626"/>
                  </a:solidFill>
                  <a:latin typeface="Arial"/>
                  <a:ea typeface="Arial"/>
                  <a:cs typeface="Arial"/>
                  <a:sym typeface="Arial"/>
                </a:endParaRPr>
              </a:p>
            </p:txBody>
          </p:sp>
          <p:sp>
            <p:nvSpPr>
              <p:cNvPr id="1852" name="Google Shape;1852;p88"/>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a:t>
                </a:r>
                <a:endParaRPr sz="1300">
                  <a:solidFill>
                    <a:srgbClr val="262626"/>
                  </a:solidFill>
                  <a:latin typeface="Arial"/>
                  <a:ea typeface="Arial"/>
                  <a:cs typeface="Arial"/>
                  <a:sym typeface="Arial"/>
                </a:endParaRPr>
              </a:p>
            </p:txBody>
          </p:sp>
        </p:grpSp>
        <p:grpSp>
          <p:nvGrpSpPr>
            <p:cNvPr id="1853" name="Google Shape;1853;p88"/>
            <p:cNvGrpSpPr/>
            <p:nvPr/>
          </p:nvGrpSpPr>
          <p:grpSpPr>
            <a:xfrm>
              <a:off x="660211" y="5297395"/>
              <a:ext cx="8640559" cy="534949"/>
              <a:chOff x="660211" y="5316445"/>
              <a:chExt cx="8640559" cy="534949"/>
            </a:xfrm>
          </p:grpSpPr>
          <p:pic>
            <p:nvPicPr>
              <p:cNvPr descr="Byte - Free electronics icons" id="1854" name="Google Shape;1854;p88"/>
              <p:cNvPicPr preferRelativeResize="0"/>
              <p:nvPr/>
            </p:nvPicPr>
            <p:blipFill rotWithShape="1">
              <a:blip r:embed="rId3">
                <a:alphaModFix/>
              </a:blip>
              <a:srcRect b="-5938" l="13871" r="14480" t="-7084"/>
              <a:stretch/>
            </p:blipFill>
            <p:spPr>
              <a:xfrm>
                <a:off x="660211" y="5339177"/>
                <a:ext cx="295715" cy="236991"/>
              </a:xfrm>
              <a:prstGeom prst="rect">
                <a:avLst/>
              </a:prstGeom>
              <a:noFill/>
              <a:ln>
                <a:noFill/>
              </a:ln>
            </p:spPr>
          </p:pic>
          <p:sp>
            <p:nvSpPr>
              <p:cNvPr id="1855" name="Google Shape;1855;p88"/>
              <p:cNvSpPr txBox="1"/>
              <p:nvPr/>
            </p:nvSpPr>
            <p:spPr>
              <a:xfrm>
                <a:off x="918992" y="531644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34</a:t>
                </a:r>
                <a:endParaRPr b="1" sz="1300">
                  <a:solidFill>
                    <a:srgbClr val="262626"/>
                  </a:solidFill>
                  <a:latin typeface="Arial"/>
                  <a:ea typeface="Arial"/>
                  <a:cs typeface="Arial"/>
                  <a:sym typeface="Arial"/>
                </a:endParaRPr>
              </a:p>
            </p:txBody>
          </p:sp>
          <p:sp>
            <p:nvSpPr>
              <p:cNvPr id="1856" name="Google Shape;1856;p88"/>
              <p:cNvSpPr txBox="1"/>
              <p:nvPr/>
            </p:nvSpPr>
            <p:spPr>
              <a:xfrm>
                <a:off x="1019632" y="5651339"/>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Trung bình</a:t>
                </a:r>
                <a:endParaRPr sz="1300">
                  <a:solidFill>
                    <a:srgbClr val="262626"/>
                  </a:solidFill>
                  <a:latin typeface="Arial"/>
                  <a:ea typeface="Arial"/>
                  <a:cs typeface="Arial"/>
                  <a:sym typeface="Arial"/>
                </a:endParaRPr>
              </a:p>
            </p:txBody>
          </p:sp>
        </p:grpSp>
      </p:grpSp>
      <p:grpSp>
        <p:nvGrpSpPr>
          <p:cNvPr id="1857" name="Google Shape;1857;p88"/>
          <p:cNvGrpSpPr/>
          <p:nvPr/>
        </p:nvGrpSpPr>
        <p:grpSpPr>
          <a:xfrm>
            <a:off x="558396" y="1700808"/>
            <a:ext cx="8782050" cy="2784326"/>
            <a:chOff x="558396" y="1844824"/>
            <a:chExt cx="8782050" cy="2784326"/>
          </a:xfrm>
        </p:grpSpPr>
        <p:sp>
          <p:nvSpPr>
            <p:cNvPr id="1858" name="Google Shape;1858;p88"/>
            <p:cNvSpPr/>
            <p:nvPr/>
          </p:nvSpPr>
          <p:spPr>
            <a:xfrm>
              <a:off x="558396" y="1844824"/>
              <a:ext cx="8782050" cy="27843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9" name="Google Shape;1859;p88"/>
            <p:cNvPicPr preferRelativeResize="0"/>
            <p:nvPr/>
          </p:nvPicPr>
          <p:blipFill rotWithShape="1">
            <a:blip r:embed="rId4">
              <a:alphaModFix/>
            </a:blip>
            <a:srcRect b="0" l="0" r="21138" t="0"/>
            <a:stretch/>
          </p:blipFill>
          <p:spPr>
            <a:xfrm>
              <a:off x="569307" y="1922165"/>
              <a:ext cx="8770387" cy="2629462"/>
            </a:xfrm>
            <a:prstGeom prst="rect">
              <a:avLst/>
            </a:prstGeom>
            <a:noFill/>
            <a:ln>
              <a:noFill/>
            </a:ln>
          </p:spPr>
        </p:pic>
        <p:sp>
          <p:nvSpPr>
            <p:cNvPr id="1860" name="Google Shape;1860;p88"/>
            <p:cNvSpPr/>
            <p:nvPr/>
          </p:nvSpPr>
          <p:spPr>
            <a:xfrm>
              <a:off x="2137767" y="3250721"/>
              <a:ext cx="864096" cy="18247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Google Shape;1861;p88"/>
            <p:cNvSpPr/>
            <p:nvPr/>
          </p:nvSpPr>
          <p:spPr>
            <a:xfrm>
              <a:off x="2219300" y="4022060"/>
              <a:ext cx="864096" cy="182471"/>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2" name="Google Shape;1862;p8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grpSp>
        <p:nvGrpSpPr>
          <p:cNvPr id="1868" name="Google Shape;1868;p89"/>
          <p:cNvGrpSpPr/>
          <p:nvPr/>
        </p:nvGrpSpPr>
        <p:grpSpPr>
          <a:xfrm>
            <a:off x="450000" y="450000"/>
            <a:ext cx="9018000" cy="276999"/>
            <a:chOff x="450000" y="450000"/>
            <a:chExt cx="9018000" cy="276999"/>
          </a:xfrm>
        </p:grpSpPr>
        <p:sp>
          <p:nvSpPr>
            <p:cNvPr id="1869" name="Google Shape;1869;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70" name="Google Shape;1870;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871" name="Google Shape;1871;p89"/>
          <p:cNvGrpSpPr/>
          <p:nvPr/>
        </p:nvGrpSpPr>
        <p:grpSpPr>
          <a:xfrm>
            <a:off x="557644" y="4005064"/>
            <a:ext cx="8782050" cy="1881386"/>
            <a:chOff x="557644" y="4005064"/>
            <a:chExt cx="8782050" cy="1881386"/>
          </a:xfrm>
        </p:grpSpPr>
        <p:sp>
          <p:nvSpPr>
            <p:cNvPr id="1872" name="Google Shape;1872;p89"/>
            <p:cNvSpPr/>
            <p:nvPr/>
          </p:nvSpPr>
          <p:spPr>
            <a:xfrm>
              <a:off x="557644" y="4005064"/>
              <a:ext cx="8782050" cy="18813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873" name="Google Shape;1873;p89"/>
            <p:cNvPicPr preferRelativeResize="0"/>
            <p:nvPr/>
          </p:nvPicPr>
          <p:blipFill rotWithShape="1">
            <a:blip r:embed="rId3">
              <a:alphaModFix/>
            </a:blip>
            <a:srcRect b="-5938" l="13871" r="14480" t="-7084"/>
            <a:stretch/>
          </p:blipFill>
          <p:spPr>
            <a:xfrm>
              <a:off x="662397" y="4099805"/>
              <a:ext cx="295715" cy="236991"/>
            </a:xfrm>
            <a:prstGeom prst="rect">
              <a:avLst/>
            </a:prstGeom>
            <a:noFill/>
            <a:ln>
              <a:noFill/>
            </a:ln>
          </p:spPr>
        </p:pic>
        <p:sp>
          <p:nvSpPr>
            <p:cNvPr id="1874" name="Google Shape;1874;p89"/>
            <p:cNvSpPr txBox="1"/>
            <p:nvPr/>
          </p:nvSpPr>
          <p:spPr>
            <a:xfrm>
              <a:off x="921178" y="4077073"/>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35</a:t>
              </a:r>
              <a:endParaRPr b="1" sz="1300">
                <a:solidFill>
                  <a:srgbClr val="262626"/>
                </a:solidFill>
                <a:latin typeface="Arial"/>
                <a:ea typeface="Arial"/>
                <a:cs typeface="Arial"/>
                <a:sym typeface="Arial"/>
              </a:endParaRPr>
            </a:p>
          </p:txBody>
        </p:sp>
        <p:sp>
          <p:nvSpPr>
            <p:cNvPr id="1875" name="Google Shape;1875;p89"/>
            <p:cNvSpPr txBox="1"/>
            <p:nvPr/>
          </p:nvSpPr>
          <p:spPr>
            <a:xfrm>
              <a:off x="1021818" y="439111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Trung bình 5,5</a:t>
              </a:r>
              <a:endParaRPr/>
            </a:p>
          </p:txBody>
        </p:sp>
        <p:grpSp>
          <p:nvGrpSpPr>
            <p:cNvPr id="1876" name="Google Shape;1876;p89"/>
            <p:cNvGrpSpPr/>
            <p:nvPr/>
          </p:nvGrpSpPr>
          <p:grpSpPr>
            <a:xfrm>
              <a:off x="645425" y="4677833"/>
              <a:ext cx="8655345" cy="511402"/>
              <a:chOff x="645425" y="4696883"/>
              <a:chExt cx="8655345" cy="511402"/>
            </a:xfrm>
          </p:grpSpPr>
          <p:pic>
            <p:nvPicPr>
              <p:cNvPr descr="Byte - Free electronics icons" id="1877" name="Google Shape;1877;p89"/>
              <p:cNvPicPr preferRelativeResize="0"/>
              <p:nvPr/>
            </p:nvPicPr>
            <p:blipFill rotWithShape="1">
              <a:blip r:embed="rId3">
                <a:alphaModFix/>
              </a:blip>
              <a:srcRect b="-5938" l="13871" r="14480" t="-7084"/>
              <a:stretch/>
            </p:blipFill>
            <p:spPr>
              <a:xfrm>
                <a:off x="645425" y="4722385"/>
                <a:ext cx="325287" cy="260690"/>
              </a:xfrm>
              <a:prstGeom prst="rect">
                <a:avLst/>
              </a:prstGeom>
              <a:noFill/>
              <a:ln>
                <a:noFill/>
              </a:ln>
            </p:spPr>
          </p:pic>
          <p:sp>
            <p:nvSpPr>
              <p:cNvPr id="1878" name="Google Shape;1878;p89"/>
              <p:cNvSpPr txBox="1"/>
              <p:nvPr/>
            </p:nvSpPr>
            <p:spPr>
              <a:xfrm>
                <a:off x="918992" y="4696883"/>
                <a:ext cx="265932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36</a:t>
                </a:r>
                <a:endParaRPr b="1" sz="1300">
                  <a:solidFill>
                    <a:srgbClr val="262626"/>
                  </a:solidFill>
                  <a:latin typeface="Arial"/>
                  <a:ea typeface="Arial"/>
                  <a:cs typeface="Arial"/>
                  <a:sym typeface="Arial"/>
                </a:endParaRPr>
              </a:p>
            </p:txBody>
          </p:sp>
          <p:sp>
            <p:nvSpPr>
              <p:cNvPr id="1879" name="Google Shape;1879;p89"/>
              <p:cNvSpPr txBox="1"/>
              <p:nvPr/>
            </p:nvSpPr>
            <p:spPr>
              <a:xfrm>
                <a:off x="1019632" y="500823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Độ lệch (chênh lệch so với trung bình)</a:t>
                </a:r>
                <a:endParaRPr/>
              </a:p>
            </p:txBody>
          </p:sp>
        </p:grpSp>
        <p:grpSp>
          <p:nvGrpSpPr>
            <p:cNvPr id="1880" name="Google Shape;1880;p89"/>
            <p:cNvGrpSpPr/>
            <p:nvPr/>
          </p:nvGrpSpPr>
          <p:grpSpPr>
            <a:xfrm>
              <a:off x="660211" y="5304116"/>
              <a:ext cx="8640559" cy="492442"/>
              <a:chOff x="660211" y="5359575"/>
              <a:chExt cx="8640559" cy="492442"/>
            </a:xfrm>
          </p:grpSpPr>
          <p:pic>
            <p:nvPicPr>
              <p:cNvPr descr="Byte - Free electronics icons" id="1881" name="Google Shape;1881;p89"/>
              <p:cNvPicPr preferRelativeResize="0"/>
              <p:nvPr/>
            </p:nvPicPr>
            <p:blipFill rotWithShape="1">
              <a:blip r:embed="rId3">
                <a:alphaModFix/>
              </a:blip>
              <a:srcRect b="-5938" l="13871" r="14480" t="-7084"/>
              <a:stretch/>
            </p:blipFill>
            <p:spPr>
              <a:xfrm>
                <a:off x="660211" y="5382307"/>
                <a:ext cx="295715" cy="236991"/>
              </a:xfrm>
              <a:prstGeom prst="rect">
                <a:avLst/>
              </a:prstGeom>
              <a:noFill/>
              <a:ln>
                <a:noFill/>
              </a:ln>
            </p:spPr>
          </p:pic>
          <p:sp>
            <p:nvSpPr>
              <p:cNvPr id="1882" name="Google Shape;1882;p89"/>
              <p:cNvSpPr txBox="1"/>
              <p:nvPr/>
            </p:nvSpPr>
            <p:spPr>
              <a:xfrm>
                <a:off x="918992" y="5359575"/>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37</a:t>
                </a:r>
                <a:endParaRPr b="1" sz="1300">
                  <a:solidFill>
                    <a:srgbClr val="262626"/>
                  </a:solidFill>
                  <a:latin typeface="Arial"/>
                  <a:ea typeface="Arial"/>
                  <a:cs typeface="Arial"/>
                  <a:sym typeface="Arial"/>
                </a:endParaRPr>
              </a:p>
            </p:txBody>
          </p:sp>
          <p:sp>
            <p:nvSpPr>
              <p:cNvPr id="1883" name="Google Shape;1883;p89"/>
              <p:cNvSpPr txBox="1"/>
              <p:nvPr/>
            </p:nvSpPr>
            <p:spPr>
              <a:xfrm>
                <a:off x="1019632" y="565196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Vuông độ lệch</a:t>
                </a:r>
                <a:endParaRPr sz="1300">
                  <a:solidFill>
                    <a:srgbClr val="262626"/>
                  </a:solidFill>
                  <a:latin typeface="Arial"/>
                  <a:ea typeface="Arial"/>
                  <a:cs typeface="Arial"/>
                  <a:sym typeface="Arial"/>
                </a:endParaRPr>
              </a:p>
            </p:txBody>
          </p:sp>
        </p:grpSp>
      </p:grpSp>
      <p:grpSp>
        <p:nvGrpSpPr>
          <p:cNvPr id="1884" name="Google Shape;1884;p89"/>
          <p:cNvGrpSpPr/>
          <p:nvPr/>
        </p:nvGrpSpPr>
        <p:grpSpPr>
          <a:xfrm>
            <a:off x="558396" y="1700808"/>
            <a:ext cx="8782050" cy="2185392"/>
            <a:chOff x="558396" y="1700808"/>
            <a:chExt cx="8782050" cy="2185392"/>
          </a:xfrm>
        </p:grpSpPr>
        <p:sp>
          <p:nvSpPr>
            <p:cNvPr id="1885" name="Google Shape;1885;p89"/>
            <p:cNvSpPr/>
            <p:nvPr/>
          </p:nvSpPr>
          <p:spPr>
            <a:xfrm>
              <a:off x="558396" y="1700808"/>
              <a:ext cx="8782050" cy="21853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6" name="Google Shape;1886;p89"/>
            <p:cNvPicPr preferRelativeResize="0"/>
            <p:nvPr/>
          </p:nvPicPr>
          <p:blipFill rotWithShape="1">
            <a:blip r:embed="rId4">
              <a:alphaModFix/>
            </a:blip>
            <a:srcRect b="0" l="0" r="22492" t="0"/>
            <a:stretch/>
          </p:blipFill>
          <p:spPr>
            <a:xfrm>
              <a:off x="578833" y="1750249"/>
              <a:ext cx="8760861" cy="2106057"/>
            </a:xfrm>
            <a:prstGeom prst="rect">
              <a:avLst/>
            </a:prstGeom>
            <a:noFill/>
            <a:ln>
              <a:noFill/>
            </a:ln>
          </p:spPr>
        </p:pic>
      </p:grpSp>
      <p:sp>
        <p:nvSpPr>
          <p:cNvPr id="1887" name="Google Shape;1887;p8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pSp>
        <p:nvGrpSpPr>
          <p:cNvPr id="210" name="Google Shape;210;p9"/>
          <p:cNvGrpSpPr/>
          <p:nvPr/>
        </p:nvGrpSpPr>
        <p:grpSpPr>
          <a:xfrm>
            <a:off x="450000" y="450000"/>
            <a:ext cx="9018000" cy="276999"/>
            <a:chOff x="450000" y="450000"/>
            <a:chExt cx="9018000" cy="276999"/>
          </a:xfrm>
        </p:grpSpPr>
        <p:sp>
          <p:nvSpPr>
            <p:cNvPr id="211" name="Google Shape;211;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Mảng NumPy</a:t>
              </a:r>
              <a:endParaRPr sz="1800">
                <a:solidFill>
                  <a:schemeClr val="lt1"/>
                </a:solidFill>
                <a:latin typeface="Arial"/>
                <a:ea typeface="Arial"/>
                <a:cs typeface="Arial"/>
                <a:sym typeface="Arial"/>
              </a:endParaRPr>
            </a:p>
          </p:txBody>
        </p:sp>
        <p:sp>
          <p:nvSpPr>
            <p:cNvPr id="212" name="Google Shape;212;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3" name="Google Shape;213;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dữ liệu trong Python</a:t>
            </a:r>
            <a:endParaRPr b="1" sz="2400">
              <a:solidFill>
                <a:srgbClr val="0C0C0C"/>
              </a:solidFill>
              <a:latin typeface="Arial"/>
              <a:ea typeface="Arial"/>
              <a:cs typeface="Arial"/>
              <a:sym typeface="Arial"/>
            </a:endParaRPr>
          </a:p>
        </p:txBody>
      </p:sp>
      <p:sp>
        <p:nvSpPr>
          <p:cNvPr id="214" name="Google Shape;214;p9"/>
          <p:cNvSpPr/>
          <p:nvPr/>
        </p:nvSpPr>
        <p:spPr>
          <a:xfrm>
            <a:off x="580388" y="184482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Đầu tiên, sau đây là các loại cấu trúc dữ liệu được sử dụng trong khoa học máy tính:</a:t>
            </a:r>
            <a:endParaRPr sz="1400">
              <a:solidFill>
                <a:schemeClr val="dk1"/>
              </a:solidFill>
              <a:latin typeface="Arial"/>
              <a:ea typeface="Arial"/>
              <a:cs typeface="Arial"/>
              <a:sym typeface="Arial"/>
            </a:endParaRPr>
          </a:p>
        </p:txBody>
      </p:sp>
      <p:grpSp>
        <p:nvGrpSpPr>
          <p:cNvPr id="215" name="Google Shape;215;p9"/>
          <p:cNvGrpSpPr/>
          <p:nvPr/>
        </p:nvGrpSpPr>
        <p:grpSpPr>
          <a:xfrm>
            <a:off x="1134988" y="2336576"/>
            <a:ext cx="7135907" cy="3775382"/>
            <a:chOff x="831351" y="2326312"/>
            <a:chExt cx="7135907" cy="3775382"/>
          </a:xfrm>
        </p:grpSpPr>
        <p:sp>
          <p:nvSpPr>
            <p:cNvPr id="216" name="Google Shape;216;p9"/>
            <p:cNvSpPr/>
            <p:nvPr/>
          </p:nvSpPr>
          <p:spPr>
            <a:xfrm>
              <a:off x="831351" y="3983648"/>
              <a:ext cx="971227" cy="546887"/>
            </a:xfrm>
            <a:prstGeom prst="roundRect">
              <a:avLst>
                <a:gd fmla="val 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93EB0"/>
                  </a:solidFill>
                  <a:latin typeface="Arial"/>
                  <a:ea typeface="Arial"/>
                  <a:cs typeface="Arial"/>
                  <a:sym typeface="Arial"/>
                </a:rPr>
                <a:t>Cấu trúc dữ liệu</a:t>
              </a:r>
              <a:endParaRPr sz="1000">
                <a:solidFill>
                  <a:srgbClr val="193EB0"/>
                </a:solidFill>
                <a:latin typeface="Arial"/>
                <a:ea typeface="Arial"/>
                <a:cs typeface="Arial"/>
                <a:sym typeface="Arial"/>
              </a:endParaRPr>
            </a:p>
          </p:txBody>
        </p:sp>
        <p:sp>
          <p:nvSpPr>
            <p:cNvPr id="217" name="Google Shape;217;p9"/>
            <p:cNvSpPr/>
            <p:nvPr/>
          </p:nvSpPr>
          <p:spPr>
            <a:xfrm>
              <a:off x="2617363" y="2491361"/>
              <a:ext cx="971227" cy="576554"/>
            </a:xfrm>
            <a:prstGeom prst="roundRect">
              <a:avLst>
                <a:gd fmla="val 0" name="adj"/>
              </a:avLst>
            </a:prstGeom>
            <a:solidFill>
              <a:srgbClr val="FBE4D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Nguyên thủy</a:t>
              </a:r>
              <a:endParaRPr sz="1000">
                <a:solidFill>
                  <a:schemeClr val="dk1"/>
                </a:solidFill>
                <a:latin typeface="Arial"/>
                <a:ea typeface="Arial"/>
                <a:cs typeface="Arial"/>
                <a:sym typeface="Arial"/>
              </a:endParaRPr>
            </a:p>
          </p:txBody>
        </p:sp>
        <p:sp>
          <p:nvSpPr>
            <p:cNvPr id="218" name="Google Shape;218;p9"/>
            <p:cNvSpPr/>
            <p:nvPr/>
          </p:nvSpPr>
          <p:spPr>
            <a:xfrm>
              <a:off x="2617363" y="3463025"/>
              <a:ext cx="971227" cy="578956"/>
            </a:xfrm>
            <a:prstGeom prst="roundRect">
              <a:avLst>
                <a:gd fmla="val 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Tuyến tính</a:t>
              </a:r>
              <a:endParaRPr sz="1000">
                <a:solidFill>
                  <a:schemeClr val="dk1"/>
                </a:solidFill>
                <a:latin typeface="Arial"/>
                <a:ea typeface="Arial"/>
                <a:cs typeface="Arial"/>
                <a:sym typeface="Arial"/>
              </a:endParaRPr>
            </a:p>
          </p:txBody>
        </p:sp>
        <p:sp>
          <p:nvSpPr>
            <p:cNvPr id="219" name="Google Shape;219;p9"/>
            <p:cNvSpPr/>
            <p:nvPr/>
          </p:nvSpPr>
          <p:spPr>
            <a:xfrm>
              <a:off x="2617363" y="4682795"/>
              <a:ext cx="971227" cy="576064"/>
            </a:xfrm>
            <a:prstGeom prst="roundRect">
              <a:avLst>
                <a:gd fmla="val 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Phi tuyến tính</a:t>
              </a:r>
              <a:endParaRPr sz="1000">
                <a:solidFill>
                  <a:schemeClr val="dk1"/>
                </a:solidFill>
                <a:latin typeface="Arial"/>
                <a:ea typeface="Arial"/>
                <a:cs typeface="Arial"/>
                <a:sym typeface="Arial"/>
              </a:endParaRPr>
            </a:p>
          </p:txBody>
        </p:sp>
        <p:sp>
          <p:nvSpPr>
            <p:cNvPr id="220" name="Google Shape;220;p9"/>
            <p:cNvSpPr/>
            <p:nvPr/>
          </p:nvSpPr>
          <p:spPr>
            <a:xfrm>
              <a:off x="2617363" y="5462366"/>
              <a:ext cx="971227" cy="576064"/>
            </a:xfrm>
            <a:prstGeom prst="roundRect">
              <a:avLst>
                <a:gd fmla="val 0" name="adj"/>
              </a:avLst>
            </a:prstGeom>
            <a:solidFill>
              <a:srgbClr val="FFF2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Tệp</a:t>
              </a:r>
              <a:endParaRPr sz="1000">
                <a:solidFill>
                  <a:schemeClr val="dk1"/>
                </a:solidFill>
                <a:latin typeface="Arial"/>
                <a:ea typeface="Arial"/>
                <a:cs typeface="Arial"/>
                <a:sym typeface="Arial"/>
              </a:endParaRPr>
            </a:p>
          </p:txBody>
        </p:sp>
        <p:cxnSp>
          <p:nvCxnSpPr>
            <p:cNvPr id="221" name="Google Shape;221;p9"/>
            <p:cNvCxnSpPr>
              <a:stCxn id="216" idx="3"/>
              <a:endCxn id="217" idx="1"/>
            </p:cNvCxnSpPr>
            <p:nvPr/>
          </p:nvCxnSpPr>
          <p:spPr>
            <a:xfrm flipH="1" rot="10800000">
              <a:off x="1802578" y="2779592"/>
              <a:ext cx="814800" cy="1477500"/>
            </a:xfrm>
            <a:prstGeom prst="bentConnector3">
              <a:avLst>
                <a:gd fmla="val 12734" name="adj1"/>
              </a:avLst>
            </a:prstGeom>
            <a:solidFill>
              <a:srgbClr val="ADB9CA"/>
            </a:solidFill>
            <a:ln cap="flat" cmpd="sng" w="9525">
              <a:solidFill>
                <a:schemeClr val="dk1"/>
              </a:solidFill>
              <a:prstDash val="solid"/>
              <a:miter lim="800000"/>
              <a:headEnd len="sm" w="sm" type="none"/>
              <a:tailEnd len="sm" w="sm" type="none"/>
            </a:ln>
          </p:spPr>
        </p:cxnSp>
        <p:sp>
          <p:nvSpPr>
            <p:cNvPr id="222" name="Google Shape;222;p9"/>
            <p:cNvSpPr/>
            <p:nvPr/>
          </p:nvSpPr>
          <p:spPr>
            <a:xfrm>
              <a:off x="4393905" y="2326312"/>
              <a:ext cx="1409393" cy="190619"/>
            </a:xfrm>
            <a:prstGeom prst="roundRect">
              <a:avLst>
                <a:gd fmla="val 0" name="adj"/>
              </a:avLst>
            </a:prstGeom>
            <a:solidFill>
              <a:srgbClr val="FBE4D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Số nguyên</a:t>
              </a:r>
              <a:endParaRPr sz="1000">
                <a:solidFill>
                  <a:schemeClr val="dk1"/>
                </a:solidFill>
                <a:latin typeface="Arial"/>
                <a:ea typeface="Arial"/>
                <a:cs typeface="Arial"/>
                <a:sym typeface="Arial"/>
              </a:endParaRPr>
            </a:p>
          </p:txBody>
        </p:sp>
        <p:sp>
          <p:nvSpPr>
            <p:cNvPr id="223" name="Google Shape;223;p9"/>
            <p:cNvSpPr/>
            <p:nvPr/>
          </p:nvSpPr>
          <p:spPr>
            <a:xfrm>
              <a:off x="4393905" y="2578277"/>
              <a:ext cx="1406000" cy="180122"/>
            </a:xfrm>
            <a:prstGeom prst="roundRect">
              <a:avLst>
                <a:gd fmla="val 0" name="adj"/>
              </a:avLst>
            </a:prstGeom>
            <a:solidFill>
              <a:srgbClr val="FBE4D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Số thực</a:t>
              </a:r>
              <a:endParaRPr sz="1000">
                <a:solidFill>
                  <a:schemeClr val="dk1"/>
                </a:solidFill>
                <a:latin typeface="Arial"/>
                <a:ea typeface="Arial"/>
                <a:cs typeface="Arial"/>
                <a:sym typeface="Arial"/>
              </a:endParaRPr>
            </a:p>
          </p:txBody>
        </p:sp>
        <p:sp>
          <p:nvSpPr>
            <p:cNvPr id="224" name="Google Shape;224;p9"/>
            <p:cNvSpPr/>
            <p:nvPr/>
          </p:nvSpPr>
          <p:spPr>
            <a:xfrm>
              <a:off x="4393905" y="2819746"/>
              <a:ext cx="1406000" cy="180122"/>
            </a:xfrm>
            <a:prstGeom prst="roundRect">
              <a:avLst>
                <a:gd fmla="val 0" name="adj"/>
              </a:avLst>
            </a:prstGeom>
            <a:solidFill>
              <a:srgbClr val="FBE4D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Char</a:t>
              </a:r>
              <a:endParaRPr sz="1000">
                <a:solidFill>
                  <a:schemeClr val="dk1"/>
                </a:solidFill>
                <a:latin typeface="Arial"/>
                <a:ea typeface="Arial"/>
                <a:cs typeface="Arial"/>
                <a:sym typeface="Arial"/>
              </a:endParaRPr>
            </a:p>
          </p:txBody>
        </p:sp>
        <p:sp>
          <p:nvSpPr>
            <p:cNvPr id="225" name="Google Shape;225;p9"/>
            <p:cNvSpPr/>
            <p:nvPr/>
          </p:nvSpPr>
          <p:spPr>
            <a:xfrm>
              <a:off x="4393905" y="3061214"/>
              <a:ext cx="1406000" cy="180122"/>
            </a:xfrm>
            <a:prstGeom prst="roundRect">
              <a:avLst>
                <a:gd fmla="val 0" name="adj"/>
              </a:avLst>
            </a:prstGeom>
            <a:solidFill>
              <a:srgbClr val="FBE4D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Chuỗi</a:t>
              </a:r>
              <a:endParaRPr sz="1000">
                <a:solidFill>
                  <a:schemeClr val="dk1"/>
                </a:solidFill>
                <a:latin typeface="Arial"/>
                <a:ea typeface="Arial"/>
                <a:cs typeface="Arial"/>
                <a:sym typeface="Arial"/>
              </a:endParaRPr>
            </a:p>
          </p:txBody>
        </p:sp>
        <p:sp>
          <p:nvSpPr>
            <p:cNvPr id="226" name="Google Shape;226;p9"/>
            <p:cNvSpPr/>
            <p:nvPr/>
          </p:nvSpPr>
          <p:spPr>
            <a:xfrm>
              <a:off x="4393905" y="3396909"/>
              <a:ext cx="1412230" cy="203377"/>
            </a:xfrm>
            <a:prstGeom prst="roundRect">
              <a:avLst>
                <a:gd fmla="val 0" name="adj"/>
              </a:avLst>
            </a:prstGeom>
            <a:solidFill>
              <a:srgbClr val="A8D08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Danh sách tuần tự</a:t>
              </a:r>
              <a:endParaRPr sz="1000">
                <a:solidFill>
                  <a:schemeClr val="dk1"/>
                </a:solidFill>
                <a:latin typeface="Arial"/>
                <a:ea typeface="Arial"/>
                <a:cs typeface="Arial"/>
                <a:sym typeface="Arial"/>
              </a:endParaRPr>
            </a:p>
          </p:txBody>
        </p:sp>
        <p:sp>
          <p:nvSpPr>
            <p:cNvPr id="227" name="Google Shape;227;p9"/>
            <p:cNvSpPr/>
            <p:nvPr/>
          </p:nvSpPr>
          <p:spPr>
            <a:xfrm>
              <a:off x="4393905" y="3656286"/>
              <a:ext cx="1405998" cy="192177"/>
            </a:xfrm>
            <a:prstGeom prst="roundRect">
              <a:avLst>
                <a:gd fmla="val 0" name="adj"/>
              </a:avLst>
            </a:prstGeom>
            <a:solidFill>
              <a:srgbClr val="2F54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Danh sách liên kết</a:t>
              </a:r>
              <a:endParaRPr sz="1000">
                <a:solidFill>
                  <a:schemeClr val="lt1"/>
                </a:solidFill>
                <a:latin typeface="Arial"/>
                <a:ea typeface="Arial"/>
                <a:cs typeface="Arial"/>
                <a:sym typeface="Arial"/>
              </a:endParaRPr>
            </a:p>
          </p:txBody>
        </p:sp>
        <p:sp>
          <p:nvSpPr>
            <p:cNvPr id="228" name="Google Shape;228;p9"/>
            <p:cNvSpPr/>
            <p:nvPr/>
          </p:nvSpPr>
          <p:spPr>
            <a:xfrm>
              <a:off x="4393905" y="3898034"/>
              <a:ext cx="1405998" cy="192177"/>
            </a:xfrm>
            <a:prstGeom prst="roundRect">
              <a:avLst>
                <a:gd fmla="val 0" name="adj"/>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Ngăn xếp</a:t>
              </a:r>
              <a:endParaRPr sz="1000">
                <a:solidFill>
                  <a:schemeClr val="dk1"/>
                </a:solidFill>
                <a:latin typeface="Arial"/>
                <a:ea typeface="Arial"/>
                <a:cs typeface="Arial"/>
                <a:sym typeface="Arial"/>
              </a:endParaRPr>
            </a:p>
          </p:txBody>
        </p:sp>
        <p:sp>
          <p:nvSpPr>
            <p:cNvPr id="229" name="Google Shape;229;p9"/>
            <p:cNvSpPr/>
            <p:nvPr/>
          </p:nvSpPr>
          <p:spPr>
            <a:xfrm>
              <a:off x="4393905" y="4143204"/>
              <a:ext cx="1405998" cy="192177"/>
            </a:xfrm>
            <a:prstGeom prst="roundRect">
              <a:avLst>
                <a:gd fmla="val 0" name="adj"/>
              </a:avLst>
            </a:prstGeom>
            <a:solidFill>
              <a:srgbClr val="7F7F7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Hàng đợi</a:t>
              </a:r>
              <a:endParaRPr sz="1000">
                <a:solidFill>
                  <a:schemeClr val="lt1"/>
                </a:solidFill>
                <a:latin typeface="Arial"/>
                <a:ea typeface="Arial"/>
                <a:cs typeface="Arial"/>
                <a:sym typeface="Arial"/>
              </a:endParaRPr>
            </a:p>
          </p:txBody>
        </p:sp>
        <p:sp>
          <p:nvSpPr>
            <p:cNvPr id="230" name="Google Shape;230;p9"/>
            <p:cNvSpPr/>
            <p:nvPr/>
          </p:nvSpPr>
          <p:spPr>
            <a:xfrm>
              <a:off x="4393905" y="4381131"/>
              <a:ext cx="1405998" cy="192177"/>
            </a:xfrm>
            <a:prstGeom prst="roundRect">
              <a:avLst>
                <a:gd fmla="val 0" name="adj"/>
              </a:avLst>
            </a:prstGeom>
            <a:solidFill>
              <a:srgbClr val="7F7F7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Deque</a:t>
              </a:r>
              <a:endParaRPr/>
            </a:p>
          </p:txBody>
        </p:sp>
        <p:sp>
          <p:nvSpPr>
            <p:cNvPr id="231" name="Google Shape;231;p9"/>
            <p:cNvSpPr/>
            <p:nvPr/>
          </p:nvSpPr>
          <p:spPr>
            <a:xfrm>
              <a:off x="4393905" y="4760245"/>
              <a:ext cx="1405998" cy="186750"/>
            </a:xfrm>
            <a:prstGeom prst="roundRect">
              <a:avLst>
                <a:gd fmla="val 0" name="adj"/>
              </a:avLst>
            </a:prstGeom>
            <a:solidFill>
              <a:srgbClr val="CC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a:t>
              </a:r>
              <a:endParaRPr sz="1000">
                <a:solidFill>
                  <a:schemeClr val="dk1"/>
                </a:solidFill>
                <a:latin typeface="Arial"/>
                <a:ea typeface="Arial"/>
                <a:cs typeface="Arial"/>
                <a:sym typeface="Arial"/>
              </a:endParaRPr>
            </a:p>
          </p:txBody>
        </p:sp>
        <p:sp>
          <p:nvSpPr>
            <p:cNvPr id="232" name="Google Shape;232;p9"/>
            <p:cNvSpPr/>
            <p:nvPr/>
          </p:nvSpPr>
          <p:spPr>
            <a:xfrm>
              <a:off x="4393905" y="5012208"/>
              <a:ext cx="1291943" cy="190619"/>
            </a:xfrm>
            <a:prstGeom prst="roundRect">
              <a:avLst>
                <a:gd fmla="val 0" name="adj"/>
              </a:avLst>
            </a:prstGeom>
            <a:solidFill>
              <a:srgbClr val="ADB9C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Đồ thị</a:t>
              </a:r>
              <a:endParaRPr sz="1000">
                <a:solidFill>
                  <a:schemeClr val="dk1"/>
                </a:solidFill>
                <a:latin typeface="Arial"/>
                <a:ea typeface="Arial"/>
                <a:cs typeface="Arial"/>
                <a:sym typeface="Arial"/>
              </a:endParaRPr>
            </a:p>
          </p:txBody>
        </p:sp>
        <p:sp>
          <p:nvSpPr>
            <p:cNvPr id="233" name="Google Shape;233;p9"/>
            <p:cNvSpPr/>
            <p:nvPr/>
          </p:nvSpPr>
          <p:spPr>
            <a:xfrm>
              <a:off x="4393905" y="5408312"/>
              <a:ext cx="1405998" cy="190618"/>
            </a:xfrm>
            <a:prstGeom prst="roundRect">
              <a:avLst>
                <a:gd fmla="val 0" name="adj"/>
              </a:avLst>
            </a:prstGeom>
            <a:solidFill>
              <a:srgbClr val="FFF2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Tệp tuần tự</a:t>
              </a:r>
              <a:endParaRPr sz="1000">
                <a:solidFill>
                  <a:schemeClr val="dk1"/>
                </a:solidFill>
                <a:latin typeface="Arial"/>
                <a:ea typeface="Arial"/>
                <a:cs typeface="Arial"/>
                <a:sym typeface="Arial"/>
              </a:endParaRPr>
            </a:p>
          </p:txBody>
        </p:sp>
        <p:sp>
          <p:nvSpPr>
            <p:cNvPr id="234" name="Google Shape;234;p9"/>
            <p:cNvSpPr/>
            <p:nvPr/>
          </p:nvSpPr>
          <p:spPr>
            <a:xfrm>
              <a:off x="4393905" y="5660277"/>
              <a:ext cx="1405998" cy="190618"/>
            </a:xfrm>
            <a:prstGeom prst="roundRect">
              <a:avLst>
                <a:gd fmla="val 0" name="adj"/>
              </a:avLst>
            </a:prstGeom>
            <a:solidFill>
              <a:srgbClr val="FFF2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Tệp được lập chỉ mục</a:t>
              </a:r>
              <a:endParaRPr sz="1000">
                <a:solidFill>
                  <a:schemeClr val="dk1"/>
                </a:solidFill>
                <a:latin typeface="Arial"/>
                <a:ea typeface="Arial"/>
                <a:cs typeface="Arial"/>
                <a:sym typeface="Arial"/>
              </a:endParaRPr>
            </a:p>
          </p:txBody>
        </p:sp>
        <p:sp>
          <p:nvSpPr>
            <p:cNvPr id="235" name="Google Shape;235;p9"/>
            <p:cNvSpPr/>
            <p:nvPr/>
          </p:nvSpPr>
          <p:spPr>
            <a:xfrm>
              <a:off x="4393905" y="5911076"/>
              <a:ext cx="1405998" cy="190618"/>
            </a:xfrm>
            <a:prstGeom prst="roundRect">
              <a:avLst>
                <a:gd fmla="val 0" name="adj"/>
              </a:avLst>
            </a:prstGeom>
            <a:solidFill>
              <a:srgbClr val="FFF2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Tệp trực tiếp</a:t>
              </a:r>
              <a:endParaRPr sz="1000">
                <a:solidFill>
                  <a:schemeClr val="dk1"/>
                </a:solidFill>
                <a:latin typeface="Arial"/>
                <a:ea typeface="Arial"/>
                <a:cs typeface="Arial"/>
                <a:sym typeface="Arial"/>
              </a:endParaRPr>
            </a:p>
          </p:txBody>
        </p:sp>
        <p:grpSp>
          <p:nvGrpSpPr>
            <p:cNvPr id="236" name="Google Shape;236;p9"/>
            <p:cNvGrpSpPr/>
            <p:nvPr/>
          </p:nvGrpSpPr>
          <p:grpSpPr>
            <a:xfrm>
              <a:off x="6394900" y="3396909"/>
              <a:ext cx="1572358" cy="693302"/>
              <a:chOff x="4159323" y="2267496"/>
              <a:chExt cx="1123683" cy="807809"/>
            </a:xfrm>
          </p:grpSpPr>
          <p:sp>
            <p:nvSpPr>
              <p:cNvPr id="237" name="Google Shape;237;p9"/>
              <p:cNvSpPr/>
              <p:nvPr/>
            </p:nvSpPr>
            <p:spPr>
              <a:xfrm>
                <a:off x="4159324" y="2267496"/>
                <a:ext cx="1123682" cy="228613"/>
              </a:xfrm>
              <a:prstGeom prst="roundRect">
                <a:avLst>
                  <a:gd fmla="val 0" name="adj"/>
                </a:avLst>
              </a:prstGeom>
              <a:solidFill>
                <a:srgbClr val="2F54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Danh sách liên kết đơn</a:t>
                </a:r>
                <a:endParaRPr sz="1000">
                  <a:solidFill>
                    <a:schemeClr val="lt1"/>
                  </a:solidFill>
                  <a:latin typeface="Arial"/>
                  <a:ea typeface="Arial"/>
                  <a:cs typeface="Arial"/>
                  <a:sym typeface="Arial"/>
                </a:endParaRPr>
              </a:p>
            </p:txBody>
          </p:sp>
          <p:sp>
            <p:nvSpPr>
              <p:cNvPr id="238" name="Google Shape;238;p9"/>
              <p:cNvSpPr/>
              <p:nvPr/>
            </p:nvSpPr>
            <p:spPr>
              <a:xfrm>
                <a:off x="4159324" y="2569683"/>
                <a:ext cx="1120977" cy="216024"/>
              </a:xfrm>
              <a:prstGeom prst="roundRect">
                <a:avLst>
                  <a:gd fmla="val 0" name="adj"/>
                </a:avLst>
              </a:prstGeom>
              <a:solidFill>
                <a:srgbClr val="2F54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Danh sách liên kết kép</a:t>
                </a:r>
                <a:endParaRPr sz="1000">
                  <a:solidFill>
                    <a:schemeClr val="lt1"/>
                  </a:solidFill>
                  <a:latin typeface="Arial"/>
                  <a:ea typeface="Arial"/>
                  <a:cs typeface="Arial"/>
                  <a:sym typeface="Arial"/>
                </a:endParaRPr>
              </a:p>
            </p:txBody>
          </p:sp>
          <p:sp>
            <p:nvSpPr>
              <p:cNvPr id="239" name="Google Shape;239;p9"/>
              <p:cNvSpPr/>
              <p:nvPr/>
            </p:nvSpPr>
            <p:spPr>
              <a:xfrm>
                <a:off x="4159323" y="2859281"/>
                <a:ext cx="1120977" cy="216024"/>
              </a:xfrm>
              <a:prstGeom prst="roundRect">
                <a:avLst>
                  <a:gd fmla="val 0" name="adj"/>
                </a:avLst>
              </a:prstGeom>
              <a:solidFill>
                <a:srgbClr val="2F54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Danh sách liên kết vòng</a:t>
                </a:r>
                <a:endParaRPr sz="1000">
                  <a:solidFill>
                    <a:schemeClr val="lt1"/>
                  </a:solidFill>
                  <a:latin typeface="Arial"/>
                  <a:ea typeface="Arial"/>
                  <a:cs typeface="Arial"/>
                  <a:sym typeface="Arial"/>
                </a:endParaRPr>
              </a:p>
            </p:txBody>
          </p:sp>
        </p:grpSp>
        <p:cxnSp>
          <p:nvCxnSpPr>
            <p:cNvPr id="240" name="Google Shape;240;p9"/>
            <p:cNvCxnSpPr>
              <a:stCxn id="216" idx="3"/>
              <a:endCxn id="220" idx="1"/>
            </p:cNvCxnSpPr>
            <p:nvPr/>
          </p:nvCxnSpPr>
          <p:spPr>
            <a:xfrm>
              <a:off x="1802578" y="4257092"/>
              <a:ext cx="814800" cy="1493400"/>
            </a:xfrm>
            <a:prstGeom prst="bentConnector3">
              <a:avLst>
                <a:gd fmla="val 12734" name="adj1"/>
              </a:avLst>
            </a:prstGeom>
            <a:noFill/>
            <a:ln cap="flat" cmpd="sng" w="9525">
              <a:solidFill>
                <a:schemeClr val="dk1"/>
              </a:solidFill>
              <a:prstDash val="solid"/>
              <a:miter lim="800000"/>
              <a:headEnd len="sm" w="sm" type="none"/>
              <a:tailEnd len="sm" w="sm" type="none"/>
            </a:ln>
          </p:spPr>
        </p:cxnSp>
        <p:cxnSp>
          <p:nvCxnSpPr>
            <p:cNvPr id="241" name="Google Shape;241;p9"/>
            <p:cNvCxnSpPr>
              <a:endCxn id="218" idx="1"/>
            </p:cNvCxnSpPr>
            <p:nvPr/>
          </p:nvCxnSpPr>
          <p:spPr>
            <a:xfrm>
              <a:off x="2209963" y="3752503"/>
              <a:ext cx="407400"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42" name="Google Shape;242;p9"/>
            <p:cNvCxnSpPr/>
            <p:nvPr/>
          </p:nvCxnSpPr>
          <p:spPr>
            <a:xfrm>
              <a:off x="2209969" y="4970577"/>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43" name="Google Shape;243;p9"/>
            <p:cNvCxnSpPr>
              <a:stCxn id="217" idx="3"/>
              <a:endCxn id="222" idx="1"/>
            </p:cNvCxnSpPr>
            <p:nvPr/>
          </p:nvCxnSpPr>
          <p:spPr>
            <a:xfrm flipH="1" rot="10800000">
              <a:off x="3588590" y="2421738"/>
              <a:ext cx="805200" cy="3579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44" name="Google Shape;244;p9"/>
            <p:cNvCxnSpPr>
              <a:stCxn id="217" idx="3"/>
              <a:endCxn id="225" idx="1"/>
            </p:cNvCxnSpPr>
            <p:nvPr/>
          </p:nvCxnSpPr>
          <p:spPr>
            <a:xfrm>
              <a:off x="3588590" y="2779638"/>
              <a:ext cx="805200" cy="3717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45" name="Google Shape;245;p9"/>
            <p:cNvCxnSpPr/>
            <p:nvPr/>
          </p:nvCxnSpPr>
          <p:spPr>
            <a:xfrm>
              <a:off x="3986512" y="2659007"/>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46" name="Google Shape;246;p9"/>
            <p:cNvCxnSpPr/>
            <p:nvPr/>
          </p:nvCxnSpPr>
          <p:spPr>
            <a:xfrm>
              <a:off x="3986512" y="2903457"/>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47" name="Google Shape;247;p9"/>
            <p:cNvCxnSpPr>
              <a:stCxn id="218" idx="3"/>
              <a:endCxn id="226" idx="1"/>
            </p:cNvCxnSpPr>
            <p:nvPr/>
          </p:nvCxnSpPr>
          <p:spPr>
            <a:xfrm flipH="1" rot="10800000">
              <a:off x="3588590" y="3498703"/>
              <a:ext cx="805200" cy="2538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48" name="Google Shape;248;p9"/>
            <p:cNvCxnSpPr>
              <a:stCxn id="218" idx="3"/>
              <a:endCxn id="230" idx="1"/>
            </p:cNvCxnSpPr>
            <p:nvPr/>
          </p:nvCxnSpPr>
          <p:spPr>
            <a:xfrm>
              <a:off x="3588590" y="3752503"/>
              <a:ext cx="805200" cy="7248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49" name="Google Shape;249;p9"/>
            <p:cNvCxnSpPr/>
            <p:nvPr/>
          </p:nvCxnSpPr>
          <p:spPr>
            <a:xfrm>
              <a:off x="3992862" y="3746737"/>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50" name="Google Shape;250;p9"/>
            <p:cNvCxnSpPr/>
            <p:nvPr/>
          </p:nvCxnSpPr>
          <p:spPr>
            <a:xfrm>
              <a:off x="3993818" y="3996320"/>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51" name="Google Shape;251;p9"/>
            <p:cNvCxnSpPr/>
            <p:nvPr/>
          </p:nvCxnSpPr>
          <p:spPr>
            <a:xfrm>
              <a:off x="3993817" y="4247812"/>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52" name="Google Shape;252;p9"/>
            <p:cNvCxnSpPr>
              <a:stCxn id="219" idx="3"/>
              <a:endCxn id="231" idx="1"/>
            </p:cNvCxnSpPr>
            <p:nvPr/>
          </p:nvCxnSpPr>
          <p:spPr>
            <a:xfrm flipH="1" rot="10800000">
              <a:off x="3588590" y="4853527"/>
              <a:ext cx="805200" cy="1173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53" name="Google Shape;253;p9"/>
            <p:cNvCxnSpPr>
              <a:stCxn id="219" idx="3"/>
              <a:endCxn id="232" idx="1"/>
            </p:cNvCxnSpPr>
            <p:nvPr/>
          </p:nvCxnSpPr>
          <p:spPr>
            <a:xfrm>
              <a:off x="3588590" y="4970827"/>
              <a:ext cx="805200" cy="1368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54" name="Google Shape;254;p9"/>
            <p:cNvCxnSpPr>
              <a:stCxn id="220" idx="3"/>
              <a:endCxn id="233" idx="1"/>
            </p:cNvCxnSpPr>
            <p:nvPr/>
          </p:nvCxnSpPr>
          <p:spPr>
            <a:xfrm flipH="1" rot="10800000">
              <a:off x="3588590" y="5503498"/>
              <a:ext cx="805200" cy="2469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55" name="Google Shape;255;p9"/>
            <p:cNvCxnSpPr>
              <a:stCxn id="220" idx="3"/>
              <a:endCxn id="235" idx="1"/>
            </p:cNvCxnSpPr>
            <p:nvPr/>
          </p:nvCxnSpPr>
          <p:spPr>
            <a:xfrm>
              <a:off x="3588590" y="5750398"/>
              <a:ext cx="805200" cy="255900"/>
            </a:xfrm>
            <a:prstGeom prst="bentConnector3">
              <a:avLst>
                <a:gd fmla="val 12296" name="adj1"/>
              </a:avLst>
            </a:prstGeom>
            <a:solidFill>
              <a:srgbClr val="ADB9CA"/>
            </a:solidFill>
            <a:ln cap="flat" cmpd="sng" w="9525">
              <a:solidFill>
                <a:schemeClr val="dk1"/>
              </a:solidFill>
              <a:prstDash val="solid"/>
              <a:miter lim="800000"/>
              <a:headEnd len="sm" w="sm" type="none"/>
              <a:tailEnd len="sm" w="sm" type="none"/>
            </a:ln>
          </p:spPr>
        </p:cxnSp>
        <p:cxnSp>
          <p:nvCxnSpPr>
            <p:cNvPr id="256" name="Google Shape;256;p9"/>
            <p:cNvCxnSpPr/>
            <p:nvPr/>
          </p:nvCxnSpPr>
          <p:spPr>
            <a:xfrm>
              <a:off x="3992862" y="5747696"/>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cxnSp>
          <p:nvCxnSpPr>
            <p:cNvPr id="257" name="Google Shape;257;p9"/>
            <p:cNvCxnSpPr>
              <a:stCxn id="227" idx="3"/>
              <a:endCxn id="237" idx="1"/>
            </p:cNvCxnSpPr>
            <p:nvPr/>
          </p:nvCxnSpPr>
          <p:spPr>
            <a:xfrm flipH="1" rot="10800000">
              <a:off x="5799903" y="3494975"/>
              <a:ext cx="594900" cy="257400"/>
            </a:xfrm>
            <a:prstGeom prst="bentConnector3">
              <a:avLst>
                <a:gd fmla="val -1032" name="adj1"/>
              </a:avLst>
            </a:prstGeom>
            <a:solidFill>
              <a:srgbClr val="ADB9CA"/>
            </a:solidFill>
            <a:ln cap="flat" cmpd="sng" w="9525">
              <a:solidFill>
                <a:schemeClr val="dk1"/>
              </a:solidFill>
              <a:prstDash val="solid"/>
              <a:miter lim="800000"/>
              <a:headEnd len="sm" w="sm" type="none"/>
              <a:tailEnd len="sm" w="sm" type="none"/>
            </a:ln>
          </p:spPr>
        </p:cxnSp>
        <p:cxnSp>
          <p:nvCxnSpPr>
            <p:cNvPr id="258" name="Google Shape;258;p9"/>
            <p:cNvCxnSpPr>
              <a:stCxn id="227" idx="3"/>
              <a:endCxn id="239" idx="1"/>
            </p:cNvCxnSpPr>
            <p:nvPr/>
          </p:nvCxnSpPr>
          <p:spPr>
            <a:xfrm>
              <a:off x="5799903" y="3752375"/>
              <a:ext cx="594900" cy="245100"/>
            </a:xfrm>
            <a:prstGeom prst="bentConnector3">
              <a:avLst>
                <a:gd fmla="val -1032" name="adj1"/>
              </a:avLst>
            </a:prstGeom>
            <a:solidFill>
              <a:srgbClr val="ADB9CA"/>
            </a:solidFill>
            <a:ln cap="flat" cmpd="sng" w="9525">
              <a:solidFill>
                <a:schemeClr val="dk1"/>
              </a:solidFill>
              <a:prstDash val="solid"/>
              <a:miter lim="800000"/>
              <a:headEnd len="sm" w="sm" type="none"/>
              <a:tailEnd len="sm" w="sm" type="none"/>
            </a:ln>
          </p:spPr>
        </p:cxnSp>
        <p:cxnSp>
          <p:nvCxnSpPr>
            <p:cNvPr id="259" name="Google Shape;259;p9"/>
            <p:cNvCxnSpPr/>
            <p:nvPr/>
          </p:nvCxnSpPr>
          <p:spPr>
            <a:xfrm>
              <a:off x="5984179" y="3752375"/>
              <a:ext cx="407393" cy="0"/>
            </a:xfrm>
            <a:prstGeom prst="straightConnector1">
              <a:avLst/>
            </a:prstGeom>
            <a:solidFill>
              <a:srgbClr val="ADB9CA"/>
            </a:solidFill>
            <a:ln cap="flat" cmpd="sng" w="9525">
              <a:solidFill>
                <a:schemeClr val="dk1"/>
              </a:solidFill>
              <a:prstDash val="solid"/>
              <a:miter lim="800000"/>
              <a:headEnd len="sm" w="sm" type="none"/>
              <a:tailEnd len="sm" w="sm" type="none"/>
            </a:ln>
          </p:spPr>
        </p:cxnSp>
        <p:grpSp>
          <p:nvGrpSpPr>
            <p:cNvPr id="260" name="Google Shape;260;p9"/>
            <p:cNvGrpSpPr/>
            <p:nvPr/>
          </p:nvGrpSpPr>
          <p:grpSpPr>
            <a:xfrm>
              <a:off x="5799903" y="4505838"/>
              <a:ext cx="2160240" cy="441156"/>
              <a:chOff x="5799903" y="4505838"/>
              <a:chExt cx="2160240" cy="441156"/>
            </a:xfrm>
          </p:grpSpPr>
          <p:sp>
            <p:nvSpPr>
              <p:cNvPr id="261" name="Google Shape;261;p9"/>
              <p:cNvSpPr/>
              <p:nvPr/>
            </p:nvSpPr>
            <p:spPr>
              <a:xfrm>
                <a:off x="6391572" y="4505838"/>
                <a:ext cx="1568571" cy="190619"/>
              </a:xfrm>
              <a:prstGeom prst="roundRect">
                <a:avLst>
                  <a:gd fmla="val 0" name="adj"/>
                </a:avLst>
              </a:prstGeom>
              <a:solidFill>
                <a:srgbClr val="CC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 tổng hợp</a:t>
                </a:r>
                <a:endParaRPr sz="1000">
                  <a:solidFill>
                    <a:schemeClr val="dk1"/>
                  </a:solidFill>
                  <a:latin typeface="Arial"/>
                  <a:ea typeface="Arial"/>
                  <a:cs typeface="Arial"/>
                  <a:sym typeface="Arial"/>
                </a:endParaRPr>
              </a:p>
            </p:txBody>
          </p:sp>
          <p:sp>
            <p:nvSpPr>
              <p:cNvPr id="262" name="Google Shape;262;p9"/>
              <p:cNvSpPr/>
              <p:nvPr/>
            </p:nvSpPr>
            <p:spPr>
              <a:xfrm>
                <a:off x="6391572" y="4756375"/>
                <a:ext cx="1568571" cy="190619"/>
              </a:xfrm>
              <a:prstGeom prst="roundRect">
                <a:avLst>
                  <a:gd fmla="val 0" name="adj"/>
                </a:avLst>
              </a:prstGeom>
              <a:solidFill>
                <a:srgbClr val="CC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 nhị phân</a:t>
                </a:r>
                <a:endParaRPr sz="1000">
                  <a:solidFill>
                    <a:schemeClr val="dk1"/>
                  </a:solidFill>
                  <a:latin typeface="Arial"/>
                  <a:ea typeface="Arial"/>
                  <a:cs typeface="Arial"/>
                  <a:sym typeface="Arial"/>
                </a:endParaRPr>
              </a:p>
            </p:txBody>
          </p:sp>
          <p:cxnSp>
            <p:nvCxnSpPr>
              <p:cNvPr id="263" name="Google Shape;263;p9"/>
              <p:cNvCxnSpPr>
                <a:stCxn id="231" idx="3"/>
                <a:endCxn id="261" idx="1"/>
              </p:cNvCxnSpPr>
              <p:nvPr/>
            </p:nvCxnSpPr>
            <p:spPr>
              <a:xfrm flipH="1" rot="10800000">
                <a:off x="5799903" y="4601020"/>
                <a:ext cx="591600" cy="252600"/>
              </a:xfrm>
              <a:prstGeom prst="bentConnector3">
                <a:avLst>
                  <a:gd fmla="val 50000" name="adj1"/>
                </a:avLst>
              </a:prstGeom>
              <a:solidFill>
                <a:srgbClr val="ADB9CA"/>
              </a:solidFill>
              <a:ln cap="flat" cmpd="sng" w="9525">
                <a:solidFill>
                  <a:schemeClr val="dk1"/>
                </a:solidFill>
                <a:prstDash val="solid"/>
                <a:miter lim="800000"/>
                <a:headEnd len="sm" w="sm" type="none"/>
                <a:tailEnd len="sm" w="sm" type="none"/>
              </a:ln>
            </p:spPr>
          </p:cxnSp>
          <p:cxnSp>
            <p:nvCxnSpPr>
              <p:cNvPr id="264" name="Google Shape;264;p9"/>
              <p:cNvCxnSpPr>
                <a:endCxn id="262" idx="1"/>
              </p:cNvCxnSpPr>
              <p:nvPr/>
            </p:nvCxnSpPr>
            <p:spPr>
              <a:xfrm>
                <a:off x="6038772" y="4851085"/>
                <a:ext cx="352800" cy="600"/>
              </a:xfrm>
              <a:prstGeom prst="straightConnector1">
                <a:avLst/>
              </a:prstGeom>
              <a:solidFill>
                <a:srgbClr val="ADB9CA"/>
              </a:solidFill>
              <a:ln cap="flat" cmpd="sng" w="9525">
                <a:solidFill>
                  <a:schemeClr val="dk1"/>
                </a:solidFill>
                <a:prstDash val="solid"/>
                <a:miter lim="800000"/>
                <a:headEnd len="sm" w="sm" type="none"/>
                <a:tailEnd len="sm" w="sm" type="none"/>
              </a:ln>
            </p:spPr>
          </p:cxnSp>
        </p:grpSp>
        <p:grpSp>
          <p:nvGrpSpPr>
            <p:cNvPr id="265" name="Google Shape;265;p9"/>
            <p:cNvGrpSpPr/>
            <p:nvPr/>
          </p:nvGrpSpPr>
          <p:grpSpPr>
            <a:xfrm>
              <a:off x="5685848" y="5004923"/>
              <a:ext cx="2274295" cy="437329"/>
              <a:chOff x="5685848" y="5004923"/>
              <a:chExt cx="2274295" cy="437329"/>
            </a:xfrm>
          </p:grpSpPr>
          <p:sp>
            <p:nvSpPr>
              <p:cNvPr id="266" name="Google Shape;266;p9"/>
              <p:cNvSpPr/>
              <p:nvPr/>
            </p:nvSpPr>
            <p:spPr>
              <a:xfrm>
                <a:off x="6391572" y="5004923"/>
                <a:ext cx="1568571" cy="190619"/>
              </a:xfrm>
              <a:prstGeom prst="roundRect">
                <a:avLst>
                  <a:gd fmla="val 0" name="adj"/>
                </a:avLst>
              </a:prstGeom>
              <a:solidFill>
                <a:srgbClr val="ADB9C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 tổng hợp</a:t>
                </a:r>
                <a:endParaRPr sz="1000">
                  <a:solidFill>
                    <a:schemeClr val="dk1"/>
                  </a:solidFill>
                  <a:latin typeface="Arial"/>
                  <a:ea typeface="Arial"/>
                  <a:cs typeface="Arial"/>
                  <a:sym typeface="Arial"/>
                </a:endParaRPr>
              </a:p>
            </p:txBody>
          </p:sp>
          <p:sp>
            <p:nvSpPr>
              <p:cNvPr id="267" name="Google Shape;267;p9"/>
              <p:cNvSpPr/>
              <p:nvPr/>
            </p:nvSpPr>
            <p:spPr>
              <a:xfrm>
                <a:off x="6391572" y="5251633"/>
                <a:ext cx="1568571" cy="190619"/>
              </a:xfrm>
              <a:prstGeom prst="roundRect">
                <a:avLst>
                  <a:gd fmla="val 0" name="adj"/>
                </a:avLst>
              </a:prstGeom>
              <a:solidFill>
                <a:srgbClr val="ADB9C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Cây nhị phân</a:t>
                </a:r>
                <a:endParaRPr sz="1000">
                  <a:solidFill>
                    <a:schemeClr val="dk1"/>
                  </a:solidFill>
                  <a:latin typeface="Arial"/>
                  <a:ea typeface="Arial"/>
                  <a:cs typeface="Arial"/>
                  <a:sym typeface="Arial"/>
                </a:endParaRPr>
              </a:p>
            </p:txBody>
          </p:sp>
          <p:cxnSp>
            <p:nvCxnSpPr>
              <p:cNvPr id="268" name="Google Shape;268;p9"/>
              <p:cNvCxnSpPr>
                <a:stCxn id="232" idx="3"/>
                <a:endCxn id="267" idx="1"/>
              </p:cNvCxnSpPr>
              <p:nvPr/>
            </p:nvCxnSpPr>
            <p:spPr>
              <a:xfrm>
                <a:off x="5685848" y="5107518"/>
                <a:ext cx="705600" cy="239400"/>
              </a:xfrm>
              <a:prstGeom prst="bentConnector3">
                <a:avLst>
                  <a:gd fmla="val 50000" name="adj1"/>
                </a:avLst>
              </a:prstGeom>
              <a:solidFill>
                <a:srgbClr val="ADB9CA"/>
              </a:solidFill>
              <a:ln cap="flat" cmpd="sng" w="9525">
                <a:solidFill>
                  <a:schemeClr val="dk1"/>
                </a:solidFill>
                <a:prstDash val="solid"/>
                <a:miter lim="800000"/>
                <a:headEnd len="sm" w="sm" type="none"/>
                <a:tailEnd len="sm" w="sm" type="none"/>
              </a:ln>
            </p:spPr>
          </p:cxnSp>
          <p:cxnSp>
            <p:nvCxnSpPr>
              <p:cNvPr id="269" name="Google Shape;269;p9"/>
              <p:cNvCxnSpPr/>
              <p:nvPr/>
            </p:nvCxnSpPr>
            <p:spPr>
              <a:xfrm>
                <a:off x="6038710" y="5104519"/>
                <a:ext cx="352862" cy="476"/>
              </a:xfrm>
              <a:prstGeom prst="straightConnector1">
                <a:avLst/>
              </a:prstGeom>
              <a:solidFill>
                <a:srgbClr val="ADB9CA"/>
              </a:solidFill>
              <a:ln cap="flat" cmpd="sng" w="9525">
                <a:solidFill>
                  <a:schemeClr val="dk1"/>
                </a:solidFill>
                <a:prstDash val="solid"/>
                <a:miter lim="800000"/>
                <a:headEnd len="sm" w="sm" type="none"/>
                <a:tailEnd len="sm" w="sm" type="none"/>
              </a:ln>
            </p:spPr>
          </p:cxnSp>
        </p:gr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grpSp>
        <p:nvGrpSpPr>
          <p:cNvPr id="1893" name="Google Shape;1893;p90"/>
          <p:cNvGrpSpPr/>
          <p:nvPr/>
        </p:nvGrpSpPr>
        <p:grpSpPr>
          <a:xfrm>
            <a:off x="450000" y="450000"/>
            <a:ext cx="9018000" cy="276999"/>
            <a:chOff x="450000" y="450000"/>
            <a:chExt cx="9018000" cy="276999"/>
          </a:xfrm>
        </p:grpSpPr>
        <p:sp>
          <p:nvSpPr>
            <p:cNvPr id="1894" name="Google Shape;1894;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895" name="Google Shape;1895;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896" name="Google Shape;1896;p90"/>
          <p:cNvGrpSpPr/>
          <p:nvPr/>
        </p:nvGrpSpPr>
        <p:grpSpPr>
          <a:xfrm>
            <a:off x="557644" y="3152820"/>
            <a:ext cx="8782050" cy="691202"/>
            <a:chOff x="557644" y="5085183"/>
            <a:chExt cx="8782050" cy="691202"/>
          </a:xfrm>
        </p:grpSpPr>
        <p:sp>
          <p:nvSpPr>
            <p:cNvPr id="1897" name="Google Shape;1897;p90"/>
            <p:cNvSpPr/>
            <p:nvPr/>
          </p:nvSpPr>
          <p:spPr>
            <a:xfrm>
              <a:off x="557644" y="5085183"/>
              <a:ext cx="8782050" cy="6912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898" name="Google Shape;1898;p90"/>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899" name="Google Shape;1899;p90"/>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39</a:t>
              </a:r>
              <a:endParaRPr b="1" sz="1300">
                <a:solidFill>
                  <a:srgbClr val="262626"/>
                </a:solidFill>
                <a:latin typeface="Arial"/>
                <a:ea typeface="Arial"/>
                <a:cs typeface="Arial"/>
                <a:sym typeface="Arial"/>
              </a:endParaRPr>
            </a:p>
          </p:txBody>
        </p:sp>
        <p:sp>
          <p:nvSpPr>
            <p:cNvPr id="1900" name="Google Shape;1900;p90"/>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 bình phương độ lệch</a:t>
              </a:r>
              <a:endParaRPr sz="1300">
                <a:solidFill>
                  <a:srgbClr val="262626"/>
                </a:solidFill>
                <a:latin typeface="Arial"/>
                <a:ea typeface="Arial"/>
                <a:cs typeface="Arial"/>
                <a:sym typeface="Arial"/>
              </a:endParaRPr>
            </a:p>
          </p:txBody>
        </p:sp>
      </p:grpSp>
      <p:grpSp>
        <p:nvGrpSpPr>
          <p:cNvPr id="1901" name="Google Shape;1901;p90"/>
          <p:cNvGrpSpPr/>
          <p:nvPr/>
        </p:nvGrpSpPr>
        <p:grpSpPr>
          <a:xfrm>
            <a:off x="558396" y="1700808"/>
            <a:ext cx="8782050" cy="1355577"/>
            <a:chOff x="558396" y="1844823"/>
            <a:chExt cx="8782050" cy="1355577"/>
          </a:xfrm>
        </p:grpSpPr>
        <p:sp>
          <p:nvSpPr>
            <p:cNvPr id="1902" name="Google Shape;1902;p90"/>
            <p:cNvSpPr/>
            <p:nvPr/>
          </p:nvSpPr>
          <p:spPr>
            <a:xfrm>
              <a:off x="558396" y="1844823"/>
              <a:ext cx="8782050" cy="13555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03" name="Google Shape;1903;p90"/>
            <p:cNvPicPr preferRelativeResize="0"/>
            <p:nvPr/>
          </p:nvPicPr>
          <p:blipFill rotWithShape="1">
            <a:blip r:embed="rId4">
              <a:alphaModFix/>
            </a:blip>
            <a:srcRect b="0" l="0" r="24577" t="0"/>
            <a:stretch/>
          </p:blipFill>
          <p:spPr>
            <a:xfrm>
              <a:off x="569308" y="1884065"/>
              <a:ext cx="8770386" cy="1244970"/>
            </a:xfrm>
            <a:prstGeom prst="rect">
              <a:avLst/>
            </a:prstGeom>
            <a:noFill/>
            <a:ln>
              <a:noFill/>
            </a:ln>
          </p:spPr>
        </p:pic>
      </p:grpSp>
      <p:sp>
        <p:nvSpPr>
          <p:cNvPr id="1904" name="Google Shape;1904;p90"/>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grpSp>
        <p:nvGrpSpPr>
          <p:cNvPr id="1910" name="Google Shape;1910;p91"/>
          <p:cNvGrpSpPr/>
          <p:nvPr/>
        </p:nvGrpSpPr>
        <p:grpSpPr>
          <a:xfrm>
            <a:off x="450000" y="450000"/>
            <a:ext cx="9018000" cy="276999"/>
            <a:chOff x="450000" y="450000"/>
            <a:chExt cx="9018000" cy="276999"/>
          </a:xfrm>
        </p:grpSpPr>
        <p:sp>
          <p:nvSpPr>
            <p:cNvPr id="1911" name="Google Shape;1911;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912" name="Google Shape;1912;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913" name="Google Shape;1913;p91"/>
          <p:cNvGrpSpPr/>
          <p:nvPr/>
        </p:nvGrpSpPr>
        <p:grpSpPr>
          <a:xfrm>
            <a:off x="557644" y="2641104"/>
            <a:ext cx="8782050" cy="665324"/>
            <a:chOff x="557644" y="5085183"/>
            <a:chExt cx="8782050" cy="665324"/>
          </a:xfrm>
        </p:grpSpPr>
        <p:sp>
          <p:nvSpPr>
            <p:cNvPr id="1914" name="Google Shape;1914;p91"/>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15" name="Google Shape;1915;p9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16" name="Google Shape;1916;p9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40</a:t>
              </a:r>
              <a:endParaRPr b="1" sz="1300">
                <a:solidFill>
                  <a:srgbClr val="262626"/>
                </a:solidFill>
                <a:latin typeface="Arial"/>
                <a:ea typeface="Arial"/>
                <a:cs typeface="Arial"/>
                <a:sym typeface="Arial"/>
              </a:endParaRPr>
            </a:p>
          </p:txBody>
        </p:sp>
        <p:sp>
          <p:nvSpPr>
            <p:cNvPr id="1917" name="Google Shape;1917;p91"/>
            <p:cNvSpPr txBox="1"/>
            <p:nvPr/>
          </p:nvSpPr>
          <p:spPr>
            <a:xfrm>
              <a:off x="1021818" y="5464273"/>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 của các độ lệch bình phương chia cho số mảng được gọi là phương sai.</a:t>
              </a:r>
              <a:endParaRPr sz="1300">
                <a:solidFill>
                  <a:srgbClr val="262626"/>
                </a:solidFill>
                <a:latin typeface="Arial"/>
                <a:ea typeface="Arial"/>
                <a:cs typeface="Arial"/>
                <a:sym typeface="Arial"/>
              </a:endParaRPr>
            </a:p>
          </p:txBody>
        </p:sp>
      </p:grpSp>
      <p:grpSp>
        <p:nvGrpSpPr>
          <p:cNvPr id="1918" name="Google Shape;1918;p91"/>
          <p:cNvGrpSpPr/>
          <p:nvPr/>
        </p:nvGrpSpPr>
        <p:grpSpPr>
          <a:xfrm>
            <a:off x="558396" y="1700808"/>
            <a:ext cx="8782050" cy="831702"/>
            <a:chOff x="558396" y="1844824"/>
            <a:chExt cx="8782050" cy="831702"/>
          </a:xfrm>
        </p:grpSpPr>
        <p:sp>
          <p:nvSpPr>
            <p:cNvPr id="1919" name="Google Shape;1919;p91"/>
            <p:cNvSpPr/>
            <p:nvPr/>
          </p:nvSpPr>
          <p:spPr>
            <a:xfrm>
              <a:off x="558396" y="1844824"/>
              <a:ext cx="8782050" cy="8317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20" name="Google Shape;1920;p91"/>
            <p:cNvPicPr preferRelativeResize="0"/>
            <p:nvPr/>
          </p:nvPicPr>
          <p:blipFill rotWithShape="1">
            <a:blip r:embed="rId4">
              <a:alphaModFix/>
            </a:blip>
            <a:srcRect b="0" l="0" r="23917" t="0"/>
            <a:stretch/>
          </p:blipFill>
          <p:spPr>
            <a:xfrm>
              <a:off x="588358" y="1903115"/>
              <a:ext cx="8751336" cy="720902"/>
            </a:xfrm>
            <a:prstGeom prst="rect">
              <a:avLst/>
            </a:prstGeom>
            <a:noFill/>
            <a:ln>
              <a:noFill/>
            </a:ln>
          </p:spPr>
        </p:pic>
      </p:grpSp>
      <p:sp>
        <p:nvSpPr>
          <p:cNvPr id="1921" name="Google Shape;1921;p91"/>
          <p:cNvSpPr/>
          <p:nvPr/>
        </p:nvSpPr>
        <p:spPr>
          <a:xfrm>
            <a:off x="711201" y="3340057"/>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quả này có thể được tính trực tiếp thông qua quy trình trên hoặc có thể sử dụng var().</a:t>
            </a:r>
            <a:endParaRPr sz="1300">
              <a:solidFill>
                <a:srgbClr val="262626"/>
              </a:solidFill>
              <a:latin typeface="Arial"/>
              <a:ea typeface="Arial"/>
              <a:cs typeface="Arial"/>
              <a:sym typeface="Arial"/>
            </a:endParaRPr>
          </a:p>
        </p:txBody>
      </p:sp>
      <p:grpSp>
        <p:nvGrpSpPr>
          <p:cNvPr id="1922" name="Google Shape;1922;p91"/>
          <p:cNvGrpSpPr/>
          <p:nvPr/>
        </p:nvGrpSpPr>
        <p:grpSpPr>
          <a:xfrm>
            <a:off x="558924" y="3818659"/>
            <a:ext cx="8782050" cy="1621160"/>
            <a:chOff x="558924" y="3779515"/>
            <a:chExt cx="8782050" cy="1621160"/>
          </a:xfrm>
        </p:grpSpPr>
        <p:sp>
          <p:nvSpPr>
            <p:cNvPr id="1923" name="Google Shape;1923;p91"/>
            <p:cNvSpPr/>
            <p:nvPr/>
          </p:nvSpPr>
          <p:spPr>
            <a:xfrm>
              <a:off x="558924" y="3779515"/>
              <a:ext cx="8782050" cy="162116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24" name="Google Shape;1924;p91"/>
            <p:cNvPicPr preferRelativeResize="0"/>
            <p:nvPr/>
          </p:nvPicPr>
          <p:blipFill rotWithShape="1">
            <a:blip r:embed="rId5">
              <a:alphaModFix/>
            </a:blip>
            <a:srcRect b="0" l="0" r="24145" t="0"/>
            <a:stretch/>
          </p:blipFill>
          <p:spPr>
            <a:xfrm>
              <a:off x="568327" y="3833395"/>
              <a:ext cx="8771368" cy="1530297"/>
            </a:xfrm>
            <a:prstGeom prst="rect">
              <a:avLst/>
            </a:prstGeom>
            <a:noFill/>
            <a:ln>
              <a:noFill/>
            </a:ln>
          </p:spPr>
        </p:pic>
      </p:grpSp>
      <p:grpSp>
        <p:nvGrpSpPr>
          <p:cNvPr id="1925" name="Google Shape;1925;p91"/>
          <p:cNvGrpSpPr/>
          <p:nvPr/>
        </p:nvGrpSpPr>
        <p:grpSpPr>
          <a:xfrm>
            <a:off x="558924" y="5533888"/>
            <a:ext cx="8782050" cy="665324"/>
            <a:chOff x="557644" y="5085183"/>
            <a:chExt cx="8782050" cy="665324"/>
          </a:xfrm>
        </p:grpSpPr>
        <p:sp>
          <p:nvSpPr>
            <p:cNvPr id="1926" name="Google Shape;1926;p91"/>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27" name="Google Shape;1927;p91"/>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28" name="Google Shape;1928;p91"/>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42</a:t>
              </a:r>
              <a:endParaRPr b="1" sz="1300">
                <a:solidFill>
                  <a:srgbClr val="262626"/>
                </a:solidFill>
                <a:latin typeface="Arial"/>
                <a:ea typeface="Arial"/>
                <a:cs typeface="Arial"/>
                <a:sym typeface="Arial"/>
              </a:endParaRPr>
            </a:p>
          </p:txBody>
        </p:sp>
        <p:sp>
          <p:nvSpPr>
            <p:cNvPr id="1929" name="Google Shape;1929;p91"/>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Căn bậc hai của phương sai là độ lệch chuẩn.</a:t>
              </a:r>
              <a:endParaRPr sz="1300">
                <a:solidFill>
                  <a:srgbClr val="262626"/>
                </a:solidFill>
                <a:latin typeface="Arial"/>
                <a:ea typeface="Arial"/>
                <a:cs typeface="Arial"/>
                <a:sym typeface="Arial"/>
              </a:endParaRPr>
            </a:p>
          </p:txBody>
        </p:sp>
      </p:grpSp>
      <p:sp>
        <p:nvSpPr>
          <p:cNvPr id="1930" name="Google Shape;1930;p91"/>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grpSp>
        <p:nvGrpSpPr>
          <p:cNvPr id="1936" name="Google Shape;1936;p92"/>
          <p:cNvGrpSpPr/>
          <p:nvPr/>
        </p:nvGrpSpPr>
        <p:grpSpPr>
          <a:xfrm>
            <a:off x="450000" y="450000"/>
            <a:ext cx="9018000" cy="276999"/>
            <a:chOff x="450000" y="450000"/>
            <a:chExt cx="9018000" cy="276999"/>
          </a:xfrm>
        </p:grpSpPr>
        <p:sp>
          <p:nvSpPr>
            <p:cNvPr id="1937" name="Google Shape;1937;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938" name="Google Shape;1938;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sp>
        <p:nvSpPr>
          <p:cNvPr id="1939" name="Google Shape;1939;p92"/>
          <p:cNvSpPr/>
          <p:nvPr/>
        </p:nvSpPr>
        <p:spPr>
          <a:xfrm>
            <a:off x="711201" y="3377683"/>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quả này có thể được tính trực tiếp thông qua quy trình trên hoặc có thể sử dụng phương thức std().</a:t>
            </a:r>
            <a:endParaRPr sz="1300">
              <a:solidFill>
                <a:srgbClr val="262626"/>
              </a:solidFill>
              <a:latin typeface="Arial"/>
              <a:ea typeface="Arial"/>
              <a:cs typeface="Arial"/>
              <a:sym typeface="Arial"/>
            </a:endParaRPr>
          </a:p>
        </p:txBody>
      </p:sp>
      <p:grpSp>
        <p:nvGrpSpPr>
          <p:cNvPr id="1940" name="Google Shape;1940;p92"/>
          <p:cNvGrpSpPr/>
          <p:nvPr/>
        </p:nvGrpSpPr>
        <p:grpSpPr>
          <a:xfrm>
            <a:off x="558924" y="3773331"/>
            <a:ext cx="8782050" cy="814586"/>
            <a:chOff x="558924" y="4005064"/>
            <a:chExt cx="8782050" cy="814586"/>
          </a:xfrm>
        </p:grpSpPr>
        <p:sp>
          <p:nvSpPr>
            <p:cNvPr id="1941" name="Google Shape;1941;p92"/>
            <p:cNvSpPr/>
            <p:nvPr/>
          </p:nvSpPr>
          <p:spPr>
            <a:xfrm>
              <a:off x="558924" y="4005064"/>
              <a:ext cx="8782050" cy="8145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42" name="Google Shape;1942;p92"/>
            <p:cNvPicPr preferRelativeResize="0"/>
            <p:nvPr/>
          </p:nvPicPr>
          <p:blipFill rotWithShape="1">
            <a:blip r:embed="rId3">
              <a:alphaModFix/>
            </a:blip>
            <a:srcRect b="0" l="0" r="23475" t="0"/>
            <a:stretch/>
          </p:blipFill>
          <p:spPr>
            <a:xfrm>
              <a:off x="577851" y="4047430"/>
              <a:ext cx="8761843" cy="715070"/>
            </a:xfrm>
            <a:prstGeom prst="rect">
              <a:avLst/>
            </a:prstGeom>
            <a:noFill/>
            <a:ln>
              <a:noFill/>
            </a:ln>
          </p:spPr>
        </p:pic>
      </p:grpSp>
      <p:grpSp>
        <p:nvGrpSpPr>
          <p:cNvPr id="1943" name="Google Shape;1943;p92"/>
          <p:cNvGrpSpPr/>
          <p:nvPr/>
        </p:nvGrpSpPr>
        <p:grpSpPr>
          <a:xfrm>
            <a:off x="557644" y="2617618"/>
            <a:ext cx="8782050" cy="665324"/>
            <a:chOff x="557644" y="5085183"/>
            <a:chExt cx="8782050" cy="665324"/>
          </a:xfrm>
        </p:grpSpPr>
        <p:sp>
          <p:nvSpPr>
            <p:cNvPr id="1944" name="Google Shape;1944;p92"/>
            <p:cNvSpPr/>
            <p:nvPr/>
          </p:nvSpPr>
          <p:spPr>
            <a:xfrm>
              <a:off x="557644" y="5085183"/>
              <a:ext cx="8782050" cy="665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45" name="Google Shape;1945;p92"/>
            <p:cNvPicPr preferRelativeResize="0"/>
            <p:nvPr/>
          </p:nvPicPr>
          <p:blipFill rotWithShape="1">
            <a:blip r:embed="rId4">
              <a:alphaModFix/>
            </a:blip>
            <a:srcRect b="-5938" l="13871" r="14480" t="-7084"/>
            <a:stretch/>
          </p:blipFill>
          <p:spPr>
            <a:xfrm>
              <a:off x="662397" y="5179924"/>
              <a:ext cx="295715" cy="236991"/>
            </a:xfrm>
            <a:prstGeom prst="rect">
              <a:avLst/>
            </a:prstGeom>
            <a:noFill/>
            <a:ln>
              <a:noFill/>
            </a:ln>
          </p:spPr>
        </p:pic>
        <p:sp>
          <p:nvSpPr>
            <p:cNvPr id="1946" name="Google Shape;1946;p92"/>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40</a:t>
              </a:r>
              <a:endParaRPr b="1" sz="1300">
                <a:solidFill>
                  <a:srgbClr val="262626"/>
                </a:solidFill>
                <a:latin typeface="Arial"/>
                <a:ea typeface="Arial"/>
                <a:cs typeface="Arial"/>
                <a:sym typeface="Arial"/>
              </a:endParaRPr>
            </a:p>
          </p:txBody>
        </p:sp>
        <p:sp>
          <p:nvSpPr>
            <p:cNvPr id="1947" name="Google Shape;1947;p92"/>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Tổng của các độ lệch bình phương chia cho số mảng được gọi là phương sai.</a:t>
              </a:r>
              <a:endParaRPr sz="1300">
                <a:solidFill>
                  <a:srgbClr val="262626"/>
                </a:solidFill>
                <a:latin typeface="Arial"/>
                <a:ea typeface="Arial"/>
                <a:cs typeface="Arial"/>
                <a:sym typeface="Arial"/>
              </a:endParaRPr>
            </a:p>
          </p:txBody>
        </p:sp>
      </p:grpSp>
      <p:grpSp>
        <p:nvGrpSpPr>
          <p:cNvPr id="1948" name="Google Shape;1948;p92"/>
          <p:cNvGrpSpPr/>
          <p:nvPr/>
        </p:nvGrpSpPr>
        <p:grpSpPr>
          <a:xfrm>
            <a:off x="558396" y="1700808"/>
            <a:ext cx="8782050" cy="831702"/>
            <a:chOff x="558396" y="1844824"/>
            <a:chExt cx="8782050" cy="831702"/>
          </a:xfrm>
        </p:grpSpPr>
        <p:sp>
          <p:nvSpPr>
            <p:cNvPr id="1949" name="Google Shape;1949;p92"/>
            <p:cNvSpPr/>
            <p:nvPr/>
          </p:nvSpPr>
          <p:spPr>
            <a:xfrm>
              <a:off x="558396" y="1844824"/>
              <a:ext cx="8782050" cy="8317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50" name="Google Shape;1950;p92"/>
            <p:cNvPicPr preferRelativeResize="0"/>
            <p:nvPr/>
          </p:nvPicPr>
          <p:blipFill rotWithShape="1">
            <a:blip r:embed="rId5">
              <a:alphaModFix/>
            </a:blip>
            <a:srcRect b="0" l="0" r="24101" t="0"/>
            <a:stretch/>
          </p:blipFill>
          <p:spPr>
            <a:xfrm>
              <a:off x="578833" y="1903115"/>
              <a:ext cx="8760862" cy="720902"/>
            </a:xfrm>
            <a:prstGeom prst="rect">
              <a:avLst/>
            </a:prstGeom>
            <a:noFill/>
            <a:ln>
              <a:noFill/>
            </a:ln>
          </p:spPr>
        </p:pic>
      </p:grpSp>
      <p:sp>
        <p:nvSpPr>
          <p:cNvPr id="1951" name="Google Shape;1951;p92"/>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grpSp>
        <p:nvGrpSpPr>
          <p:cNvPr id="1957" name="Google Shape;1957;p93"/>
          <p:cNvGrpSpPr/>
          <p:nvPr/>
        </p:nvGrpSpPr>
        <p:grpSpPr>
          <a:xfrm>
            <a:off x="450000" y="450000"/>
            <a:ext cx="9018000" cy="276999"/>
            <a:chOff x="450000" y="450000"/>
            <a:chExt cx="9018000" cy="276999"/>
          </a:xfrm>
        </p:grpSpPr>
        <p:sp>
          <p:nvSpPr>
            <p:cNvPr id="1958" name="Google Shape;1958;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959" name="Google Shape;1959;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960" name="Google Shape;1960;p93"/>
          <p:cNvGrpSpPr/>
          <p:nvPr/>
        </p:nvGrpSpPr>
        <p:grpSpPr>
          <a:xfrm>
            <a:off x="557644" y="2645539"/>
            <a:ext cx="8782050" cy="711454"/>
            <a:chOff x="557644" y="5085183"/>
            <a:chExt cx="8782050" cy="711454"/>
          </a:xfrm>
        </p:grpSpPr>
        <p:sp>
          <p:nvSpPr>
            <p:cNvPr id="1961" name="Google Shape;1961;p93"/>
            <p:cNvSpPr/>
            <p:nvPr/>
          </p:nvSpPr>
          <p:spPr>
            <a:xfrm>
              <a:off x="557644" y="5085183"/>
              <a:ext cx="8782050" cy="71145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62" name="Google Shape;1962;p93"/>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63" name="Google Shape;1963;p93"/>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44</a:t>
              </a:r>
              <a:endParaRPr b="1" sz="1300">
                <a:solidFill>
                  <a:srgbClr val="262626"/>
                </a:solidFill>
                <a:latin typeface="Arial"/>
                <a:ea typeface="Arial"/>
                <a:cs typeface="Arial"/>
                <a:sym typeface="Arial"/>
              </a:endParaRPr>
            </a:p>
          </p:txBody>
        </p:sp>
        <p:sp>
          <p:nvSpPr>
            <p:cNvPr id="1964" name="Google Shape;1964;p93"/>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Phương thức cumsum() được sử dụng để tìm tổng tích lũy của x.</a:t>
              </a:r>
              <a:endParaRPr sz="1300">
                <a:solidFill>
                  <a:srgbClr val="262626"/>
                </a:solidFill>
                <a:latin typeface="Arial"/>
                <a:ea typeface="Arial"/>
                <a:cs typeface="Arial"/>
                <a:sym typeface="Arial"/>
              </a:endParaRPr>
            </a:p>
          </p:txBody>
        </p:sp>
      </p:grpSp>
      <p:grpSp>
        <p:nvGrpSpPr>
          <p:cNvPr id="1965" name="Google Shape;1965;p93"/>
          <p:cNvGrpSpPr/>
          <p:nvPr/>
        </p:nvGrpSpPr>
        <p:grpSpPr>
          <a:xfrm>
            <a:off x="558396" y="1700808"/>
            <a:ext cx="8782050" cy="864097"/>
            <a:chOff x="558396" y="1844823"/>
            <a:chExt cx="8782050" cy="864097"/>
          </a:xfrm>
        </p:grpSpPr>
        <p:sp>
          <p:nvSpPr>
            <p:cNvPr id="1966" name="Google Shape;1966;p93"/>
            <p:cNvSpPr/>
            <p:nvPr/>
          </p:nvSpPr>
          <p:spPr>
            <a:xfrm>
              <a:off x="558396" y="1844823"/>
              <a:ext cx="8782050" cy="86409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67" name="Google Shape;1967;p93"/>
            <p:cNvPicPr preferRelativeResize="0"/>
            <p:nvPr/>
          </p:nvPicPr>
          <p:blipFill rotWithShape="1">
            <a:blip r:embed="rId4">
              <a:alphaModFix/>
            </a:blip>
            <a:srcRect b="0" l="0" r="22263" t="0"/>
            <a:stretch/>
          </p:blipFill>
          <p:spPr>
            <a:xfrm>
              <a:off x="588357" y="1913901"/>
              <a:ext cx="8751337" cy="711454"/>
            </a:xfrm>
            <a:prstGeom prst="rect">
              <a:avLst/>
            </a:prstGeom>
            <a:noFill/>
            <a:ln>
              <a:noFill/>
            </a:ln>
          </p:spPr>
        </p:pic>
      </p:grpSp>
      <p:sp>
        <p:nvSpPr>
          <p:cNvPr id="1968" name="Google Shape;1968;p93"/>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pSp>
        <p:nvGrpSpPr>
          <p:cNvPr id="1974" name="Google Shape;1974;p94"/>
          <p:cNvGrpSpPr/>
          <p:nvPr/>
        </p:nvGrpSpPr>
        <p:grpSpPr>
          <a:xfrm>
            <a:off x="450000" y="450000"/>
            <a:ext cx="9018000" cy="276999"/>
            <a:chOff x="450000" y="450000"/>
            <a:chExt cx="9018000" cy="276999"/>
          </a:xfrm>
        </p:grpSpPr>
        <p:sp>
          <p:nvSpPr>
            <p:cNvPr id="1975" name="Google Shape;1975;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976" name="Google Shape;1976;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977" name="Google Shape;1977;p94"/>
          <p:cNvGrpSpPr/>
          <p:nvPr/>
        </p:nvGrpSpPr>
        <p:grpSpPr>
          <a:xfrm>
            <a:off x="553291" y="5431674"/>
            <a:ext cx="8782050" cy="843738"/>
            <a:chOff x="557644" y="5085182"/>
            <a:chExt cx="8782050" cy="843738"/>
          </a:xfrm>
        </p:grpSpPr>
        <p:sp>
          <p:nvSpPr>
            <p:cNvPr id="1978" name="Google Shape;1978;p94"/>
            <p:cNvSpPr/>
            <p:nvPr/>
          </p:nvSpPr>
          <p:spPr>
            <a:xfrm>
              <a:off x="557644" y="5085182"/>
              <a:ext cx="8782050" cy="8437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79" name="Google Shape;1979;p94"/>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80" name="Google Shape;1980;p94"/>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47</a:t>
              </a:r>
              <a:endParaRPr b="1" sz="1300">
                <a:solidFill>
                  <a:srgbClr val="262626"/>
                </a:solidFill>
                <a:latin typeface="Arial"/>
                <a:ea typeface="Arial"/>
                <a:cs typeface="Arial"/>
                <a:sym typeface="Arial"/>
              </a:endParaRPr>
            </a:p>
          </p:txBody>
        </p:sp>
        <p:sp>
          <p:nvSpPr>
            <p:cNvPr id="1981" name="Google Shape;1981;p94"/>
            <p:cNvSpPr txBox="1"/>
            <p:nvPr/>
          </p:nvSpPr>
          <p:spPr>
            <a:xfrm>
              <a:off x="1021818" y="5463511"/>
              <a:ext cx="8217761"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Theo cách này, bạn có thể chỉ định nó thành hai hàng và ba cột, nhưng nếu bạn chỉ chỉ định một hàng như minh họa bên dưới, hãy sử dụng -1 để tự thay đổi phần còn lại.</a:t>
              </a:r>
              <a:endParaRPr sz="1300">
                <a:solidFill>
                  <a:srgbClr val="262626"/>
                </a:solidFill>
                <a:latin typeface="Arial"/>
                <a:ea typeface="Arial"/>
                <a:cs typeface="Arial"/>
                <a:sym typeface="Arial"/>
              </a:endParaRPr>
            </a:p>
          </p:txBody>
        </p:sp>
      </p:grpSp>
      <p:grpSp>
        <p:nvGrpSpPr>
          <p:cNvPr id="1982" name="Google Shape;1982;p94"/>
          <p:cNvGrpSpPr/>
          <p:nvPr/>
        </p:nvGrpSpPr>
        <p:grpSpPr>
          <a:xfrm>
            <a:off x="558396" y="1700808"/>
            <a:ext cx="8786033" cy="3633933"/>
            <a:chOff x="558396" y="1700808"/>
            <a:chExt cx="8786033" cy="3633933"/>
          </a:xfrm>
        </p:grpSpPr>
        <p:sp>
          <p:nvSpPr>
            <p:cNvPr id="1983" name="Google Shape;1983;p94"/>
            <p:cNvSpPr/>
            <p:nvPr/>
          </p:nvSpPr>
          <p:spPr>
            <a:xfrm>
              <a:off x="558396" y="1700808"/>
              <a:ext cx="8782050" cy="36339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84" name="Google Shape;1984;p94"/>
            <p:cNvPicPr preferRelativeResize="0"/>
            <p:nvPr/>
          </p:nvPicPr>
          <p:blipFill rotWithShape="1">
            <a:blip r:embed="rId4">
              <a:alphaModFix/>
            </a:blip>
            <a:srcRect b="0" l="0" r="13640" t="0"/>
            <a:stretch/>
          </p:blipFill>
          <p:spPr>
            <a:xfrm>
              <a:off x="588357" y="1765971"/>
              <a:ext cx="8756072" cy="3475167"/>
            </a:xfrm>
            <a:prstGeom prst="rect">
              <a:avLst/>
            </a:prstGeom>
            <a:noFill/>
            <a:ln>
              <a:noFill/>
            </a:ln>
          </p:spPr>
        </p:pic>
      </p:grpSp>
      <p:sp>
        <p:nvSpPr>
          <p:cNvPr id="1985" name="Google Shape;1985;p94"/>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grpSp>
        <p:nvGrpSpPr>
          <p:cNvPr id="1991" name="Google Shape;1991;p95"/>
          <p:cNvGrpSpPr/>
          <p:nvPr/>
        </p:nvGrpSpPr>
        <p:grpSpPr>
          <a:xfrm>
            <a:off x="450000" y="450000"/>
            <a:ext cx="9018000" cy="276999"/>
            <a:chOff x="450000" y="450000"/>
            <a:chExt cx="9018000" cy="276999"/>
          </a:xfrm>
        </p:grpSpPr>
        <p:sp>
          <p:nvSpPr>
            <p:cNvPr id="1992" name="Google Shape;1992;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1993" name="Google Shape;1993;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1994" name="Google Shape;1994;p95"/>
          <p:cNvGrpSpPr/>
          <p:nvPr/>
        </p:nvGrpSpPr>
        <p:grpSpPr>
          <a:xfrm>
            <a:off x="564877" y="4922118"/>
            <a:ext cx="8782050" cy="1168549"/>
            <a:chOff x="557644" y="5085182"/>
            <a:chExt cx="8782050" cy="1168549"/>
          </a:xfrm>
        </p:grpSpPr>
        <p:sp>
          <p:nvSpPr>
            <p:cNvPr id="1995" name="Google Shape;1995;p95"/>
            <p:cNvSpPr/>
            <p:nvPr/>
          </p:nvSpPr>
          <p:spPr>
            <a:xfrm>
              <a:off x="557644" y="5085182"/>
              <a:ext cx="8782050" cy="11685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996" name="Google Shape;1996;p95"/>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1997" name="Google Shape;1997;p95"/>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52</a:t>
              </a:r>
              <a:endParaRPr b="1" sz="1300">
                <a:solidFill>
                  <a:srgbClr val="262626"/>
                </a:solidFill>
                <a:latin typeface="Arial"/>
                <a:ea typeface="Arial"/>
                <a:cs typeface="Arial"/>
                <a:sym typeface="Arial"/>
              </a:endParaRPr>
            </a:p>
          </p:txBody>
        </p:sp>
        <p:sp>
          <p:nvSpPr>
            <p:cNvPr id="1998" name="Google Shape;1998;p95"/>
            <p:cNvSpPr txBox="1"/>
            <p:nvPr/>
          </p:nvSpPr>
          <p:spPr>
            <a:xfrm>
              <a:off x="1021818" y="5443050"/>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Trung bình cộng của 1 và 4 là 2,5. Khi trục = 0, hoạt động được thực hiện dọc theo các cột.</a:t>
              </a:r>
              <a:endParaRPr sz="1300">
                <a:solidFill>
                  <a:srgbClr val="262626"/>
                </a:solidFill>
                <a:latin typeface="Arial"/>
                <a:ea typeface="Arial"/>
                <a:cs typeface="Arial"/>
                <a:sym typeface="Arial"/>
              </a:endParaRPr>
            </a:p>
          </p:txBody>
        </p:sp>
      </p:grpSp>
      <p:sp>
        <p:nvSpPr>
          <p:cNvPr id="1999" name="Google Shape;1999;p95"/>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thống kê cũng có thể được sử dụng cho từng hàng và cột.</a:t>
            </a:r>
            <a:endParaRPr sz="1300">
              <a:solidFill>
                <a:srgbClr val="262626"/>
              </a:solidFill>
              <a:latin typeface="Arial"/>
              <a:ea typeface="Arial"/>
              <a:cs typeface="Arial"/>
              <a:sym typeface="Arial"/>
            </a:endParaRPr>
          </a:p>
        </p:txBody>
      </p:sp>
      <p:grpSp>
        <p:nvGrpSpPr>
          <p:cNvPr id="2000" name="Google Shape;2000;p95"/>
          <p:cNvGrpSpPr/>
          <p:nvPr/>
        </p:nvGrpSpPr>
        <p:grpSpPr>
          <a:xfrm>
            <a:off x="665436" y="5623148"/>
            <a:ext cx="8640559" cy="468312"/>
            <a:chOff x="665436" y="5661248"/>
            <a:chExt cx="8640559" cy="468312"/>
          </a:xfrm>
        </p:grpSpPr>
        <p:pic>
          <p:nvPicPr>
            <p:cNvPr descr="Byte - Free electronics icons" id="2001" name="Google Shape;2001;p95"/>
            <p:cNvPicPr preferRelativeResize="0"/>
            <p:nvPr/>
          </p:nvPicPr>
          <p:blipFill rotWithShape="1">
            <a:blip r:embed="rId3">
              <a:alphaModFix/>
            </a:blip>
            <a:srcRect b="-5938" l="13871" r="14480" t="-7084"/>
            <a:stretch/>
          </p:blipFill>
          <p:spPr>
            <a:xfrm>
              <a:off x="665436" y="5683980"/>
              <a:ext cx="295715" cy="236991"/>
            </a:xfrm>
            <a:prstGeom prst="rect">
              <a:avLst/>
            </a:prstGeom>
            <a:noFill/>
            <a:ln>
              <a:noFill/>
            </a:ln>
          </p:spPr>
        </p:pic>
        <p:sp>
          <p:nvSpPr>
            <p:cNvPr id="2002" name="Google Shape;2002;p95"/>
            <p:cNvSpPr txBox="1"/>
            <p:nvPr/>
          </p:nvSpPr>
          <p:spPr>
            <a:xfrm>
              <a:off x="924217" y="5661248"/>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53</a:t>
              </a:r>
              <a:endParaRPr b="1" sz="1300">
                <a:solidFill>
                  <a:srgbClr val="262626"/>
                </a:solidFill>
                <a:latin typeface="Arial"/>
                <a:ea typeface="Arial"/>
                <a:cs typeface="Arial"/>
                <a:sym typeface="Arial"/>
              </a:endParaRPr>
            </a:p>
          </p:txBody>
        </p:sp>
        <p:sp>
          <p:nvSpPr>
            <p:cNvPr id="2003" name="Google Shape;2003;p95"/>
            <p:cNvSpPr txBox="1"/>
            <p:nvPr/>
          </p:nvSpPr>
          <p:spPr>
            <a:xfrm>
              <a:off x="1024857" y="5929505"/>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Trung bình cộng của 1,2,3 là 2. Khi trục = 1, phép toán được thực hiện dọc theo các hàng.</a:t>
              </a:r>
              <a:endParaRPr sz="1300">
                <a:solidFill>
                  <a:srgbClr val="262626"/>
                </a:solidFill>
                <a:latin typeface="Arial"/>
                <a:ea typeface="Arial"/>
                <a:cs typeface="Arial"/>
                <a:sym typeface="Arial"/>
              </a:endParaRPr>
            </a:p>
          </p:txBody>
        </p:sp>
      </p:grpSp>
      <p:grpSp>
        <p:nvGrpSpPr>
          <p:cNvPr id="2004" name="Google Shape;2004;p95"/>
          <p:cNvGrpSpPr/>
          <p:nvPr/>
        </p:nvGrpSpPr>
        <p:grpSpPr>
          <a:xfrm>
            <a:off x="558396" y="2007890"/>
            <a:ext cx="8782050" cy="2821285"/>
            <a:chOff x="558396" y="2204864"/>
            <a:chExt cx="8782050" cy="2821285"/>
          </a:xfrm>
        </p:grpSpPr>
        <p:sp>
          <p:nvSpPr>
            <p:cNvPr id="2005" name="Google Shape;2005;p95"/>
            <p:cNvSpPr/>
            <p:nvPr/>
          </p:nvSpPr>
          <p:spPr>
            <a:xfrm>
              <a:off x="558396" y="2204864"/>
              <a:ext cx="8782050" cy="28212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06" name="Google Shape;2006;p95"/>
            <p:cNvPicPr preferRelativeResize="0"/>
            <p:nvPr/>
          </p:nvPicPr>
          <p:blipFill rotWithShape="1">
            <a:blip r:embed="rId4">
              <a:alphaModFix/>
            </a:blip>
            <a:srcRect b="0" l="0" r="20683" t="0"/>
            <a:stretch/>
          </p:blipFill>
          <p:spPr>
            <a:xfrm>
              <a:off x="587376" y="2250685"/>
              <a:ext cx="8753070" cy="2707642"/>
            </a:xfrm>
            <a:prstGeom prst="rect">
              <a:avLst/>
            </a:prstGeom>
            <a:noFill/>
            <a:ln>
              <a:noFill/>
            </a:ln>
          </p:spPr>
        </p:pic>
      </p:grpSp>
      <p:sp>
        <p:nvSpPr>
          <p:cNvPr id="2007" name="Google Shape;2007;p95"/>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thống kê của mảng NumPy: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grpSp>
        <p:nvGrpSpPr>
          <p:cNvPr id="2013" name="Google Shape;2013;p96"/>
          <p:cNvGrpSpPr/>
          <p:nvPr/>
        </p:nvGrpSpPr>
        <p:grpSpPr>
          <a:xfrm>
            <a:off x="450000" y="450000"/>
            <a:ext cx="9018000" cy="276999"/>
            <a:chOff x="450000" y="450000"/>
            <a:chExt cx="9018000" cy="276999"/>
          </a:xfrm>
        </p:grpSpPr>
        <p:sp>
          <p:nvSpPr>
            <p:cNvPr id="2014" name="Google Shape;2014;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015" name="Google Shape;2015;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016" name="Google Shape;2016;p96"/>
          <p:cNvGrpSpPr/>
          <p:nvPr/>
        </p:nvGrpSpPr>
        <p:grpSpPr>
          <a:xfrm>
            <a:off x="557644" y="2381889"/>
            <a:ext cx="8782050" cy="836420"/>
            <a:chOff x="557644" y="5085182"/>
            <a:chExt cx="8782050" cy="836420"/>
          </a:xfrm>
        </p:grpSpPr>
        <p:sp>
          <p:nvSpPr>
            <p:cNvPr id="2017" name="Google Shape;2017;p96"/>
            <p:cNvSpPr/>
            <p:nvPr/>
          </p:nvSpPr>
          <p:spPr>
            <a:xfrm>
              <a:off x="557644" y="5085182"/>
              <a:ext cx="8782050" cy="83642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18" name="Google Shape;2018;p96"/>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19" name="Google Shape;2019;p96"/>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54</a:t>
              </a:r>
              <a:endParaRPr b="1" sz="1300">
                <a:solidFill>
                  <a:srgbClr val="262626"/>
                </a:solidFill>
                <a:latin typeface="Arial"/>
                <a:ea typeface="Arial"/>
                <a:cs typeface="Arial"/>
                <a:sym typeface="Arial"/>
              </a:endParaRPr>
            </a:p>
          </p:txBody>
        </p:sp>
        <p:sp>
          <p:nvSpPr>
            <p:cNvPr id="2020" name="Google Shape;2020;p96"/>
            <p:cNvSpPr txBox="1"/>
            <p:nvPr/>
          </p:nvSpPr>
          <p:spPr>
            <a:xfrm>
              <a:off x="1021818" y="5443455"/>
              <a:ext cx="8281138"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Khởi tạo giá trị hạt giống bằng cách sử dụng np.ramdom sẽ tạo ra một số ngẫu nhiên cố định khi tạo các giá trị số ngẫu nhiên.</a:t>
              </a:r>
              <a:endParaRPr/>
            </a:p>
          </p:txBody>
        </p:sp>
      </p:grpSp>
      <p:grpSp>
        <p:nvGrpSpPr>
          <p:cNvPr id="2021" name="Google Shape;2021;p96"/>
          <p:cNvGrpSpPr/>
          <p:nvPr/>
        </p:nvGrpSpPr>
        <p:grpSpPr>
          <a:xfrm>
            <a:off x="558396" y="1700808"/>
            <a:ext cx="8782050" cy="565002"/>
            <a:chOff x="558396" y="1844824"/>
            <a:chExt cx="8782050" cy="565002"/>
          </a:xfrm>
        </p:grpSpPr>
        <p:sp>
          <p:nvSpPr>
            <p:cNvPr id="2022" name="Google Shape;2022;p96"/>
            <p:cNvSpPr/>
            <p:nvPr/>
          </p:nvSpPr>
          <p:spPr>
            <a:xfrm>
              <a:off x="558396" y="1844824"/>
              <a:ext cx="8782050" cy="5650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23" name="Google Shape;2023;p96"/>
            <p:cNvPicPr preferRelativeResize="0"/>
            <p:nvPr/>
          </p:nvPicPr>
          <p:blipFill rotWithShape="1">
            <a:blip r:embed="rId4">
              <a:alphaModFix/>
            </a:blip>
            <a:srcRect b="9592" l="1081" r="21946" t="7044"/>
            <a:stretch/>
          </p:blipFill>
          <p:spPr>
            <a:xfrm>
              <a:off x="609599" y="1905000"/>
              <a:ext cx="8730095" cy="400682"/>
            </a:xfrm>
            <a:prstGeom prst="rect">
              <a:avLst/>
            </a:prstGeom>
            <a:noFill/>
            <a:ln>
              <a:noFill/>
            </a:ln>
          </p:spPr>
        </p:pic>
      </p:grpSp>
      <p:sp>
        <p:nvSpPr>
          <p:cNvPr id="2024" name="Google Shape;2024;p96"/>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Về số ngẫu nhiên trong NumPy</a:t>
            </a:r>
            <a:endParaRPr sz="1400">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grpSp>
        <p:nvGrpSpPr>
          <p:cNvPr id="2030" name="Google Shape;2030;p97"/>
          <p:cNvGrpSpPr/>
          <p:nvPr/>
        </p:nvGrpSpPr>
        <p:grpSpPr>
          <a:xfrm>
            <a:off x="450000" y="450000"/>
            <a:ext cx="9018000" cy="276999"/>
            <a:chOff x="450000" y="450000"/>
            <a:chExt cx="9018000" cy="276999"/>
          </a:xfrm>
        </p:grpSpPr>
        <p:sp>
          <p:nvSpPr>
            <p:cNvPr id="2031" name="Google Shape;2031;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032" name="Google Shape;2032;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033" name="Google Shape;2033;p97"/>
          <p:cNvGrpSpPr/>
          <p:nvPr/>
        </p:nvGrpSpPr>
        <p:grpSpPr>
          <a:xfrm>
            <a:off x="564877" y="3736082"/>
            <a:ext cx="8782050" cy="1287518"/>
            <a:chOff x="564877" y="3717032"/>
            <a:chExt cx="8782050" cy="1287518"/>
          </a:xfrm>
        </p:grpSpPr>
        <p:grpSp>
          <p:nvGrpSpPr>
            <p:cNvPr id="2034" name="Google Shape;2034;p97"/>
            <p:cNvGrpSpPr/>
            <p:nvPr/>
          </p:nvGrpSpPr>
          <p:grpSpPr>
            <a:xfrm>
              <a:off x="564877" y="3717032"/>
              <a:ext cx="8782050" cy="1287518"/>
              <a:chOff x="557644" y="5085182"/>
              <a:chExt cx="8782050" cy="1287518"/>
            </a:xfrm>
          </p:grpSpPr>
          <p:sp>
            <p:nvSpPr>
              <p:cNvPr id="2035" name="Google Shape;2035;p97"/>
              <p:cNvSpPr/>
              <p:nvPr/>
            </p:nvSpPr>
            <p:spPr>
              <a:xfrm>
                <a:off x="557644" y="5085182"/>
                <a:ext cx="8782050" cy="12875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36" name="Google Shape;2036;p97"/>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37" name="Google Shape;2037;p97"/>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55</a:t>
                </a:r>
                <a:endParaRPr b="1" sz="1300">
                  <a:solidFill>
                    <a:srgbClr val="262626"/>
                  </a:solidFill>
                  <a:latin typeface="Arial"/>
                  <a:ea typeface="Arial"/>
                  <a:cs typeface="Arial"/>
                  <a:sym typeface="Arial"/>
                </a:endParaRPr>
              </a:p>
            </p:txBody>
          </p:sp>
          <p:sp>
            <p:nvSpPr>
              <p:cNvPr id="2038" name="Google Shape;2038;p97"/>
              <p:cNvSpPr txBox="1"/>
              <p:nvPr/>
            </p:nvSpPr>
            <p:spPr>
              <a:xfrm>
                <a:off x="1021818" y="547303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Một số ngẫu nhiên được trả về từ các số nguyên từ 0 đến 9.</a:t>
                </a:r>
                <a:endParaRPr sz="1300">
                  <a:solidFill>
                    <a:srgbClr val="262626"/>
                  </a:solidFill>
                  <a:latin typeface="Arial"/>
                  <a:ea typeface="Arial"/>
                  <a:cs typeface="Arial"/>
                  <a:sym typeface="Arial"/>
                </a:endParaRPr>
              </a:p>
            </p:txBody>
          </p:sp>
        </p:grpSp>
        <p:grpSp>
          <p:nvGrpSpPr>
            <p:cNvPr id="2039" name="Google Shape;2039;p97"/>
            <p:cNvGrpSpPr/>
            <p:nvPr/>
          </p:nvGrpSpPr>
          <p:grpSpPr>
            <a:xfrm>
              <a:off x="665436" y="4398113"/>
              <a:ext cx="8640559" cy="515899"/>
              <a:chOff x="665436" y="4445738"/>
              <a:chExt cx="8640559" cy="515899"/>
            </a:xfrm>
          </p:grpSpPr>
          <p:pic>
            <p:nvPicPr>
              <p:cNvPr descr="Byte - Free electronics icons" id="2040" name="Google Shape;2040;p97"/>
              <p:cNvPicPr preferRelativeResize="0"/>
              <p:nvPr/>
            </p:nvPicPr>
            <p:blipFill rotWithShape="1">
              <a:blip r:embed="rId3">
                <a:alphaModFix/>
              </a:blip>
              <a:srcRect b="-5938" l="13871" r="14480" t="-7084"/>
              <a:stretch/>
            </p:blipFill>
            <p:spPr>
              <a:xfrm>
                <a:off x="665436" y="4468470"/>
                <a:ext cx="295715" cy="236991"/>
              </a:xfrm>
              <a:prstGeom prst="rect">
                <a:avLst/>
              </a:prstGeom>
              <a:noFill/>
              <a:ln>
                <a:noFill/>
              </a:ln>
            </p:spPr>
          </p:pic>
          <p:sp>
            <p:nvSpPr>
              <p:cNvPr id="2041" name="Google Shape;2041;p97"/>
              <p:cNvSpPr txBox="1"/>
              <p:nvPr/>
            </p:nvSpPr>
            <p:spPr>
              <a:xfrm>
                <a:off x="924217" y="4445738"/>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56</a:t>
                </a:r>
                <a:endParaRPr b="1" sz="1300">
                  <a:solidFill>
                    <a:srgbClr val="262626"/>
                  </a:solidFill>
                  <a:latin typeface="Arial"/>
                  <a:ea typeface="Arial"/>
                  <a:cs typeface="Arial"/>
                  <a:sym typeface="Arial"/>
                </a:endParaRPr>
              </a:p>
            </p:txBody>
          </p:sp>
          <p:sp>
            <p:nvSpPr>
              <p:cNvPr id="2042" name="Google Shape;2042;p97"/>
              <p:cNvSpPr txBox="1"/>
              <p:nvPr/>
            </p:nvSpPr>
            <p:spPr>
              <a:xfrm>
                <a:off x="1024857" y="4761582"/>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Đây là cách bạn sẽ trả về một số ngẫu nhiên từ số nguyên 1 đến 10.</a:t>
                </a:r>
                <a:endParaRPr/>
              </a:p>
            </p:txBody>
          </p:sp>
        </p:grpSp>
      </p:grpSp>
      <p:grpSp>
        <p:nvGrpSpPr>
          <p:cNvPr id="2043" name="Google Shape;2043;p97"/>
          <p:cNvGrpSpPr/>
          <p:nvPr/>
        </p:nvGrpSpPr>
        <p:grpSpPr>
          <a:xfrm>
            <a:off x="558396" y="2060848"/>
            <a:ext cx="8782050" cy="1567035"/>
            <a:chOff x="558396" y="2204864"/>
            <a:chExt cx="8782050" cy="1567035"/>
          </a:xfrm>
        </p:grpSpPr>
        <p:sp>
          <p:nvSpPr>
            <p:cNvPr id="2044" name="Google Shape;2044;p97"/>
            <p:cNvSpPr/>
            <p:nvPr/>
          </p:nvSpPr>
          <p:spPr>
            <a:xfrm>
              <a:off x="558396" y="2204864"/>
              <a:ext cx="8782050" cy="15670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45" name="Google Shape;2045;p97"/>
            <p:cNvPicPr preferRelativeResize="0"/>
            <p:nvPr/>
          </p:nvPicPr>
          <p:blipFill rotWithShape="1">
            <a:blip r:embed="rId4">
              <a:alphaModFix/>
            </a:blip>
            <a:srcRect b="0" l="0" r="20536" t="0"/>
            <a:stretch/>
          </p:blipFill>
          <p:spPr>
            <a:xfrm>
              <a:off x="577851" y="2251414"/>
              <a:ext cx="8762595" cy="1434761"/>
            </a:xfrm>
            <a:prstGeom prst="rect">
              <a:avLst/>
            </a:prstGeom>
            <a:noFill/>
            <a:ln>
              <a:noFill/>
            </a:ln>
          </p:spPr>
        </p:pic>
      </p:grpSp>
      <p:sp>
        <p:nvSpPr>
          <p:cNvPr id="2046" name="Google Shape;2046;p97"/>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Về số ngẫu nhiên trong NumPy</a:t>
            </a:r>
            <a:endParaRPr sz="1400">
              <a:solidFill>
                <a:schemeClr val="dk1"/>
              </a:solidFill>
              <a:latin typeface="Arial"/>
              <a:ea typeface="Arial"/>
              <a:cs typeface="Arial"/>
              <a:sym typeface="Arial"/>
            </a:endParaRPr>
          </a:p>
        </p:txBody>
      </p:sp>
      <p:sp>
        <p:nvSpPr>
          <p:cNvPr id="2047" name="Google Shape;2047;p97"/>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 về số nguyên ngẫu nhiên từ `thấp` (bao gồm) đến `cao` (độc quyền). Tham khảo help(np.random.randint).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grpSp>
        <p:nvGrpSpPr>
          <p:cNvPr id="2053" name="Google Shape;2053;p98"/>
          <p:cNvGrpSpPr/>
          <p:nvPr/>
        </p:nvGrpSpPr>
        <p:grpSpPr>
          <a:xfrm>
            <a:off x="450000" y="450000"/>
            <a:ext cx="9018000" cy="276999"/>
            <a:chOff x="450000" y="450000"/>
            <a:chExt cx="9018000" cy="276999"/>
          </a:xfrm>
        </p:grpSpPr>
        <p:sp>
          <p:nvSpPr>
            <p:cNvPr id="2054" name="Google Shape;2054;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055" name="Google Shape;2055;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056" name="Google Shape;2056;p98"/>
          <p:cNvGrpSpPr/>
          <p:nvPr/>
        </p:nvGrpSpPr>
        <p:grpSpPr>
          <a:xfrm>
            <a:off x="558396" y="2015878"/>
            <a:ext cx="8782050" cy="2205210"/>
            <a:chOff x="558396" y="2204865"/>
            <a:chExt cx="8782050" cy="2205210"/>
          </a:xfrm>
        </p:grpSpPr>
        <p:sp>
          <p:nvSpPr>
            <p:cNvPr id="2057" name="Google Shape;2057;p98"/>
            <p:cNvSpPr/>
            <p:nvPr/>
          </p:nvSpPr>
          <p:spPr>
            <a:xfrm>
              <a:off x="558396" y="2204865"/>
              <a:ext cx="8782050" cy="22052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58" name="Google Shape;2058;p98"/>
            <p:cNvPicPr preferRelativeResize="0"/>
            <p:nvPr/>
          </p:nvPicPr>
          <p:blipFill rotWithShape="1">
            <a:blip r:embed="rId3">
              <a:alphaModFix/>
            </a:blip>
            <a:srcRect b="0" l="0" r="23108" t="0"/>
            <a:stretch/>
          </p:blipFill>
          <p:spPr>
            <a:xfrm>
              <a:off x="596901" y="2279259"/>
              <a:ext cx="8743545" cy="2088231"/>
            </a:xfrm>
            <a:prstGeom prst="rect">
              <a:avLst/>
            </a:prstGeom>
            <a:noFill/>
            <a:ln>
              <a:noFill/>
            </a:ln>
          </p:spPr>
        </p:pic>
      </p:grpSp>
      <p:sp>
        <p:nvSpPr>
          <p:cNvPr id="2059" name="Google Shape;2059;p98"/>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Về số ngẫu nhiên trong NumPy</a:t>
            </a:r>
            <a:endParaRPr sz="1400">
              <a:solidFill>
                <a:schemeClr val="dk1"/>
              </a:solidFill>
              <a:latin typeface="Arial"/>
              <a:ea typeface="Arial"/>
              <a:cs typeface="Arial"/>
              <a:sym typeface="Arial"/>
            </a:endParaRPr>
          </a:p>
        </p:txBody>
      </p:sp>
      <p:sp>
        <p:nvSpPr>
          <p:cNvPr id="2060" name="Google Shape;2060;p98"/>
          <p:cNvSpPr/>
          <p:nvPr/>
        </p:nvSpPr>
        <p:spPr>
          <a:xfrm>
            <a:off x="711201" y="163930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mã bên dưới để kiểm tra xem mã có trả về 10 mỗi lần không.</a:t>
            </a:r>
            <a:endParaRPr sz="1300">
              <a:solidFill>
                <a:srgbClr val="262626"/>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grpSp>
        <p:nvGrpSpPr>
          <p:cNvPr id="2066" name="Google Shape;2066;p99"/>
          <p:cNvGrpSpPr/>
          <p:nvPr/>
        </p:nvGrpSpPr>
        <p:grpSpPr>
          <a:xfrm>
            <a:off x="450000" y="450000"/>
            <a:ext cx="9018000" cy="276999"/>
            <a:chOff x="450000" y="450000"/>
            <a:chExt cx="9018000" cy="276999"/>
          </a:xfrm>
        </p:grpSpPr>
        <p:sp>
          <p:nvSpPr>
            <p:cNvPr id="2067" name="Google Shape;2067;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1.3. Hoạt động mảng NumPy</a:t>
              </a:r>
              <a:endParaRPr sz="1800">
                <a:solidFill>
                  <a:srgbClr val="FFFFFF"/>
                </a:solidFill>
                <a:latin typeface="Arial"/>
                <a:ea typeface="Arial"/>
                <a:cs typeface="Arial"/>
                <a:sym typeface="Arial"/>
              </a:endParaRPr>
            </a:p>
          </p:txBody>
        </p:sp>
        <p:sp>
          <p:nvSpPr>
            <p:cNvPr id="2068" name="Google Shape;2068;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01</a:t>
              </a:r>
              <a:endParaRPr/>
            </a:p>
          </p:txBody>
        </p:sp>
      </p:grpSp>
      <p:grpSp>
        <p:nvGrpSpPr>
          <p:cNvPr id="2069" name="Google Shape;2069;p99"/>
          <p:cNvGrpSpPr/>
          <p:nvPr/>
        </p:nvGrpSpPr>
        <p:grpSpPr>
          <a:xfrm>
            <a:off x="557644" y="4503361"/>
            <a:ext cx="8782050" cy="730157"/>
            <a:chOff x="557644" y="5085182"/>
            <a:chExt cx="8782050" cy="730157"/>
          </a:xfrm>
        </p:grpSpPr>
        <p:sp>
          <p:nvSpPr>
            <p:cNvPr id="2070" name="Google Shape;2070;p99"/>
            <p:cNvSpPr/>
            <p:nvPr/>
          </p:nvSpPr>
          <p:spPr>
            <a:xfrm>
              <a:off x="557644" y="5085182"/>
              <a:ext cx="8782050" cy="7301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71" name="Google Shape;2071;p99"/>
            <p:cNvPicPr preferRelativeResize="0"/>
            <p:nvPr/>
          </p:nvPicPr>
          <p:blipFill rotWithShape="1">
            <a:blip r:embed="rId3">
              <a:alphaModFix/>
            </a:blip>
            <a:srcRect b="-5938" l="13871" r="14480" t="-7084"/>
            <a:stretch/>
          </p:blipFill>
          <p:spPr>
            <a:xfrm>
              <a:off x="662397" y="5179924"/>
              <a:ext cx="295715" cy="236991"/>
            </a:xfrm>
            <a:prstGeom prst="rect">
              <a:avLst/>
            </a:prstGeom>
            <a:noFill/>
            <a:ln>
              <a:noFill/>
            </a:ln>
          </p:spPr>
        </p:pic>
        <p:sp>
          <p:nvSpPr>
            <p:cNvPr id="2072" name="Google Shape;2072;p99"/>
            <p:cNvSpPr txBox="1"/>
            <p:nvPr/>
          </p:nvSpPr>
          <p:spPr>
            <a:xfrm>
              <a:off x="921178" y="5157192"/>
              <a:ext cx="2659325" cy="2923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58</a:t>
              </a:r>
              <a:endParaRPr b="1" sz="1300">
                <a:solidFill>
                  <a:srgbClr val="262626"/>
                </a:solidFill>
                <a:latin typeface="Arial"/>
                <a:ea typeface="Arial"/>
                <a:cs typeface="Arial"/>
                <a:sym typeface="Arial"/>
              </a:endParaRPr>
            </a:p>
          </p:txBody>
        </p:sp>
        <p:sp>
          <p:nvSpPr>
            <p:cNvPr id="2073" name="Google Shape;2073;p99"/>
            <p:cNvSpPr txBox="1"/>
            <p:nvPr/>
          </p:nvSpPr>
          <p:spPr>
            <a:xfrm>
              <a:off x="1021818" y="5492086"/>
              <a:ext cx="828113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Trong trường hợp bên dưới, 11 không trả lại, vì vậy nó lặp lại vô thời hạn. Nhấp vào (ngắt kernel) để dừng lặp lại.</a:t>
              </a:r>
              <a:endParaRPr sz="1300">
                <a:solidFill>
                  <a:srgbClr val="262626"/>
                </a:solidFill>
                <a:latin typeface="Arial"/>
                <a:ea typeface="Arial"/>
                <a:cs typeface="Arial"/>
                <a:sym typeface="Arial"/>
              </a:endParaRPr>
            </a:p>
          </p:txBody>
        </p:sp>
      </p:grpSp>
      <p:grpSp>
        <p:nvGrpSpPr>
          <p:cNvPr id="2074" name="Google Shape;2074;p99"/>
          <p:cNvGrpSpPr/>
          <p:nvPr/>
        </p:nvGrpSpPr>
        <p:grpSpPr>
          <a:xfrm>
            <a:off x="558396" y="1700808"/>
            <a:ext cx="8782050" cy="2698603"/>
            <a:chOff x="558396" y="1844822"/>
            <a:chExt cx="8782050" cy="2698603"/>
          </a:xfrm>
        </p:grpSpPr>
        <p:sp>
          <p:nvSpPr>
            <p:cNvPr id="2075" name="Google Shape;2075;p99"/>
            <p:cNvSpPr/>
            <p:nvPr/>
          </p:nvSpPr>
          <p:spPr>
            <a:xfrm>
              <a:off x="558396" y="1844822"/>
              <a:ext cx="8782050" cy="26986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76" name="Google Shape;2076;p99"/>
            <p:cNvGrpSpPr/>
            <p:nvPr/>
          </p:nvGrpSpPr>
          <p:grpSpPr>
            <a:xfrm>
              <a:off x="664557" y="1930144"/>
              <a:ext cx="8675137" cy="2515594"/>
              <a:chOff x="712182" y="1977769"/>
              <a:chExt cx="7744127" cy="2245622"/>
            </a:xfrm>
          </p:grpSpPr>
          <p:pic>
            <p:nvPicPr>
              <p:cNvPr id="2077" name="Google Shape;2077;p99"/>
              <p:cNvPicPr preferRelativeResize="0"/>
              <p:nvPr/>
            </p:nvPicPr>
            <p:blipFill rotWithShape="1">
              <a:blip r:embed="rId4">
                <a:alphaModFix/>
              </a:blip>
              <a:srcRect b="0" l="1" r="21798" t="0"/>
              <a:stretch/>
            </p:blipFill>
            <p:spPr>
              <a:xfrm>
                <a:off x="712183" y="1977769"/>
                <a:ext cx="7744126" cy="2245622"/>
              </a:xfrm>
              <a:prstGeom prst="rect">
                <a:avLst/>
              </a:prstGeom>
              <a:noFill/>
              <a:ln>
                <a:noFill/>
              </a:ln>
            </p:spPr>
          </p:pic>
          <p:pic>
            <p:nvPicPr>
              <p:cNvPr id="2078" name="Google Shape;2078;p99"/>
              <p:cNvPicPr preferRelativeResize="0"/>
              <p:nvPr/>
            </p:nvPicPr>
            <p:blipFill rotWithShape="1">
              <a:blip r:embed="rId5">
                <a:alphaModFix/>
              </a:blip>
              <a:srcRect b="35727" l="0" r="92503" t="48240"/>
              <a:stretch/>
            </p:blipFill>
            <p:spPr>
              <a:xfrm>
                <a:off x="712182" y="1985895"/>
                <a:ext cx="742447" cy="360040"/>
              </a:xfrm>
              <a:prstGeom prst="rect">
                <a:avLst/>
              </a:prstGeom>
              <a:noFill/>
              <a:ln>
                <a:noFill/>
              </a:ln>
            </p:spPr>
          </p:pic>
        </p:grpSp>
      </p:grpSp>
      <p:sp>
        <p:nvSpPr>
          <p:cNvPr id="2079" name="Google Shape;2079;p99"/>
          <p:cNvSpPr/>
          <p:nvPr/>
        </p:nvSpPr>
        <p:spPr>
          <a:xfrm>
            <a:off x="580388" y="1413381"/>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Về số ngẫu nhiên trong NumPy</a:t>
            </a:r>
            <a:endParaRPr sz="1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